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Lst>
  <p:notesMasterIdLst>
    <p:notesMasterId r:id="rId58"/>
  </p:notesMasterIdLst>
  <p:sldIdLst>
    <p:sldId id="256" r:id="rId5"/>
    <p:sldId id="292" r:id="rId6"/>
    <p:sldId id="293" r:id="rId7"/>
    <p:sldId id="304" r:id="rId8"/>
    <p:sldId id="305" r:id="rId9"/>
    <p:sldId id="294" r:id="rId10"/>
    <p:sldId id="296" r:id="rId11"/>
    <p:sldId id="306" r:id="rId12"/>
    <p:sldId id="297" r:id="rId13"/>
    <p:sldId id="303" r:id="rId14"/>
    <p:sldId id="298" r:id="rId15"/>
    <p:sldId id="299" r:id="rId16"/>
    <p:sldId id="300" r:id="rId17"/>
    <p:sldId id="301" r:id="rId18"/>
    <p:sldId id="302" r:id="rId19"/>
    <p:sldId id="308" r:id="rId20"/>
    <p:sldId id="309" r:id="rId21"/>
    <p:sldId id="310" r:id="rId22"/>
    <p:sldId id="312" r:id="rId23"/>
    <p:sldId id="311" r:id="rId24"/>
    <p:sldId id="320" r:id="rId25"/>
    <p:sldId id="325" r:id="rId26"/>
    <p:sldId id="326" r:id="rId27"/>
    <p:sldId id="328" r:id="rId28"/>
    <p:sldId id="313" r:id="rId29"/>
    <p:sldId id="321" r:id="rId30"/>
    <p:sldId id="322" r:id="rId31"/>
    <p:sldId id="323" r:id="rId32"/>
    <p:sldId id="329" r:id="rId33"/>
    <p:sldId id="331" r:id="rId34"/>
    <p:sldId id="332" r:id="rId35"/>
    <p:sldId id="324" r:id="rId36"/>
    <p:sldId id="333" r:id="rId37"/>
    <p:sldId id="336" r:id="rId38"/>
    <p:sldId id="334" r:id="rId39"/>
    <p:sldId id="341" r:id="rId40"/>
    <p:sldId id="338" r:id="rId41"/>
    <p:sldId id="337"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07" r:id="rId56"/>
    <p:sldId id="335" r:id="rId57"/>
  </p:sldIdLst>
  <p:sldSz cx="12192000" cy="6858000"/>
  <p:notesSz cx="6858000" cy="9144000"/>
  <p:defaultTextStyle>
    <a:defPPr>
      <a:defRPr lang="en-US"/>
    </a:defPPr>
    <a:lvl1pPr marL="0" algn="l" defTabSz="609443" rtl="0" eaLnBrk="1" latinLnBrk="0" hangingPunct="1">
      <a:defRPr sz="2400" kern="1200">
        <a:solidFill>
          <a:schemeClr val="tx1"/>
        </a:solidFill>
        <a:latin typeface="+mn-lt"/>
        <a:ea typeface="+mn-ea"/>
        <a:cs typeface="+mn-cs"/>
      </a:defRPr>
    </a:lvl1pPr>
    <a:lvl2pPr marL="609443" algn="l" defTabSz="609443" rtl="0" eaLnBrk="1" latinLnBrk="0" hangingPunct="1">
      <a:defRPr sz="2400" kern="1200">
        <a:solidFill>
          <a:schemeClr val="tx1"/>
        </a:solidFill>
        <a:latin typeface="+mn-lt"/>
        <a:ea typeface="+mn-ea"/>
        <a:cs typeface="+mn-cs"/>
      </a:defRPr>
    </a:lvl2pPr>
    <a:lvl3pPr marL="1218885" algn="l" defTabSz="609443" rtl="0" eaLnBrk="1" latinLnBrk="0" hangingPunct="1">
      <a:defRPr sz="2400" kern="1200">
        <a:solidFill>
          <a:schemeClr val="tx1"/>
        </a:solidFill>
        <a:latin typeface="+mn-lt"/>
        <a:ea typeface="+mn-ea"/>
        <a:cs typeface="+mn-cs"/>
      </a:defRPr>
    </a:lvl3pPr>
    <a:lvl4pPr marL="1828328" algn="l" defTabSz="609443" rtl="0" eaLnBrk="1" latinLnBrk="0" hangingPunct="1">
      <a:defRPr sz="2400" kern="1200">
        <a:solidFill>
          <a:schemeClr val="tx1"/>
        </a:solidFill>
        <a:latin typeface="+mn-lt"/>
        <a:ea typeface="+mn-ea"/>
        <a:cs typeface="+mn-cs"/>
      </a:defRPr>
    </a:lvl4pPr>
    <a:lvl5pPr marL="2437771" algn="l" defTabSz="609443" rtl="0" eaLnBrk="1" latinLnBrk="0" hangingPunct="1">
      <a:defRPr sz="2400" kern="1200">
        <a:solidFill>
          <a:schemeClr val="tx1"/>
        </a:solidFill>
        <a:latin typeface="+mn-lt"/>
        <a:ea typeface="+mn-ea"/>
        <a:cs typeface="+mn-cs"/>
      </a:defRPr>
    </a:lvl5pPr>
    <a:lvl6pPr marL="3047213" algn="l" defTabSz="609443" rtl="0" eaLnBrk="1" latinLnBrk="0" hangingPunct="1">
      <a:defRPr sz="2400" kern="1200">
        <a:solidFill>
          <a:schemeClr val="tx1"/>
        </a:solidFill>
        <a:latin typeface="+mn-lt"/>
        <a:ea typeface="+mn-ea"/>
        <a:cs typeface="+mn-cs"/>
      </a:defRPr>
    </a:lvl6pPr>
    <a:lvl7pPr marL="3656656" algn="l" defTabSz="609443" rtl="0" eaLnBrk="1" latinLnBrk="0" hangingPunct="1">
      <a:defRPr sz="2400" kern="1200">
        <a:solidFill>
          <a:schemeClr val="tx1"/>
        </a:solidFill>
        <a:latin typeface="+mn-lt"/>
        <a:ea typeface="+mn-ea"/>
        <a:cs typeface="+mn-cs"/>
      </a:defRPr>
    </a:lvl7pPr>
    <a:lvl8pPr marL="4266097" algn="l" defTabSz="609443" rtl="0" eaLnBrk="1" latinLnBrk="0" hangingPunct="1">
      <a:defRPr sz="2400" kern="1200">
        <a:solidFill>
          <a:schemeClr val="tx1"/>
        </a:solidFill>
        <a:latin typeface="+mn-lt"/>
        <a:ea typeface="+mn-ea"/>
        <a:cs typeface="+mn-cs"/>
      </a:defRPr>
    </a:lvl8pPr>
    <a:lvl9pPr marL="4875541" algn="l" defTabSz="609443"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BC1A6-3920-4C79-B97A-C8B0F773BA47}" v="114" dt="2024-10-01T23:02:00.424"/>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06" autoAdjust="0"/>
    <p:restoredTop sz="94692"/>
  </p:normalViewPr>
  <p:slideViewPr>
    <p:cSldViewPr snapToGrid="0">
      <p:cViewPr varScale="1">
        <p:scale>
          <a:sx n="106" d="100"/>
          <a:sy n="106" d="100"/>
        </p:scale>
        <p:origin x="88" y="3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mon lin" userId="c2510732df091982" providerId="LiveId" clId="{A54BC1A6-3920-4C79-B97A-C8B0F773BA47}"/>
    <pc:docChg chg="custSel addSld modSld">
      <pc:chgData name="lemon lin" userId="c2510732df091982" providerId="LiveId" clId="{A54BC1A6-3920-4C79-B97A-C8B0F773BA47}" dt="2024-10-01T23:02:00.424" v="2200"/>
      <pc:docMkLst>
        <pc:docMk/>
      </pc:docMkLst>
      <pc:sldChg chg="modSp mod">
        <pc:chgData name="lemon lin" userId="c2510732df091982" providerId="LiveId" clId="{A54BC1A6-3920-4C79-B97A-C8B0F773BA47}" dt="2024-10-01T07:39:42.551" v="0" actId="1076"/>
        <pc:sldMkLst>
          <pc:docMk/>
          <pc:sldMk cId="1519659681" sldId="347"/>
        </pc:sldMkLst>
        <pc:graphicFrameChg chg="mod">
          <ac:chgData name="lemon lin" userId="c2510732df091982" providerId="LiveId" clId="{A54BC1A6-3920-4C79-B97A-C8B0F773BA47}" dt="2024-10-01T07:39:42.551" v="0" actId="1076"/>
          <ac:graphicFrameMkLst>
            <pc:docMk/>
            <pc:sldMk cId="1519659681" sldId="347"/>
            <ac:graphicFrameMk id="4" creationId="{CF4BC4C5-F062-AF2E-3CE4-A42FCFA60EC9}"/>
          </ac:graphicFrameMkLst>
        </pc:graphicFrameChg>
      </pc:sldChg>
      <pc:sldChg chg="modSp add mod">
        <pc:chgData name="lemon lin" userId="c2510732df091982" providerId="LiveId" clId="{A54BC1A6-3920-4C79-B97A-C8B0F773BA47}" dt="2024-10-01T10:29:13.404" v="11" actId="20577"/>
        <pc:sldMkLst>
          <pc:docMk/>
          <pc:sldMk cId="3973521615" sldId="348"/>
        </pc:sldMkLst>
        <pc:spChg chg="mod">
          <ac:chgData name="lemon lin" userId="c2510732df091982" providerId="LiveId" clId="{A54BC1A6-3920-4C79-B97A-C8B0F773BA47}" dt="2024-10-01T10:29:13.404" v="11" actId="20577"/>
          <ac:spMkLst>
            <pc:docMk/>
            <pc:sldMk cId="3973521615" sldId="348"/>
            <ac:spMk id="2" creationId="{59A8F34D-D88F-DE71-9376-5AB28A60D9B6}"/>
          </ac:spMkLst>
        </pc:spChg>
      </pc:sldChg>
      <pc:sldChg chg="addSp delSp modSp new mod modClrScheme chgLayout">
        <pc:chgData name="lemon lin" userId="c2510732df091982" providerId="LiveId" clId="{A54BC1A6-3920-4C79-B97A-C8B0F773BA47}" dt="2024-10-01T11:02:08.187" v="720"/>
        <pc:sldMkLst>
          <pc:docMk/>
          <pc:sldMk cId="1835804982" sldId="349"/>
        </pc:sldMkLst>
        <pc:spChg chg="del mod ord">
          <ac:chgData name="lemon lin" userId="c2510732df091982" providerId="LiveId" clId="{A54BC1A6-3920-4C79-B97A-C8B0F773BA47}" dt="2024-10-01T10:29:45.902" v="13" actId="700"/>
          <ac:spMkLst>
            <pc:docMk/>
            <pc:sldMk cId="1835804982" sldId="349"/>
            <ac:spMk id="2" creationId="{C9B7FB2E-EAD2-A6F0-73A4-712C48F93418}"/>
          </ac:spMkLst>
        </pc:spChg>
        <pc:spChg chg="del mod ord">
          <ac:chgData name="lemon lin" userId="c2510732df091982" providerId="LiveId" clId="{A54BC1A6-3920-4C79-B97A-C8B0F773BA47}" dt="2024-10-01T10:29:45.902" v="13" actId="700"/>
          <ac:spMkLst>
            <pc:docMk/>
            <pc:sldMk cId="1835804982" sldId="349"/>
            <ac:spMk id="3" creationId="{A4D577B7-000C-D2E2-AF2F-2EBD6FEFC4AF}"/>
          </ac:spMkLst>
        </pc:spChg>
        <pc:spChg chg="add mod ord">
          <ac:chgData name="lemon lin" userId="c2510732df091982" providerId="LiveId" clId="{A54BC1A6-3920-4C79-B97A-C8B0F773BA47}" dt="2024-10-01T10:30:48.475" v="36" actId="20577"/>
          <ac:spMkLst>
            <pc:docMk/>
            <pc:sldMk cId="1835804982" sldId="349"/>
            <ac:spMk id="4" creationId="{6B5BD817-3D86-4D94-42C1-30B86F0FFAE1}"/>
          </ac:spMkLst>
        </pc:spChg>
        <pc:spChg chg="add mod ord">
          <ac:chgData name="lemon lin" userId="c2510732df091982" providerId="LiveId" clId="{A54BC1A6-3920-4C79-B97A-C8B0F773BA47}" dt="2024-10-01T11:02:08.187" v="720"/>
          <ac:spMkLst>
            <pc:docMk/>
            <pc:sldMk cId="1835804982" sldId="349"/>
            <ac:spMk id="5" creationId="{098F8DB6-A8ED-8B93-6D52-5D6A9D08F935}"/>
          </ac:spMkLst>
        </pc:spChg>
        <pc:picChg chg="add del mod">
          <ac:chgData name="lemon lin" userId="c2510732df091982" providerId="LiveId" clId="{A54BC1A6-3920-4C79-B97A-C8B0F773BA47}" dt="2024-10-01T10:37:23.434" v="157" actId="478"/>
          <ac:picMkLst>
            <pc:docMk/>
            <pc:sldMk cId="1835804982" sldId="349"/>
            <ac:picMk id="6" creationId="{A7E5029D-5001-6FAA-8954-F7223FAD04E2}"/>
          </ac:picMkLst>
        </pc:picChg>
      </pc:sldChg>
      <pc:sldChg chg="modSp new mod">
        <pc:chgData name="lemon lin" userId="c2510732df091982" providerId="LiveId" clId="{A54BC1A6-3920-4C79-B97A-C8B0F773BA47}" dt="2024-10-01T11:19:00.689" v="1298" actId="14"/>
        <pc:sldMkLst>
          <pc:docMk/>
          <pc:sldMk cId="1337435499" sldId="350"/>
        </pc:sldMkLst>
        <pc:spChg chg="mod">
          <ac:chgData name="lemon lin" userId="c2510732df091982" providerId="LiveId" clId="{A54BC1A6-3920-4C79-B97A-C8B0F773BA47}" dt="2024-10-01T11:02:30.814" v="734" actId="20577"/>
          <ac:spMkLst>
            <pc:docMk/>
            <pc:sldMk cId="1337435499" sldId="350"/>
            <ac:spMk id="2" creationId="{7A6B19C9-D98A-7FB0-C7D3-0E7086E07A7B}"/>
          </ac:spMkLst>
        </pc:spChg>
        <pc:spChg chg="mod">
          <ac:chgData name="lemon lin" userId="c2510732df091982" providerId="LiveId" clId="{A54BC1A6-3920-4C79-B97A-C8B0F773BA47}" dt="2024-10-01T11:19:00.689" v="1298" actId="14"/>
          <ac:spMkLst>
            <pc:docMk/>
            <pc:sldMk cId="1337435499" sldId="350"/>
            <ac:spMk id="3" creationId="{C3D174E0-6DFC-2949-26AD-0B5F5BB650CF}"/>
          </ac:spMkLst>
        </pc:spChg>
      </pc:sldChg>
      <pc:sldChg chg="addSp modSp new mod">
        <pc:chgData name="lemon lin" userId="c2510732df091982" providerId="LiveId" clId="{A54BC1A6-3920-4C79-B97A-C8B0F773BA47}" dt="2024-10-01T11:48:18.460" v="1341" actId="20577"/>
        <pc:sldMkLst>
          <pc:docMk/>
          <pc:sldMk cId="3319851660" sldId="351"/>
        </pc:sldMkLst>
        <pc:spChg chg="mod">
          <ac:chgData name="lemon lin" userId="c2510732df091982" providerId="LiveId" clId="{A54BC1A6-3920-4C79-B97A-C8B0F773BA47}" dt="2024-10-01T11:48:18.460" v="1341" actId="20577"/>
          <ac:spMkLst>
            <pc:docMk/>
            <pc:sldMk cId="3319851660" sldId="351"/>
            <ac:spMk id="2" creationId="{0CDC67B8-B24A-99FA-52C4-0545DFD0FF28}"/>
          </ac:spMkLst>
        </pc:spChg>
        <pc:picChg chg="add mod">
          <ac:chgData name="lemon lin" userId="c2510732df091982" providerId="LiveId" clId="{A54BC1A6-3920-4C79-B97A-C8B0F773BA47}" dt="2024-10-01T11:47:57.079" v="1302" actId="14100"/>
          <ac:picMkLst>
            <pc:docMk/>
            <pc:sldMk cId="3319851660" sldId="351"/>
            <ac:picMk id="5" creationId="{9F31E52C-AF1A-E5A8-074B-3EF1A63D4E3A}"/>
          </ac:picMkLst>
        </pc:picChg>
      </pc:sldChg>
      <pc:sldChg chg="modSp add mod">
        <pc:chgData name="lemon lin" userId="c2510732df091982" providerId="LiveId" clId="{A54BC1A6-3920-4C79-B97A-C8B0F773BA47}" dt="2024-10-01T22:49:31.538" v="1344" actId="20577"/>
        <pc:sldMkLst>
          <pc:docMk/>
          <pc:sldMk cId="220463909" sldId="352"/>
        </pc:sldMkLst>
        <pc:spChg chg="mod">
          <ac:chgData name="lemon lin" userId="c2510732df091982" providerId="LiveId" clId="{A54BC1A6-3920-4C79-B97A-C8B0F773BA47}" dt="2024-10-01T22:49:31.538" v="1344" actId="20577"/>
          <ac:spMkLst>
            <pc:docMk/>
            <pc:sldMk cId="220463909" sldId="352"/>
            <ac:spMk id="2" creationId="{59A8F34D-D88F-DE71-9376-5AB28A60D9B6}"/>
          </ac:spMkLst>
        </pc:spChg>
      </pc:sldChg>
      <pc:sldChg chg="addSp delSp modSp new mod modClrScheme chgLayout">
        <pc:chgData name="lemon lin" userId="c2510732df091982" providerId="LiveId" clId="{A54BC1A6-3920-4C79-B97A-C8B0F773BA47}" dt="2024-10-01T22:55:30.954" v="1921" actId="11"/>
        <pc:sldMkLst>
          <pc:docMk/>
          <pc:sldMk cId="3606060457" sldId="353"/>
        </pc:sldMkLst>
        <pc:spChg chg="del mod ord">
          <ac:chgData name="lemon lin" userId="c2510732df091982" providerId="LiveId" clId="{A54BC1A6-3920-4C79-B97A-C8B0F773BA47}" dt="2024-10-01T22:49:41.033" v="1346" actId="700"/>
          <ac:spMkLst>
            <pc:docMk/>
            <pc:sldMk cId="3606060457" sldId="353"/>
            <ac:spMk id="2" creationId="{2383B661-65CA-1CDF-F704-969193D25D9A}"/>
          </ac:spMkLst>
        </pc:spChg>
        <pc:spChg chg="del mod ord">
          <ac:chgData name="lemon lin" userId="c2510732df091982" providerId="LiveId" clId="{A54BC1A6-3920-4C79-B97A-C8B0F773BA47}" dt="2024-10-01T22:49:41.033" v="1346" actId="700"/>
          <ac:spMkLst>
            <pc:docMk/>
            <pc:sldMk cId="3606060457" sldId="353"/>
            <ac:spMk id="3" creationId="{71B1F21C-B886-DFFE-F34D-121477B2C391}"/>
          </ac:spMkLst>
        </pc:spChg>
        <pc:spChg chg="add mod ord">
          <ac:chgData name="lemon lin" userId="c2510732df091982" providerId="LiveId" clId="{A54BC1A6-3920-4C79-B97A-C8B0F773BA47}" dt="2024-10-01T22:49:57.598" v="1380"/>
          <ac:spMkLst>
            <pc:docMk/>
            <pc:sldMk cId="3606060457" sldId="353"/>
            <ac:spMk id="4" creationId="{BFCB416C-14B8-AF7F-4DA5-4ED8B857758E}"/>
          </ac:spMkLst>
        </pc:spChg>
        <pc:spChg chg="add mod ord">
          <ac:chgData name="lemon lin" userId="c2510732df091982" providerId="LiveId" clId="{A54BC1A6-3920-4C79-B97A-C8B0F773BA47}" dt="2024-10-01T22:55:30.954" v="1921" actId="11"/>
          <ac:spMkLst>
            <pc:docMk/>
            <pc:sldMk cId="3606060457" sldId="353"/>
            <ac:spMk id="5" creationId="{47C36E57-07A8-4898-1ECA-30DD4D86AA73}"/>
          </ac:spMkLst>
        </pc:spChg>
      </pc:sldChg>
      <pc:sldChg chg="addSp delSp modSp new mod modClrScheme chgLayout">
        <pc:chgData name="lemon lin" userId="c2510732df091982" providerId="LiveId" clId="{A54BC1A6-3920-4C79-B97A-C8B0F773BA47}" dt="2024-10-01T23:02:00.424" v="2200"/>
        <pc:sldMkLst>
          <pc:docMk/>
          <pc:sldMk cId="2451789517" sldId="354"/>
        </pc:sldMkLst>
        <pc:spChg chg="mod ord">
          <ac:chgData name="lemon lin" userId="c2510732df091982" providerId="LiveId" clId="{A54BC1A6-3920-4C79-B97A-C8B0F773BA47}" dt="2024-10-01T22:59:35.316" v="1965" actId="700"/>
          <ac:spMkLst>
            <pc:docMk/>
            <pc:sldMk cId="2451789517" sldId="354"/>
            <ac:spMk id="2" creationId="{D901F921-7813-E79A-3B70-C62390535ED6}"/>
          </ac:spMkLst>
        </pc:spChg>
        <pc:spChg chg="del mod ord">
          <ac:chgData name="lemon lin" userId="c2510732df091982" providerId="LiveId" clId="{A54BC1A6-3920-4C79-B97A-C8B0F773BA47}" dt="2024-10-01T22:59:35.316" v="1965" actId="700"/>
          <ac:spMkLst>
            <pc:docMk/>
            <pc:sldMk cId="2451789517" sldId="354"/>
            <ac:spMk id="3" creationId="{E7043575-86B8-4EEE-E733-C89C161F7A8F}"/>
          </ac:spMkLst>
        </pc:spChg>
        <pc:spChg chg="add mod ord">
          <ac:chgData name="lemon lin" userId="c2510732df091982" providerId="LiveId" clId="{A54BC1A6-3920-4C79-B97A-C8B0F773BA47}" dt="2024-10-01T23:01:08.136" v="2093" actId="20577"/>
          <ac:spMkLst>
            <pc:docMk/>
            <pc:sldMk cId="2451789517" sldId="354"/>
            <ac:spMk id="10" creationId="{D6AF890B-27C4-9A51-09FE-5D3F891235D9}"/>
          </ac:spMkLst>
        </pc:spChg>
        <pc:spChg chg="add mod ord">
          <ac:chgData name="lemon lin" userId="c2510732df091982" providerId="LiveId" clId="{A54BC1A6-3920-4C79-B97A-C8B0F773BA47}" dt="2024-10-01T23:02:00.424" v="2200"/>
          <ac:spMkLst>
            <pc:docMk/>
            <pc:sldMk cId="2451789517" sldId="354"/>
            <ac:spMk id="11" creationId="{5CF226CC-83F7-BDEF-1FB3-66C17B203E67}"/>
          </ac:spMkLst>
        </pc:spChg>
        <pc:picChg chg="add del mod">
          <ac:chgData name="lemon lin" userId="c2510732df091982" providerId="LiveId" clId="{A54BC1A6-3920-4C79-B97A-C8B0F773BA47}" dt="2024-10-01T22:57:36.215" v="1957" actId="478"/>
          <ac:picMkLst>
            <pc:docMk/>
            <pc:sldMk cId="2451789517" sldId="354"/>
            <ac:picMk id="5" creationId="{8DC51B03-4ED6-596F-903C-D7F6275C615F}"/>
          </ac:picMkLst>
        </pc:picChg>
        <pc:picChg chg="add mod">
          <ac:chgData name="lemon lin" userId="c2510732df091982" providerId="LiveId" clId="{A54BC1A6-3920-4C79-B97A-C8B0F773BA47}" dt="2024-10-01T22:59:56.142" v="1970" actId="1076"/>
          <ac:picMkLst>
            <pc:docMk/>
            <pc:sldMk cId="2451789517" sldId="354"/>
            <ac:picMk id="7" creationId="{62F2B0E2-ADFE-0620-05AD-7CC8A4E3860C}"/>
          </ac:picMkLst>
        </pc:picChg>
        <pc:picChg chg="add mod">
          <ac:chgData name="lemon lin" userId="c2510732df091982" providerId="LiveId" clId="{A54BC1A6-3920-4C79-B97A-C8B0F773BA47}" dt="2024-10-01T22:59:58.864" v="1971" actId="1076"/>
          <ac:picMkLst>
            <pc:docMk/>
            <pc:sldMk cId="2451789517" sldId="354"/>
            <ac:picMk id="9" creationId="{254F8829-D9D2-0C70-78BC-29EB0F01F8B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E9FE1-321D-44C0-8125-8DF5A347DCF7}" type="datetimeFigureOut">
              <a:rPr lang="zh-TW" altLang="en-US" smtClean="0"/>
              <a:t>2024/10/2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E1577-63DA-436C-AF03-50B3058853A3}" type="slidenum">
              <a:rPr lang="zh-TW" altLang="en-US" smtClean="0"/>
              <a:t>‹#›</a:t>
            </a:fld>
            <a:endParaRPr lang="zh-TW" altLang="en-US"/>
          </a:p>
        </p:txBody>
      </p:sp>
    </p:spTree>
    <p:extLst>
      <p:ext uri="{BB962C8B-B14F-4D97-AF65-F5344CB8AC3E}">
        <p14:creationId xmlns:p14="http://schemas.microsoft.com/office/powerpoint/2010/main" val="1790120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80395" y="2474260"/>
            <a:ext cx="6439132" cy="996522"/>
          </a:xfrm>
          <a:ln>
            <a:noFill/>
          </a:ln>
        </p:spPr>
        <p:txBody>
          <a:bodyPr anchor="b" anchorCtr="0"/>
          <a:lstStyle>
            <a:lvl1pPr algn="r">
              <a:defRPr sz="3800">
                <a:solidFill>
                  <a:srgbClr val="0E3689"/>
                </a:solidFill>
                <a:latin typeface="微軟正黑體" panose="020B0604030504040204" pitchFamily="34" charset="-120"/>
                <a:ea typeface="微軟正黑體" panose="020B0604030504040204" pitchFamily="34" charset="-120"/>
              </a:defRPr>
            </a:lvl1pPr>
          </a:lstStyle>
          <a:p>
            <a:r>
              <a:rPr lang="en-US"/>
              <a:t>Presentation Title</a:t>
            </a:r>
          </a:p>
        </p:txBody>
      </p:sp>
      <p:sp>
        <p:nvSpPr>
          <p:cNvPr id="4" name="Rectangle 3">
            <a:extLst>
              <a:ext uri="{FF2B5EF4-FFF2-40B4-BE49-F238E27FC236}">
                <a16:creationId xmlns:a16="http://schemas.microsoft.com/office/drawing/2014/main" id="{FF1D45AC-B80D-4805-BA4C-8776489E8022}"/>
              </a:ext>
            </a:extLst>
          </p:cNvPr>
          <p:cNvSpPr/>
          <p:nvPr/>
        </p:nvSpPr>
        <p:spPr>
          <a:xfrm>
            <a:off x="9413982" y="6331943"/>
            <a:ext cx="2778020" cy="5260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sz="1800"/>
          </a:p>
        </p:txBody>
      </p:sp>
      <p:cxnSp>
        <p:nvCxnSpPr>
          <p:cNvPr id="8" name="Straight Connector 7">
            <a:extLst>
              <a:ext uri="{FF2B5EF4-FFF2-40B4-BE49-F238E27FC236}">
                <a16:creationId xmlns:a16="http://schemas.microsoft.com/office/drawing/2014/main" id="{1ACBDA27-1F54-4C50-8D76-28815B58BDC3}"/>
              </a:ext>
            </a:extLst>
          </p:cNvPr>
          <p:cNvCxnSpPr/>
          <p:nvPr/>
        </p:nvCxnSpPr>
        <p:spPr>
          <a:xfrm>
            <a:off x="7554816" y="2666723"/>
            <a:ext cx="0" cy="835152"/>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ACBDA27-1F54-4C50-8D76-28815B58BDC3}"/>
              </a:ext>
            </a:extLst>
          </p:cNvPr>
          <p:cNvCxnSpPr/>
          <p:nvPr/>
        </p:nvCxnSpPr>
        <p:spPr>
          <a:xfrm flipH="1">
            <a:off x="3411495" y="3724987"/>
            <a:ext cx="7911228"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8" name="Text Placeholder 27">
            <a:extLst>
              <a:ext uri="{FF2B5EF4-FFF2-40B4-BE49-F238E27FC236}">
                <a16:creationId xmlns:a16="http://schemas.microsoft.com/office/drawing/2014/main" id="{599BB76E-0E67-7C41-9AEC-8C75006E4449}"/>
              </a:ext>
            </a:extLst>
          </p:cNvPr>
          <p:cNvSpPr>
            <a:spLocks noGrp="1"/>
          </p:cNvSpPr>
          <p:nvPr>
            <p:ph type="body" sz="quarter" idx="12" hasCustomPrompt="1"/>
          </p:nvPr>
        </p:nvSpPr>
        <p:spPr>
          <a:xfrm>
            <a:off x="4936429" y="6123667"/>
            <a:ext cx="6421522" cy="252110"/>
          </a:xfrm>
          <a:prstGeom prst="rect">
            <a:avLst/>
          </a:prstGeom>
        </p:spPr>
        <p:txBody>
          <a:bodyPr lIns="182880" tIns="0" rIns="0" anchor="t" anchorCtr="0">
            <a:noAutofit/>
          </a:bodyPr>
          <a:lstStyle>
            <a:lvl1pPr marL="0" indent="0" algn="r">
              <a:buNone/>
              <a:defRPr sz="2200" b="0">
                <a:solidFill>
                  <a:srgbClr val="1D9CE4"/>
                </a:solidFill>
                <a:latin typeface="微軟正黑體" panose="020B0604030504040204" pitchFamily="34" charset="-120"/>
                <a:ea typeface="微軟正黑體" panose="020B0604030504040204" pitchFamily="34" charset="-120"/>
              </a:defRPr>
            </a:lvl1pPr>
          </a:lstStyle>
          <a:p>
            <a:pPr lvl="0"/>
            <a:r>
              <a:rPr lang="en-US"/>
              <a:t>Date</a:t>
            </a:r>
          </a:p>
        </p:txBody>
      </p:sp>
      <p:sp>
        <p:nvSpPr>
          <p:cNvPr id="35" name="Text Placeholder 34">
            <a:extLst>
              <a:ext uri="{FF2B5EF4-FFF2-40B4-BE49-F238E27FC236}">
                <a16:creationId xmlns:a16="http://schemas.microsoft.com/office/drawing/2014/main" id="{B2D92EAD-7B52-0549-B90C-8F01DFF1E684}"/>
              </a:ext>
            </a:extLst>
          </p:cNvPr>
          <p:cNvSpPr>
            <a:spLocks noGrp="1"/>
          </p:cNvSpPr>
          <p:nvPr>
            <p:ph type="body" sz="quarter" idx="13" hasCustomPrompt="1"/>
          </p:nvPr>
        </p:nvSpPr>
        <p:spPr>
          <a:xfrm>
            <a:off x="4936428" y="5763413"/>
            <a:ext cx="6421917" cy="314325"/>
          </a:xfrm>
          <a:prstGeom prst="rect">
            <a:avLst/>
          </a:prstGeom>
        </p:spPr>
        <p:txBody>
          <a:bodyPr rIns="0" bIns="0" anchor="b" anchorCtr="0">
            <a:noAutofit/>
          </a:bodyPr>
          <a:lstStyle>
            <a:lvl1pPr marL="0" indent="0" algn="r">
              <a:lnSpc>
                <a:spcPts val="2340"/>
              </a:lnSpc>
              <a:buNone/>
              <a:defRPr sz="2200">
                <a:solidFill>
                  <a:schemeClr val="accent1"/>
                </a:solidFill>
                <a:latin typeface="微軟正黑體" panose="020B0604030504040204" pitchFamily="34" charset="-120"/>
                <a:ea typeface="微軟正黑體" panose="020B0604030504040204" pitchFamily="34" charset="-120"/>
              </a:defRPr>
            </a:lvl1pPr>
          </a:lstStyle>
          <a:p>
            <a:pPr lvl="0"/>
            <a:r>
              <a:rPr lang="en-US"/>
              <a:t>Presented by</a:t>
            </a:r>
          </a:p>
        </p:txBody>
      </p:sp>
      <p:pic>
        <p:nvPicPr>
          <p:cNvPr id="3" name="圖片 2">
            <a:extLst>
              <a:ext uri="{FF2B5EF4-FFF2-40B4-BE49-F238E27FC236}">
                <a16:creationId xmlns:a16="http://schemas.microsoft.com/office/drawing/2014/main" id="{AFD66123-8144-AC3D-3D03-265470CBB20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174" b="89908" l="5388" r="89871">
                        <a14:foregroundMark x1="14009" y1="65138" x2="14009" y2="65138"/>
                        <a14:foregroundMark x1="31897" y1="40367" x2="31897" y2="40367"/>
                        <a14:foregroundMark x1="46336" y1="38532" x2="46336" y2="38532"/>
                        <a14:foregroundMark x1="54310" y1="42202" x2="54310" y2="42202"/>
                        <a14:foregroundMark x1="59914" y1="43119" x2="59914" y2="43119"/>
                        <a14:foregroundMark x1="68534" y1="42202" x2="68534" y2="42202"/>
                        <a14:foregroundMark x1="77155" y1="43119" x2="77155" y2="43119"/>
                        <a14:foregroundMark x1="87716" y1="37615" x2="87716" y2="37615"/>
                      </a14:backgroundRemoval>
                    </a14:imgEffect>
                  </a14:imgLayer>
                </a14:imgProps>
              </a:ext>
              <a:ext uri="{28A0092B-C50C-407E-A947-70E740481C1C}">
                <a14:useLocalDpi xmlns:a14="http://schemas.microsoft.com/office/drawing/2010/main" val="0"/>
              </a:ext>
            </a:extLst>
          </a:blip>
          <a:stretch>
            <a:fillRect/>
          </a:stretch>
        </p:blipFill>
        <p:spPr>
          <a:xfrm>
            <a:off x="7554816" y="2424216"/>
            <a:ext cx="3841000" cy="676552"/>
          </a:xfrm>
          <a:prstGeom prst="rect">
            <a:avLst/>
          </a:prstGeom>
        </p:spPr>
      </p:pic>
      <p:pic>
        <p:nvPicPr>
          <p:cNvPr id="5" name="Picture 2">
            <a:extLst>
              <a:ext uri="{FF2B5EF4-FFF2-40B4-BE49-F238E27FC236}">
                <a16:creationId xmlns:a16="http://schemas.microsoft.com/office/drawing/2014/main" id="{9E363B3C-CA67-DB41-0A86-EB340D0CAF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0106" y="3112250"/>
            <a:ext cx="3322653" cy="60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26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1495" y="2034289"/>
            <a:ext cx="7911228" cy="1591386"/>
          </a:xfrm>
        </p:spPr>
        <p:txBody>
          <a:bodyPr anchor="b" anchorCtr="0"/>
          <a:lstStyle>
            <a:lvl1pPr algn="r">
              <a:defRPr sz="5300" b="1" cap="none" baseline="0">
                <a:solidFill>
                  <a:srgbClr val="0E3689"/>
                </a:solidFill>
                <a:latin typeface="微軟正黑體" panose="020B0604030504040204" pitchFamily="34" charset="-120"/>
                <a:ea typeface="微軟正黑體" panose="020B0604030504040204" pitchFamily="34" charset="-120"/>
              </a:defRPr>
            </a:lvl1pPr>
          </a:lstStyle>
          <a:p>
            <a:r>
              <a:rPr lang="en-US"/>
              <a:t>Section Title</a:t>
            </a:r>
          </a:p>
        </p:txBody>
      </p:sp>
      <p:sp>
        <p:nvSpPr>
          <p:cNvPr id="3" name="Text Placeholder 2"/>
          <p:cNvSpPr>
            <a:spLocks noGrp="1"/>
          </p:cNvSpPr>
          <p:nvPr>
            <p:ph type="body" idx="1" hasCustomPrompt="1"/>
          </p:nvPr>
        </p:nvSpPr>
        <p:spPr>
          <a:xfrm>
            <a:off x="3411495" y="3824301"/>
            <a:ext cx="7911228" cy="1018627"/>
          </a:xfrm>
          <a:prstGeom prst="rect">
            <a:avLst/>
          </a:prstGeom>
        </p:spPr>
        <p:txBody>
          <a:bodyPr anchor="t" anchorCtr="0">
            <a:noAutofit/>
          </a:bodyPr>
          <a:lstStyle>
            <a:lvl1pPr marL="0" indent="0" algn="r">
              <a:buNone/>
              <a:defRPr sz="2700" b="0">
                <a:solidFill>
                  <a:srgbClr val="1D9CE4"/>
                </a:solidFill>
                <a:latin typeface="微軟正黑體" panose="020B0604030504040204" pitchFamily="34" charset="-120"/>
                <a:ea typeface="微軟正黑體" panose="020B0604030504040204" pitchFamily="34" charset="-120"/>
              </a:defRPr>
            </a:lvl1pPr>
            <a:lvl2pPr marL="609443" indent="0">
              <a:buNone/>
              <a:defRPr sz="2400">
                <a:solidFill>
                  <a:schemeClr val="tx1">
                    <a:tint val="75000"/>
                  </a:schemeClr>
                </a:solidFill>
              </a:defRPr>
            </a:lvl2pPr>
            <a:lvl3pPr marL="1218885" indent="0">
              <a:buNone/>
              <a:defRPr sz="2100">
                <a:solidFill>
                  <a:schemeClr val="tx1">
                    <a:tint val="75000"/>
                  </a:schemeClr>
                </a:solidFill>
              </a:defRPr>
            </a:lvl3pPr>
            <a:lvl4pPr marL="1828328" indent="0">
              <a:buNone/>
              <a:defRPr sz="1900">
                <a:solidFill>
                  <a:schemeClr val="tx1">
                    <a:tint val="75000"/>
                  </a:schemeClr>
                </a:solidFill>
              </a:defRPr>
            </a:lvl4pPr>
            <a:lvl5pPr marL="2437771" indent="0">
              <a:buNone/>
              <a:defRPr sz="1900">
                <a:solidFill>
                  <a:schemeClr val="tx1">
                    <a:tint val="75000"/>
                  </a:schemeClr>
                </a:solidFill>
              </a:defRPr>
            </a:lvl5pPr>
            <a:lvl6pPr marL="3047213" indent="0">
              <a:buNone/>
              <a:defRPr sz="1900">
                <a:solidFill>
                  <a:schemeClr val="tx1">
                    <a:tint val="75000"/>
                  </a:schemeClr>
                </a:solidFill>
              </a:defRPr>
            </a:lvl6pPr>
            <a:lvl7pPr marL="3656656" indent="0">
              <a:buNone/>
              <a:defRPr sz="1900">
                <a:solidFill>
                  <a:schemeClr val="tx1">
                    <a:tint val="75000"/>
                  </a:schemeClr>
                </a:solidFill>
              </a:defRPr>
            </a:lvl7pPr>
            <a:lvl8pPr marL="4266097" indent="0">
              <a:buNone/>
              <a:defRPr sz="1900">
                <a:solidFill>
                  <a:schemeClr val="tx1">
                    <a:tint val="75000"/>
                  </a:schemeClr>
                </a:solidFill>
              </a:defRPr>
            </a:lvl8pPr>
            <a:lvl9pPr marL="4875541" indent="0">
              <a:buNone/>
              <a:defRPr sz="1900">
                <a:solidFill>
                  <a:schemeClr val="tx1">
                    <a:tint val="75000"/>
                  </a:schemeClr>
                </a:solidFill>
              </a:defRPr>
            </a:lvl9pPr>
          </a:lstStyle>
          <a:p>
            <a:pPr lvl="0"/>
            <a:r>
              <a:rPr lang="en-US"/>
              <a:t>Section Subtitle</a:t>
            </a:r>
          </a:p>
        </p:txBody>
      </p:sp>
      <p:cxnSp>
        <p:nvCxnSpPr>
          <p:cNvPr id="5" name="Straight Connector 4">
            <a:extLst>
              <a:ext uri="{FF2B5EF4-FFF2-40B4-BE49-F238E27FC236}">
                <a16:creationId xmlns:a16="http://schemas.microsoft.com/office/drawing/2014/main" id="{21D51101-8690-2A4A-89F5-D13814AF99A1}"/>
              </a:ext>
            </a:extLst>
          </p:cNvPr>
          <p:cNvCxnSpPr/>
          <p:nvPr/>
        </p:nvCxnSpPr>
        <p:spPr>
          <a:xfrm flipH="1">
            <a:off x="3411495" y="3724987"/>
            <a:ext cx="7911228" cy="0"/>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628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CAEC6540-64C7-9747-877E-6D8504F5DE51}"/>
              </a:ext>
            </a:extLst>
          </p:cNvPr>
          <p:cNvSpPr>
            <a:spLocks noGrp="1"/>
          </p:cNvSpPr>
          <p:nvPr>
            <p:ph type="title"/>
          </p:nvPr>
        </p:nvSpPr>
        <p:spPr>
          <a:xfrm>
            <a:off x="355602" y="96296"/>
            <a:ext cx="11403631" cy="777240"/>
          </a:xfrm>
          <a:prstGeom prst="rect">
            <a:avLst/>
          </a:prstGeom>
        </p:spPr>
        <p:txBody>
          <a:bodyPr vert="horz" lIns="121888" tIns="60944" rIns="121888" bIns="60944" rtlCol="0" anchor="t" anchorCtr="0">
            <a:noAutofit/>
          </a:bodyPr>
          <a:lstStyle>
            <a:lvl1pPr>
              <a:defRPr sz="3600">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a:p>
        </p:txBody>
      </p:sp>
      <p:sp>
        <p:nvSpPr>
          <p:cNvPr id="13" name="Content Placeholder 12">
            <a:extLst>
              <a:ext uri="{FF2B5EF4-FFF2-40B4-BE49-F238E27FC236}">
                <a16:creationId xmlns:a16="http://schemas.microsoft.com/office/drawing/2014/main" id="{986DAD2F-D448-354C-9ACF-03ED78E9AF94}"/>
              </a:ext>
            </a:extLst>
          </p:cNvPr>
          <p:cNvSpPr>
            <a:spLocks noGrp="1"/>
          </p:cNvSpPr>
          <p:nvPr>
            <p:ph sz="quarter" idx="13"/>
          </p:nvPr>
        </p:nvSpPr>
        <p:spPr>
          <a:xfrm>
            <a:off x="354870" y="923074"/>
            <a:ext cx="11403630" cy="5385963"/>
          </a:xfrm>
          <a:prstGeom prst="rect">
            <a:avLst/>
          </a:prstGeom>
        </p:spPr>
        <p:txBody>
          <a:bodyPr/>
          <a:lstStyle>
            <a:lvl1pPr marL="274201" indent="-274201">
              <a:defRPr sz="3200">
                <a:latin typeface="微軟正黑體" panose="020B0604030504040204" pitchFamily="34" charset="-120"/>
                <a:ea typeface="微軟正黑體" panose="020B0604030504040204" pitchFamily="34" charset="-120"/>
              </a:defRPr>
            </a:lvl1pPr>
            <a:lvl2pPr marL="576072" indent="-274320">
              <a:defRPr sz="2800">
                <a:latin typeface="微軟正黑體" panose="020B0604030504040204" pitchFamily="34" charset="-120"/>
                <a:ea typeface="微軟正黑體" panose="020B0604030504040204" pitchFamily="34" charset="-120"/>
              </a:defRPr>
            </a:lvl2pPr>
            <a:lvl3pPr marL="868680" indent="-274320">
              <a:defRPr sz="2400">
                <a:latin typeface="微軟正黑體" panose="020B0604030504040204" pitchFamily="34" charset="-120"/>
                <a:ea typeface="微軟正黑體" panose="020B0604030504040204" pitchFamily="34" charset="-120"/>
              </a:defRPr>
            </a:lvl3pPr>
            <a:lvl4pPr marL="1143000" indent="-274320">
              <a:defRPr sz="2000">
                <a:latin typeface="微軟正黑體" panose="020B0604030504040204" pitchFamily="34" charset="-120"/>
                <a:ea typeface="微軟正黑體" panose="020B0604030504040204" pitchFamily="34" charset="-120"/>
              </a:defRPr>
            </a:lvl4pPr>
            <a:lvl5pPr marL="1435608" indent="-274320">
              <a:defRPr sz="20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Slide Number Placeholder 8">
            <a:extLst>
              <a:ext uri="{FF2B5EF4-FFF2-40B4-BE49-F238E27FC236}">
                <a16:creationId xmlns:a16="http://schemas.microsoft.com/office/drawing/2014/main" id="{04FD760F-7C5E-4E44-B69C-EB85837D793F}"/>
              </a:ext>
            </a:extLst>
          </p:cNvPr>
          <p:cNvSpPr>
            <a:spLocks noGrp="1"/>
          </p:cNvSpPr>
          <p:nvPr>
            <p:ph type="sldNum" sz="quarter" idx="4"/>
          </p:nvPr>
        </p:nvSpPr>
        <p:spPr>
          <a:xfrm>
            <a:off x="153212" y="6455582"/>
            <a:ext cx="386751" cy="364443"/>
          </a:xfrm>
          <a:prstGeom prst="rect">
            <a:avLst/>
          </a:prstGeom>
        </p:spPr>
        <p:txBody>
          <a:bodyPr vert="horz" lIns="91440" tIns="45720" rIns="91440" bIns="45720" rtlCol="0" anchor="ctr"/>
          <a:lstStyle>
            <a:lvl1pPr algn="r">
              <a:defRPr sz="1200">
                <a:solidFill>
                  <a:schemeClr val="tx1">
                    <a:tint val="75000"/>
                  </a:schemeClr>
                </a:solidFill>
              </a:defRPr>
            </a:lvl1pPr>
          </a:lstStyle>
          <a:p>
            <a:fld id="{F77C7679-5649-4B73-8301-B52448F5D47A}" type="slidenum">
              <a:rPr lang="zh-TW" altLang="en-US" smtClean="0"/>
              <a:t>‹#›</a:t>
            </a:fld>
            <a:endParaRPr lang="zh-TW" altLang="en-US"/>
          </a:p>
        </p:txBody>
      </p:sp>
      <p:cxnSp>
        <p:nvCxnSpPr>
          <p:cNvPr id="3" name="直線接點 2">
            <a:extLst>
              <a:ext uri="{FF2B5EF4-FFF2-40B4-BE49-F238E27FC236}">
                <a16:creationId xmlns:a16="http://schemas.microsoft.com/office/drawing/2014/main" id="{3BF05620-AD2A-0F4E-03A5-A196C931AA61}"/>
              </a:ext>
            </a:extLst>
          </p:cNvPr>
          <p:cNvCxnSpPr>
            <a:cxnSpLocks/>
          </p:cNvCxnSpPr>
          <p:nvPr/>
        </p:nvCxnSpPr>
        <p:spPr>
          <a:xfrm>
            <a:off x="354870" y="873536"/>
            <a:ext cx="1140363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直線接點 1">
            <a:extLst>
              <a:ext uri="{FF2B5EF4-FFF2-40B4-BE49-F238E27FC236}">
                <a16:creationId xmlns:a16="http://schemas.microsoft.com/office/drawing/2014/main" id="{895CFE83-6FCD-4C06-E9AE-94379252AE4D}"/>
              </a:ext>
            </a:extLst>
          </p:cNvPr>
          <p:cNvCxnSpPr>
            <a:cxnSpLocks/>
          </p:cNvCxnSpPr>
          <p:nvPr userDrawn="1"/>
        </p:nvCxnSpPr>
        <p:spPr>
          <a:xfrm>
            <a:off x="354870" y="873536"/>
            <a:ext cx="1140363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454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內容">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CAEC6540-64C7-9747-877E-6D8504F5DE51}"/>
              </a:ext>
            </a:extLst>
          </p:cNvPr>
          <p:cNvSpPr>
            <a:spLocks noGrp="1"/>
          </p:cNvSpPr>
          <p:nvPr>
            <p:ph type="title"/>
          </p:nvPr>
        </p:nvSpPr>
        <p:spPr>
          <a:xfrm>
            <a:off x="355602" y="96296"/>
            <a:ext cx="11403631" cy="777240"/>
          </a:xfrm>
          <a:prstGeom prst="rect">
            <a:avLst/>
          </a:prstGeom>
        </p:spPr>
        <p:txBody>
          <a:bodyPr vert="horz" lIns="121888" tIns="60944" rIns="121888" bIns="60944" rtlCol="0" anchor="t" anchorCtr="0">
            <a:noAutofit/>
          </a:bodyPr>
          <a:lstStyle>
            <a:lvl1pPr>
              <a:defRPr sz="3600">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a:p>
        </p:txBody>
      </p:sp>
      <p:sp>
        <p:nvSpPr>
          <p:cNvPr id="13" name="Content Placeholder 12">
            <a:extLst>
              <a:ext uri="{FF2B5EF4-FFF2-40B4-BE49-F238E27FC236}">
                <a16:creationId xmlns:a16="http://schemas.microsoft.com/office/drawing/2014/main" id="{986DAD2F-D448-354C-9ACF-03ED78E9AF94}"/>
              </a:ext>
            </a:extLst>
          </p:cNvPr>
          <p:cNvSpPr>
            <a:spLocks noGrp="1"/>
          </p:cNvSpPr>
          <p:nvPr>
            <p:ph sz="quarter" idx="13"/>
          </p:nvPr>
        </p:nvSpPr>
        <p:spPr>
          <a:xfrm>
            <a:off x="354870" y="923074"/>
            <a:ext cx="5492138" cy="5385963"/>
          </a:xfrm>
          <a:prstGeom prst="rect">
            <a:avLst/>
          </a:prstGeom>
        </p:spPr>
        <p:txBody>
          <a:bodyPr/>
          <a:lstStyle>
            <a:lvl1pPr marL="274201" indent="-274201">
              <a:defRPr sz="3200">
                <a:latin typeface="微軟正黑體" panose="020B0604030504040204" pitchFamily="34" charset="-120"/>
                <a:ea typeface="微軟正黑體" panose="020B0604030504040204" pitchFamily="34" charset="-120"/>
              </a:defRPr>
            </a:lvl1pPr>
            <a:lvl2pPr marL="576072" indent="-274320">
              <a:defRPr sz="2800">
                <a:latin typeface="微軟正黑體" panose="020B0604030504040204" pitchFamily="34" charset="-120"/>
                <a:ea typeface="微軟正黑體" panose="020B0604030504040204" pitchFamily="34" charset="-120"/>
              </a:defRPr>
            </a:lvl2pPr>
            <a:lvl3pPr marL="868680" indent="-274320">
              <a:defRPr sz="2400">
                <a:latin typeface="微軟正黑體" panose="020B0604030504040204" pitchFamily="34" charset="-120"/>
                <a:ea typeface="微軟正黑體" panose="020B0604030504040204" pitchFamily="34" charset="-120"/>
              </a:defRPr>
            </a:lvl3pPr>
            <a:lvl4pPr marL="1143000" indent="-274320">
              <a:defRPr sz="2000">
                <a:latin typeface="微軟正黑體" panose="020B0604030504040204" pitchFamily="34" charset="-120"/>
                <a:ea typeface="微軟正黑體" panose="020B0604030504040204" pitchFamily="34" charset="-120"/>
              </a:defRPr>
            </a:lvl4pPr>
            <a:lvl5pPr marL="1435608" indent="-274320">
              <a:defRPr sz="20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Slide Number Placeholder 8">
            <a:extLst>
              <a:ext uri="{FF2B5EF4-FFF2-40B4-BE49-F238E27FC236}">
                <a16:creationId xmlns:a16="http://schemas.microsoft.com/office/drawing/2014/main" id="{04FD760F-7C5E-4E44-B69C-EB85837D793F}"/>
              </a:ext>
            </a:extLst>
          </p:cNvPr>
          <p:cNvSpPr>
            <a:spLocks noGrp="1"/>
          </p:cNvSpPr>
          <p:nvPr>
            <p:ph type="sldNum" sz="quarter" idx="4"/>
          </p:nvPr>
        </p:nvSpPr>
        <p:spPr>
          <a:xfrm>
            <a:off x="153212" y="6455582"/>
            <a:ext cx="386751" cy="364443"/>
          </a:xfrm>
          <a:prstGeom prst="rect">
            <a:avLst/>
          </a:prstGeom>
        </p:spPr>
        <p:txBody>
          <a:bodyPr vert="horz" lIns="91440" tIns="45720" rIns="91440" bIns="45720" rtlCol="0" anchor="ctr"/>
          <a:lstStyle>
            <a:lvl1pPr algn="r">
              <a:defRPr sz="1200">
                <a:solidFill>
                  <a:schemeClr val="tx1">
                    <a:tint val="75000"/>
                  </a:schemeClr>
                </a:solidFill>
              </a:defRPr>
            </a:lvl1pPr>
          </a:lstStyle>
          <a:p>
            <a:fld id="{F77C7679-5649-4B73-8301-B52448F5D47A}" type="slidenum">
              <a:rPr lang="zh-TW" altLang="en-US" smtClean="0"/>
              <a:t>‹#›</a:t>
            </a:fld>
            <a:endParaRPr lang="zh-TW" altLang="en-US"/>
          </a:p>
        </p:txBody>
      </p:sp>
      <p:cxnSp>
        <p:nvCxnSpPr>
          <p:cNvPr id="3" name="直線接點 2">
            <a:extLst>
              <a:ext uri="{FF2B5EF4-FFF2-40B4-BE49-F238E27FC236}">
                <a16:creationId xmlns:a16="http://schemas.microsoft.com/office/drawing/2014/main" id="{3BF05620-AD2A-0F4E-03A5-A196C931AA61}"/>
              </a:ext>
            </a:extLst>
          </p:cNvPr>
          <p:cNvCxnSpPr>
            <a:cxnSpLocks/>
          </p:cNvCxnSpPr>
          <p:nvPr/>
        </p:nvCxnSpPr>
        <p:spPr>
          <a:xfrm>
            <a:off x="354870" y="873536"/>
            <a:ext cx="1140363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 name="直線接點 1">
            <a:extLst>
              <a:ext uri="{FF2B5EF4-FFF2-40B4-BE49-F238E27FC236}">
                <a16:creationId xmlns:a16="http://schemas.microsoft.com/office/drawing/2014/main" id="{895CFE83-6FCD-4C06-E9AE-94379252AE4D}"/>
              </a:ext>
            </a:extLst>
          </p:cNvPr>
          <p:cNvCxnSpPr>
            <a:cxnSpLocks/>
          </p:cNvCxnSpPr>
          <p:nvPr userDrawn="1"/>
        </p:nvCxnSpPr>
        <p:spPr>
          <a:xfrm>
            <a:off x="354870" y="873536"/>
            <a:ext cx="1140363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Content Placeholder 12">
            <a:extLst>
              <a:ext uri="{FF2B5EF4-FFF2-40B4-BE49-F238E27FC236}">
                <a16:creationId xmlns:a16="http://schemas.microsoft.com/office/drawing/2014/main" id="{04EF7DF0-DE62-D6E0-96EE-CB9A82A0A616}"/>
              </a:ext>
            </a:extLst>
          </p:cNvPr>
          <p:cNvSpPr>
            <a:spLocks noGrp="1"/>
          </p:cNvSpPr>
          <p:nvPr>
            <p:ph sz="quarter" idx="14"/>
          </p:nvPr>
        </p:nvSpPr>
        <p:spPr>
          <a:xfrm>
            <a:off x="6266362" y="923073"/>
            <a:ext cx="5492138" cy="5385963"/>
          </a:xfrm>
          <a:prstGeom prst="rect">
            <a:avLst/>
          </a:prstGeom>
        </p:spPr>
        <p:txBody>
          <a:bodyPr/>
          <a:lstStyle>
            <a:lvl1pPr marL="274201" indent="-274201">
              <a:defRPr sz="3200">
                <a:latin typeface="微軟正黑體" panose="020B0604030504040204" pitchFamily="34" charset="-120"/>
                <a:ea typeface="微軟正黑體" panose="020B0604030504040204" pitchFamily="34" charset="-120"/>
              </a:defRPr>
            </a:lvl1pPr>
            <a:lvl2pPr marL="576072" indent="-274320">
              <a:defRPr sz="2800">
                <a:latin typeface="微軟正黑體" panose="020B0604030504040204" pitchFamily="34" charset="-120"/>
                <a:ea typeface="微軟正黑體" panose="020B0604030504040204" pitchFamily="34" charset="-120"/>
              </a:defRPr>
            </a:lvl2pPr>
            <a:lvl3pPr marL="868680" indent="-274320">
              <a:defRPr sz="2400">
                <a:latin typeface="微軟正黑體" panose="020B0604030504040204" pitchFamily="34" charset="-120"/>
                <a:ea typeface="微軟正黑體" panose="020B0604030504040204" pitchFamily="34" charset="-120"/>
              </a:defRPr>
            </a:lvl3pPr>
            <a:lvl4pPr marL="1143000" indent="-274320">
              <a:defRPr sz="2000">
                <a:latin typeface="微軟正黑體" panose="020B0604030504040204" pitchFamily="34" charset="-120"/>
                <a:ea typeface="微軟正黑體" panose="020B0604030504040204" pitchFamily="34" charset="-120"/>
              </a:defRPr>
            </a:lvl4pPr>
            <a:lvl5pPr marL="1435608" indent="-274320">
              <a:defRPr sz="20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331844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3F56B5-953B-2E40-0ED9-532447252BB0}"/>
              </a:ext>
            </a:extLst>
          </p:cNvPr>
          <p:cNvSpPr>
            <a:spLocks noGrp="1"/>
          </p:cNvSpPr>
          <p:nvPr>
            <p:ph type="ctrTitle"/>
          </p:nvPr>
        </p:nvSpPr>
        <p:spPr>
          <a:xfrm>
            <a:off x="1524000" y="1122363"/>
            <a:ext cx="9144000" cy="2387600"/>
          </a:xfrm>
        </p:spPr>
        <p:txBody>
          <a:bodyPr anchor="b"/>
          <a:lstStyle>
            <a:lvl1pPr algn="ctr">
              <a:defRPr sz="6000">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
        <p:nvSpPr>
          <p:cNvPr id="3" name="副標題 2">
            <a:extLst>
              <a:ext uri="{FF2B5EF4-FFF2-40B4-BE49-F238E27FC236}">
                <a16:creationId xmlns:a16="http://schemas.microsoft.com/office/drawing/2014/main" id="{1B8E376B-2A04-BED8-0F24-28B60A5B0952}"/>
              </a:ext>
            </a:extLst>
          </p:cNvPr>
          <p:cNvSpPr>
            <a:spLocks noGrp="1"/>
          </p:cNvSpPr>
          <p:nvPr>
            <p:ph type="subTitle" idx="1"/>
          </p:nvPr>
        </p:nvSpPr>
        <p:spPr>
          <a:xfrm>
            <a:off x="1524000" y="3602038"/>
            <a:ext cx="9144000" cy="1655762"/>
          </a:xfrm>
        </p:spPr>
        <p:txBody>
          <a:bodyPr/>
          <a:lstStyle>
            <a:lvl1pPr marL="0" indent="0" algn="ctr">
              <a:buNone/>
              <a:defRPr sz="2400">
                <a:latin typeface="微軟正黑體" panose="020B0604030504040204" pitchFamily="34" charset="-120"/>
                <a:ea typeface="微軟正黑體"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8F5A65A-20A4-9F64-47B6-BD1AEB91D6C1}"/>
              </a:ext>
            </a:extLst>
          </p:cNvPr>
          <p:cNvSpPr>
            <a:spLocks noGrp="1"/>
          </p:cNvSpPr>
          <p:nvPr>
            <p:ph type="dt" sz="half" idx="10"/>
          </p:nvPr>
        </p:nvSpPr>
        <p:spPr/>
        <p:txBody>
          <a:bodyPr/>
          <a:lstStyle/>
          <a:p>
            <a:fld id="{C764DE79-268F-4C1A-8933-263129D2AF90}" type="datetimeFigureOut">
              <a:rPr lang="en-US" smtClean="0"/>
              <a:t>10/2/2024</a:t>
            </a:fld>
            <a:endParaRPr lang="en-US"/>
          </a:p>
        </p:txBody>
      </p:sp>
      <p:sp>
        <p:nvSpPr>
          <p:cNvPr id="5" name="頁尾版面配置區 4">
            <a:extLst>
              <a:ext uri="{FF2B5EF4-FFF2-40B4-BE49-F238E27FC236}">
                <a16:creationId xmlns:a16="http://schemas.microsoft.com/office/drawing/2014/main" id="{8D111F02-DB19-E6F5-0F8F-456147EC9E46}"/>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23025E85-936B-FAB3-9322-3818714CC059}"/>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7" name="圖片 6">
            <a:extLst>
              <a:ext uri="{FF2B5EF4-FFF2-40B4-BE49-F238E27FC236}">
                <a16:creationId xmlns:a16="http://schemas.microsoft.com/office/drawing/2014/main" id="{9990C2ED-1DB9-BED2-558F-A136B7A852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73390" y="79815"/>
            <a:ext cx="2347789" cy="516923"/>
          </a:xfrm>
          <a:prstGeom prst="rect">
            <a:avLst/>
          </a:prstGeom>
        </p:spPr>
      </p:pic>
      <p:pic>
        <p:nvPicPr>
          <p:cNvPr id="8" name="Picture 9" descr="圖形2">
            <a:extLst>
              <a:ext uri="{FF2B5EF4-FFF2-40B4-BE49-F238E27FC236}">
                <a16:creationId xmlns:a16="http://schemas.microsoft.com/office/drawing/2014/main" id="{9331C635-D3D1-EA3F-74E4-ABE6A55A74F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089943"/>
            <a:ext cx="12192000" cy="785812"/>
          </a:xfrm>
          <a:prstGeom prst="rect">
            <a:avLst/>
          </a:prstGeom>
          <a:noFill/>
          <a:ln>
            <a:noFill/>
          </a:ln>
        </p:spPr>
      </p:pic>
      <p:sp>
        <p:nvSpPr>
          <p:cNvPr id="9" name="Rectangle 20">
            <a:extLst>
              <a:ext uri="{FF2B5EF4-FFF2-40B4-BE49-F238E27FC236}">
                <a16:creationId xmlns:a16="http://schemas.microsoft.com/office/drawing/2014/main" id="{9521C82B-F41A-91D5-2B1F-86254C498077}"/>
              </a:ext>
            </a:extLst>
          </p:cNvPr>
          <p:cNvSpPr>
            <a:spLocks noChangeArrowheads="1"/>
          </p:cNvSpPr>
          <p:nvPr userDrawn="1"/>
        </p:nvSpPr>
        <p:spPr bwMode="auto">
          <a:xfrm>
            <a:off x="4257388" y="6324601"/>
            <a:ext cx="3677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accent2"/>
                </a:solidFill>
                <a:latin typeface="Arial" charset="0"/>
                <a:ea typeface="標楷體" pitchFamily="65" charset="-120"/>
              </a:defRPr>
            </a:lvl1pPr>
            <a:lvl2pPr marL="742950" indent="-285750" eaLnBrk="0" hangingPunct="0">
              <a:defRPr kumimoji="1" sz="1400">
                <a:solidFill>
                  <a:schemeClr val="accent2"/>
                </a:solidFill>
                <a:latin typeface="Arial" charset="0"/>
                <a:ea typeface="標楷體" pitchFamily="65" charset="-120"/>
              </a:defRPr>
            </a:lvl2pPr>
            <a:lvl3pPr marL="1143000" indent="-228600" eaLnBrk="0" hangingPunct="0">
              <a:defRPr kumimoji="1" sz="1400">
                <a:solidFill>
                  <a:schemeClr val="accent2"/>
                </a:solidFill>
                <a:latin typeface="Arial" charset="0"/>
                <a:ea typeface="標楷體" pitchFamily="65" charset="-120"/>
              </a:defRPr>
            </a:lvl3pPr>
            <a:lvl4pPr marL="1600200" indent="-228600" eaLnBrk="0" hangingPunct="0">
              <a:defRPr kumimoji="1" sz="1400">
                <a:solidFill>
                  <a:schemeClr val="accent2"/>
                </a:solidFill>
                <a:latin typeface="Arial" charset="0"/>
                <a:ea typeface="標楷體" pitchFamily="65" charset="-120"/>
              </a:defRPr>
            </a:lvl4pPr>
            <a:lvl5pPr marL="2057400" indent="-228600" eaLnBrk="0" hangingPunct="0">
              <a:defRPr kumimoji="1" sz="1400">
                <a:solidFill>
                  <a:schemeClr val="accent2"/>
                </a:solidFill>
                <a:latin typeface="Arial" charset="0"/>
                <a:ea typeface="標楷體" pitchFamily="65" charset="-120"/>
              </a:defRPr>
            </a:lvl5pPr>
            <a:lvl6pPr marL="2514600" indent="-228600" eaLnBrk="0" fontAlgn="base" hangingPunct="0">
              <a:spcBef>
                <a:spcPct val="0"/>
              </a:spcBef>
              <a:spcAft>
                <a:spcPct val="0"/>
              </a:spcAft>
              <a:defRPr kumimoji="1" sz="1400">
                <a:solidFill>
                  <a:schemeClr val="accent2"/>
                </a:solidFill>
                <a:latin typeface="Arial" charset="0"/>
                <a:ea typeface="標楷體" pitchFamily="65" charset="-120"/>
              </a:defRPr>
            </a:lvl6pPr>
            <a:lvl7pPr marL="2971800" indent="-228600" eaLnBrk="0" fontAlgn="base" hangingPunct="0">
              <a:spcBef>
                <a:spcPct val="0"/>
              </a:spcBef>
              <a:spcAft>
                <a:spcPct val="0"/>
              </a:spcAft>
              <a:defRPr kumimoji="1" sz="1400">
                <a:solidFill>
                  <a:schemeClr val="accent2"/>
                </a:solidFill>
                <a:latin typeface="Arial" charset="0"/>
                <a:ea typeface="標楷體" pitchFamily="65" charset="-120"/>
              </a:defRPr>
            </a:lvl7pPr>
            <a:lvl8pPr marL="3429000" indent="-228600" eaLnBrk="0" fontAlgn="base" hangingPunct="0">
              <a:spcBef>
                <a:spcPct val="0"/>
              </a:spcBef>
              <a:spcAft>
                <a:spcPct val="0"/>
              </a:spcAft>
              <a:defRPr kumimoji="1" sz="1400">
                <a:solidFill>
                  <a:schemeClr val="accent2"/>
                </a:solidFill>
                <a:latin typeface="Arial" charset="0"/>
                <a:ea typeface="標楷體" pitchFamily="65" charset="-120"/>
              </a:defRPr>
            </a:lvl8pPr>
            <a:lvl9pPr marL="3886200" indent="-228600" eaLnBrk="0" fontAlgn="base" hangingPunct="0">
              <a:spcBef>
                <a:spcPct val="0"/>
              </a:spcBef>
              <a:spcAft>
                <a:spcPct val="0"/>
              </a:spcAft>
              <a:defRPr kumimoji="1" sz="1400">
                <a:solidFill>
                  <a:schemeClr val="accent2"/>
                </a:solidFill>
                <a:latin typeface="Arial" charset="0"/>
                <a:ea typeface="標楷體" pitchFamily="65" charset="-120"/>
              </a:defRPr>
            </a:lvl9pPr>
          </a:lstStyle>
          <a:p>
            <a:pPr eaLnBrk="1" hangingPunct="1">
              <a:defRPr/>
            </a:pPr>
            <a:r>
              <a:rPr kumimoji="0" lang="en-US" altLang="zh-TW" sz="1800" b="1">
                <a:solidFill>
                  <a:schemeClr val="bg1"/>
                </a:solidFill>
                <a:ea typeface="新細明體" charset="-120"/>
              </a:rPr>
              <a:t>We Bring Technology and Value</a:t>
            </a:r>
          </a:p>
        </p:txBody>
      </p:sp>
      <p:pic>
        <p:nvPicPr>
          <p:cNvPr id="10" name="圖片 9">
            <a:extLst>
              <a:ext uri="{FF2B5EF4-FFF2-40B4-BE49-F238E27FC236}">
                <a16:creationId xmlns:a16="http://schemas.microsoft.com/office/drawing/2014/main" id="{18AC87F7-D6BF-A1F6-0EEA-7951136D554A}"/>
              </a:ext>
            </a:extLst>
          </p:cNvPr>
          <p:cNvPicPr>
            <a:picLocks noChangeAspect="1"/>
          </p:cNvPicPr>
          <p:nvPr userDrawn="1"/>
        </p:nvPicPr>
        <p:blipFill>
          <a:blip r:embed="rId4">
            <a:extLst>
              <a:ext uri="{BEBA8EAE-BF5A-486C-A8C5-ECC9F3942E4B}">
                <a14:imgProps xmlns:a14="http://schemas.microsoft.com/office/drawing/2010/main">
                  <a14:imgLayer r:embed="rId5">
                    <a14:imgEffect>
                      <a14:backgroundRemoval t="9174" b="89908" l="5388" r="89871">
                        <a14:foregroundMark x1="14009" y1="65138" x2="14009" y2="65138"/>
                        <a14:foregroundMark x1="31897" y1="40367" x2="31897" y2="40367"/>
                        <a14:foregroundMark x1="46336" y1="38532" x2="46336" y2="38532"/>
                        <a14:foregroundMark x1="54310" y1="42202" x2="54310" y2="42202"/>
                        <a14:foregroundMark x1="59914" y1="43119" x2="59914" y2="43119"/>
                        <a14:foregroundMark x1="68534" y1="42202" x2="68534" y2="42202"/>
                        <a14:foregroundMark x1="77155" y1="43119" x2="77155" y2="43119"/>
                        <a14:foregroundMark x1="87716" y1="37615" x2="87716" y2="37615"/>
                      </a14:backgroundRemoval>
                    </a14:imgEffect>
                  </a14:imgLayer>
                </a14:imgProps>
              </a:ext>
              <a:ext uri="{28A0092B-C50C-407E-A947-70E740481C1C}">
                <a14:useLocalDpi xmlns:a14="http://schemas.microsoft.com/office/drawing/2010/main" val="0"/>
              </a:ext>
            </a:extLst>
          </a:blip>
          <a:stretch>
            <a:fillRect/>
          </a:stretch>
        </p:blipFill>
        <p:spPr>
          <a:xfrm>
            <a:off x="0" y="-17755"/>
            <a:ext cx="3840000" cy="676552"/>
          </a:xfrm>
          <a:prstGeom prst="rect">
            <a:avLst/>
          </a:prstGeom>
        </p:spPr>
      </p:pic>
      <p:sp>
        <p:nvSpPr>
          <p:cNvPr id="11" name="文字方塊 10">
            <a:extLst>
              <a:ext uri="{FF2B5EF4-FFF2-40B4-BE49-F238E27FC236}">
                <a16:creationId xmlns:a16="http://schemas.microsoft.com/office/drawing/2014/main" id="{3BCF0505-C8A0-CDE2-F8B8-33E37765C28C}"/>
              </a:ext>
            </a:extLst>
          </p:cNvPr>
          <p:cNvSpPr txBox="1"/>
          <p:nvPr userDrawn="1"/>
        </p:nvSpPr>
        <p:spPr>
          <a:xfrm>
            <a:off x="9911478" y="6493163"/>
            <a:ext cx="2280522" cy="369332"/>
          </a:xfrm>
          <a:prstGeom prst="rect">
            <a:avLst/>
          </a:prstGeom>
          <a:noFill/>
        </p:spPr>
        <p:txBody>
          <a:bodyPr wrap="square" rtlCol="0">
            <a:spAutoFit/>
          </a:bodyPr>
          <a:lstStyle/>
          <a:p>
            <a:r>
              <a:rPr lang="en-US" altLang="zh-TW">
                <a:solidFill>
                  <a:schemeClr val="bg1"/>
                </a:solidFill>
                <a:latin typeface="Algerian" panose="04020705040A02060702" pitchFamily="82" charset="0"/>
              </a:rPr>
              <a:t>Amond NOV. 2021</a:t>
            </a:r>
            <a:endParaRPr lang="zh-TW" altLang="en-US">
              <a:solidFill>
                <a:schemeClr val="bg1"/>
              </a:solidFill>
              <a:latin typeface="Algerian" panose="04020705040A02060702" pitchFamily="82" charset="0"/>
            </a:endParaRPr>
          </a:p>
        </p:txBody>
      </p:sp>
    </p:spTree>
    <p:extLst>
      <p:ext uri="{BB962C8B-B14F-4D97-AF65-F5344CB8AC3E}">
        <p14:creationId xmlns:p14="http://schemas.microsoft.com/office/powerpoint/2010/main" val="55670693"/>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5602" y="96297"/>
            <a:ext cx="11403631" cy="942795"/>
          </a:xfrm>
          <a:prstGeom prst="rect">
            <a:avLst/>
          </a:prstGeom>
        </p:spPr>
        <p:txBody>
          <a:bodyPr vert="horz" lIns="121888" tIns="60944" rIns="121888" bIns="60944" rtlCol="0" anchor="t" anchorCtr="0">
            <a:noAutofit/>
          </a:bodyPr>
          <a:lstStyle/>
          <a:p>
            <a:r>
              <a:rPr lang="en-US"/>
              <a:t>Click to edit Master title</a:t>
            </a:r>
          </a:p>
        </p:txBody>
      </p:sp>
      <p:sp>
        <p:nvSpPr>
          <p:cNvPr id="3" name="Text Placeholder 2"/>
          <p:cNvSpPr>
            <a:spLocks noGrp="1"/>
          </p:cNvSpPr>
          <p:nvPr>
            <p:ph type="body" idx="1"/>
          </p:nvPr>
        </p:nvSpPr>
        <p:spPr>
          <a:xfrm>
            <a:off x="355602" y="1039092"/>
            <a:ext cx="11403631" cy="5412311"/>
          </a:xfrm>
          <a:prstGeom prst="rect">
            <a:avLst/>
          </a:prstGeom>
        </p:spPr>
        <p:txBody>
          <a:bodyPr vert="horz" lIns="121888" tIns="60944" rIns="121888" bIns="60944"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9" name="Slide Number Placeholder 8">
            <a:extLst>
              <a:ext uri="{FF2B5EF4-FFF2-40B4-BE49-F238E27FC236}">
                <a16:creationId xmlns:a16="http://schemas.microsoft.com/office/drawing/2014/main" id="{A2865650-0440-F143-8EFF-C6F819EF3FF4}"/>
              </a:ext>
            </a:extLst>
          </p:cNvPr>
          <p:cNvSpPr>
            <a:spLocks noGrp="1"/>
          </p:cNvSpPr>
          <p:nvPr>
            <p:ph type="sldNum" sz="quarter" idx="4"/>
          </p:nvPr>
        </p:nvSpPr>
        <p:spPr>
          <a:xfrm>
            <a:off x="153212" y="6455582"/>
            <a:ext cx="386751" cy="364443"/>
          </a:xfrm>
          <a:prstGeom prst="rect">
            <a:avLst/>
          </a:prstGeom>
        </p:spPr>
        <p:txBody>
          <a:bodyPr vert="horz" lIns="91440" tIns="45720" rIns="91440" bIns="45720" rtlCol="0" anchor="ctr"/>
          <a:lstStyle>
            <a:lvl1pPr algn="r">
              <a:defRPr sz="1200">
                <a:solidFill>
                  <a:schemeClr val="tx1">
                    <a:tint val="75000"/>
                  </a:schemeClr>
                </a:solidFill>
              </a:defRPr>
            </a:lvl1pPr>
          </a:lstStyle>
          <a:p>
            <a:fld id="{F77C7679-5649-4B73-8301-B52448F5D47A}" type="slidenum">
              <a:rPr lang="zh-TW" altLang="en-US" smtClean="0"/>
              <a:t>‹#›</a:t>
            </a:fld>
            <a:endParaRPr lang="zh-TW" altLang="en-US"/>
          </a:p>
        </p:txBody>
      </p:sp>
      <p:pic>
        <p:nvPicPr>
          <p:cNvPr id="4" name="圖片 3">
            <a:extLst>
              <a:ext uri="{FF2B5EF4-FFF2-40B4-BE49-F238E27FC236}">
                <a16:creationId xmlns:a16="http://schemas.microsoft.com/office/drawing/2014/main" id="{4C407004-2CEC-FFE7-E4AA-3B7189AB5DB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174" b="89908" l="5388" r="89871">
                        <a14:foregroundMark x1="14009" y1="65138" x2="14009" y2="65138"/>
                        <a14:foregroundMark x1="31897" y1="40367" x2="31897" y2="40367"/>
                        <a14:foregroundMark x1="46336" y1="38532" x2="46336" y2="38532"/>
                        <a14:foregroundMark x1="54310" y1="42202" x2="54310" y2="42202"/>
                        <a14:foregroundMark x1="59914" y1="43119" x2="59914" y2="43119"/>
                        <a14:foregroundMark x1="68534" y1="42202" x2="68534" y2="42202"/>
                        <a14:foregroundMark x1="77155" y1="43119" x2="77155" y2="43119"/>
                        <a14:foregroundMark x1="87716" y1="37615" x2="87716" y2="37615"/>
                      </a14:backgroundRemoval>
                    </a14:imgEffect>
                  </a14:imgLayer>
                </a14:imgProps>
              </a:ext>
              <a:ext uri="{28A0092B-C50C-407E-A947-70E740481C1C}">
                <a14:useLocalDpi xmlns:a14="http://schemas.microsoft.com/office/drawing/2010/main" val="0"/>
              </a:ext>
            </a:extLst>
          </a:blip>
          <a:stretch>
            <a:fillRect/>
          </a:stretch>
        </p:blipFill>
        <p:spPr>
          <a:xfrm>
            <a:off x="10122941" y="6493557"/>
            <a:ext cx="2069059" cy="364443"/>
          </a:xfrm>
          <a:prstGeom prst="rect">
            <a:avLst/>
          </a:prstGeom>
        </p:spPr>
      </p:pic>
      <p:sp>
        <p:nvSpPr>
          <p:cNvPr id="5" name="Rectangle 50">
            <a:extLst>
              <a:ext uri="{FF2B5EF4-FFF2-40B4-BE49-F238E27FC236}">
                <a16:creationId xmlns:a16="http://schemas.microsoft.com/office/drawing/2014/main" id="{6075E2EA-14F7-30A2-DF60-8937BBE74583}"/>
              </a:ext>
            </a:extLst>
          </p:cNvPr>
          <p:cNvSpPr>
            <a:spLocks noChangeArrowheads="1"/>
          </p:cNvSpPr>
          <p:nvPr/>
        </p:nvSpPr>
        <p:spPr bwMode="auto">
          <a:xfrm>
            <a:off x="2235200" y="6546850"/>
            <a:ext cx="589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0"/>
              </a:spcBef>
              <a:spcAft>
                <a:spcPct val="0"/>
              </a:spcAft>
              <a:buClrTx/>
              <a:buSzTx/>
              <a:buFontTx/>
              <a:buNone/>
            </a:pPr>
            <a:r>
              <a:rPr lang="en-US" altLang="en-US" sz="900"/>
              <a:t>© 20</a:t>
            </a:r>
            <a:r>
              <a:rPr lang="en-US" altLang="en-US" sz="900">
                <a:ea typeface="新細明體" pitchFamily="18" charset="-120"/>
              </a:rPr>
              <a:t>23</a:t>
            </a:r>
            <a:r>
              <a:rPr lang="en-US" altLang="zh-TW" sz="900" baseline="0">
                <a:ea typeface="新細明體" pitchFamily="18" charset="-120"/>
              </a:rPr>
              <a:t> </a:t>
            </a:r>
            <a:r>
              <a:rPr lang="en-US" altLang="zh-TW" sz="900">
                <a:ea typeface="新細明體" pitchFamily="18" charset="-120"/>
              </a:rPr>
              <a:t> Weikeng Industrial Co., Ltd.</a:t>
            </a:r>
            <a:endParaRPr lang="en-US" altLang="en-US" sz="900"/>
          </a:p>
        </p:txBody>
      </p:sp>
      <p:sp>
        <p:nvSpPr>
          <p:cNvPr id="6" name="Line 51">
            <a:extLst>
              <a:ext uri="{FF2B5EF4-FFF2-40B4-BE49-F238E27FC236}">
                <a16:creationId xmlns:a16="http://schemas.microsoft.com/office/drawing/2014/main" id="{E33A2FF8-3746-1A8F-976C-644A24E56B3C}"/>
              </a:ext>
            </a:extLst>
          </p:cNvPr>
          <p:cNvSpPr>
            <a:spLocks noChangeShapeType="1"/>
          </p:cNvSpPr>
          <p:nvPr/>
        </p:nvSpPr>
        <p:spPr bwMode="auto">
          <a:xfrm>
            <a:off x="0" y="6475416"/>
            <a:ext cx="12192000" cy="158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Text Box 52">
            <a:extLst>
              <a:ext uri="{FF2B5EF4-FFF2-40B4-BE49-F238E27FC236}">
                <a16:creationId xmlns:a16="http://schemas.microsoft.com/office/drawing/2014/main" id="{1BBC9CF5-591E-F242-FBFB-22E1AE660182}"/>
              </a:ext>
            </a:extLst>
          </p:cNvPr>
          <p:cNvSpPr txBox="1">
            <a:spLocks noChangeArrowheads="1"/>
          </p:cNvSpPr>
          <p:nvPr/>
        </p:nvSpPr>
        <p:spPr bwMode="auto">
          <a:xfrm>
            <a:off x="8305802" y="6546850"/>
            <a:ext cx="169756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50000"/>
              </a:spcBef>
              <a:spcAft>
                <a:spcPct val="20000"/>
              </a:spcAft>
              <a:buClr>
                <a:srgbClr val="A50021"/>
              </a:buClr>
              <a:buSzPct val="70000"/>
              <a:buFont typeface="Wingdings" pitchFamily="2" charset="2"/>
              <a:buChar char="n"/>
              <a:defRPr>
                <a:solidFill>
                  <a:schemeClr val="tx1"/>
                </a:solidFill>
                <a:latin typeface="Arial" charset="0"/>
                <a:ea typeface="MS PGothic" pitchFamily="34" charset="-128"/>
              </a:defRPr>
            </a:lvl6pPr>
            <a:lvl7pPr marL="2971800" indent="-228600" eaLnBrk="0" fontAlgn="base" hangingPunct="0">
              <a:spcBef>
                <a:spcPct val="50000"/>
              </a:spcBef>
              <a:spcAft>
                <a:spcPct val="20000"/>
              </a:spcAft>
              <a:buClr>
                <a:srgbClr val="A50021"/>
              </a:buClr>
              <a:buSzPct val="70000"/>
              <a:buFont typeface="Wingdings" pitchFamily="2" charset="2"/>
              <a:buChar char="n"/>
              <a:defRPr>
                <a:solidFill>
                  <a:schemeClr val="tx1"/>
                </a:solidFill>
                <a:latin typeface="Arial" charset="0"/>
                <a:ea typeface="MS PGothic" pitchFamily="34" charset="-128"/>
              </a:defRPr>
            </a:lvl7pPr>
            <a:lvl8pPr marL="3429000" indent="-228600" eaLnBrk="0" fontAlgn="base" hangingPunct="0">
              <a:spcBef>
                <a:spcPct val="50000"/>
              </a:spcBef>
              <a:spcAft>
                <a:spcPct val="20000"/>
              </a:spcAft>
              <a:buClr>
                <a:srgbClr val="A50021"/>
              </a:buClr>
              <a:buSzPct val="70000"/>
              <a:buFont typeface="Wingdings" pitchFamily="2" charset="2"/>
              <a:buChar char="n"/>
              <a:defRPr>
                <a:solidFill>
                  <a:schemeClr val="tx1"/>
                </a:solidFill>
                <a:latin typeface="Arial" charset="0"/>
                <a:ea typeface="MS PGothic" pitchFamily="34" charset="-128"/>
              </a:defRPr>
            </a:lvl8pPr>
            <a:lvl9pPr marL="3886200" indent="-228600" eaLnBrk="0" fontAlgn="base" hangingPunct="0">
              <a:spcBef>
                <a:spcPct val="50000"/>
              </a:spcBef>
              <a:spcAft>
                <a:spcPct val="20000"/>
              </a:spcAft>
              <a:buClr>
                <a:srgbClr val="A50021"/>
              </a:buClr>
              <a:buSzPct val="70000"/>
              <a:buFont typeface="Wingdings" pitchFamily="2" charset="2"/>
              <a:buChar char="n"/>
              <a:defRPr>
                <a:solidFill>
                  <a:schemeClr val="tx1"/>
                </a:solidFill>
                <a:latin typeface="Arial" charset="0"/>
                <a:ea typeface="MS PGothic" pitchFamily="34" charset="-128"/>
              </a:defRPr>
            </a:lvl9pPr>
          </a:lstStyle>
          <a:p>
            <a:pPr algn="ctr">
              <a:spcBef>
                <a:spcPct val="0"/>
              </a:spcBef>
              <a:spcAft>
                <a:spcPct val="0"/>
              </a:spcAft>
              <a:buClrTx/>
              <a:buSzTx/>
              <a:buFontTx/>
              <a:buNone/>
              <a:defRPr/>
            </a:pPr>
            <a:r>
              <a:rPr lang="en-US" altLang="zh-TW" sz="900">
                <a:ea typeface="新細明體" pitchFamily="18" charset="-120"/>
              </a:rPr>
              <a:t>Weikeng</a:t>
            </a:r>
            <a:r>
              <a:rPr lang="en-US" altLang="en-US" sz="900">
                <a:ea typeface="新細明體" pitchFamily="18" charset="-120"/>
              </a:rPr>
              <a:t> Confidential</a:t>
            </a:r>
            <a:endParaRPr lang="en-US" altLang="en-US" sz="2400">
              <a:ea typeface="新細明體" pitchFamily="18" charset="-120"/>
            </a:endParaRPr>
          </a:p>
        </p:txBody>
      </p:sp>
    </p:spTree>
    <p:extLst>
      <p:ext uri="{BB962C8B-B14F-4D97-AF65-F5344CB8AC3E}">
        <p14:creationId xmlns:p14="http://schemas.microsoft.com/office/powerpoint/2010/main" val="33202953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5" r:id="rId4"/>
    <p:sldLayoutId id="2147483764" r:id="rId5"/>
  </p:sldLayoutIdLst>
  <p:txStyles>
    <p:titleStyle>
      <a:lvl1pPr algn="l" defTabSz="609443" rtl="0" eaLnBrk="1" latinLnBrk="0" hangingPunct="1">
        <a:lnSpc>
          <a:spcPct val="100000"/>
        </a:lnSpc>
        <a:spcBef>
          <a:spcPct val="0"/>
        </a:spcBef>
        <a:buNone/>
        <a:defRPr sz="4400" b="1" kern="1200" normalizeH="0" baseline="0">
          <a:solidFill>
            <a:srgbClr val="0E3689"/>
          </a:solidFill>
          <a:latin typeface="+mj-lt"/>
          <a:ea typeface="+mj-ea"/>
          <a:cs typeface="+mj-cs"/>
        </a:defRPr>
      </a:lvl1pPr>
    </p:titleStyle>
    <p:bodyStyle>
      <a:lvl1pPr marL="274320" indent="-274320" algn="l" defTabSz="609443" rtl="0" eaLnBrk="1" latinLnBrk="0" hangingPunct="1">
        <a:spcBef>
          <a:spcPts val="300"/>
        </a:spcBef>
        <a:buClr>
          <a:srgbClr val="0E3689"/>
        </a:buClr>
        <a:buFont typeface="Arial"/>
        <a:buChar char="•"/>
        <a:defRPr sz="3200" b="1" kern="1200">
          <a:solidFill>
            <a:srgbClr val="070707"/>
          </a:solidFill>
          <a:latin typeface="+mn-lt"/>
          <a:ea typeface="+mn-ea"/>
          <a:cs typeface="+mn-cs"/>
        </a:defRPr>
      </a:lvl1pPr>
      <a:lvl2pPr marL="576072" indent="-274320" algn="l" defTabSz="609443" rtl="0" eaLnBrk="1" latinLnBrk="0" hangingPunct="1">
        <a:spcBef>
          <a:spcPts val="300"/>
        </a:spcBef>
        <a:buClr>
          <a:srgbClr val="1D9CE4"/>
        </a:buClr>
        <a:buFont typeface="Arial" panose="020B0604020202020204" pitchFamily="34" charset="0"/>
        <a:buChar char="•"/>
        <a:defRPr sz="2800" kern="1200">
          <a:solidFill>
            <a:srgbClr val="070707"/>
          </a:solidFill>
          <a:latin typeface="+mn-lt"/>
          <a:ea typeface="+mn-ea"/>
          <a:cs typeface="+mn-cs"/>
        </a:defRPr>
      </a:lvl2pPr>
      <a:lvl3pPr marL="868680" indent="-274320" algn="l" defTabSz="609443" rtl="0" eaLnBrk="1" latinLnBrk="0" hangingPunct="1">
        <a:spcBef>
          <a:spcPts val="300"/>
        </a:spcBef>
        <a:buClr>
          <a:srgbClr val="1D9CE4"/>
        </a:buClr>
        <a:buFont typeface="Arial"/>
        <a:buChar char="•"/>
        <a:defRPr sz="2400" kern="1200">
          <a:solidFill>
            <a:srgbClr val="070707"/>
          </a:solidFill>
          <a:latin typeface="+mn-lt"/>
          <a:ea typeface="+mn-ea"/>
          <a:cs typeface="+mn-cs"/>
        </a:defRPr>
      </a:lvl3pPr>
      <a:lvl4pPr marL="1143000"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mn-lt"/>
          <a:ea typeface="+mn-ea"/>
          <a:cs typeface="+mn-cs"/>
        </a:defRPr>
      </a:lvl4pPr>
      <a:lvl5pPr marL="1435608"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mn-lt"/>
          <a:ea typeface="+mn-ea"/>
          <a:cs typeface="+mn-cs"/>
        </a:defRPr>
      </a:lvl5pPr>
      <a:lvl6pPr marL="3351933" indent="-304723" algn="l" defTabSz="609443" rtl="0" eaLnBrk="1" latinLnBrk="0" hangingPunct="1">
        <a:spcBef>
          <a:spcPct val="20000"/>
        </a:spcBef>
        <a:buFont typeface="Arial"/>
        <a:buChar char="•"/>
        <a:defRPr sz="2700" kern="1200">
          <a:solidFill>
            <a:schemeClr val="tx1"/>
          </a:solidFill>
          <a:latin typeface="+mn-lt"/>
          <a:ea typeface="+mn-ea"/>
          <a:cs typeface="+mn-cs"/>
        </a:defRPr>
      </a:lvl6pPr>
      <a:lvl7pPr marL="3961376" indent="-304723" algn="l" defTabSz="609443" rtl="0" eaLnBrk="1" latinLnBrk="0" hangingPunct="1">
        <a:spcBef>
          <a:spcPct val="20000"/>
        </a:spcBef>
        <a:buFont typeface="Arial"/>
        <a:buChar char="•"/>
        <a:defRPr sz="2700" kern="1200">
          <a:solidFill>
            <a:schemeClr val="tx1"/>
          </a:solidFill>
          <a:latin typeface="+mn-lt"/>
          <a:ea typeface="+mn-ea"/>
          <a:cs typeface="+mn-cs"/>
        </a:defRPr>
      </a:lvl7pPr>
      <a:lvl8pPr marL="4570819" indent="-304723" algn="l" defTabSz="609443" rtl="0" eaLnBrk="1" latinLnBrk="0" hangingPunct="1">
        <a:spcBef>
          <a:spcPct val="20000"/>
        </a:spcBef>
        <a:buFont typeface="Arial"/>
        <a:buChar char="•"/>
        <a:defRPr sz="2700" kern="1200">
          <a:solidFill>
            <a:schemeClr val="tx1"/>
          </a:solidFill>
          <a:latin typeface="+mn-lt"/>
          <a:ea typeface="+mn-ea"/>
          <a:cs typeface="+mn-cs"/>
        </a:defRPr>
      </a:lvl8pPr>
      <a:lvl9pPr marL="5180261" indent="-304723" algn="l" defTabSz="60944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43" rtl="0" eaLnBrk="1" latinLnBrk="0" hangingPunct="1">
        <a:defRPr sz="2400" kern="1200">
          <a:solidFill>
            <a:schemeClr val="tx1"/>
          </a:solidFill>
          <a:latin typeface="+mn-lt"/>
          <a:ea typeface="+mn-ea"/>
          <a:cs typeface="+mn-cs"/>
        </a:defRPr>
      </a:lvl1pPr>
      <a:lvl2pPr marL="609443" algn="l" defTabSz="609443" rtl="0" eaLnBrk="1" latinLnBrk="0" hangingPunct="1">
        <a:defRPr sz="2400" kern="1200">
          <a:solidFill>
            <a:schemeClr val="tx1"/>
          </a:solidFill>
          <a:latin typeface="+mn-lt"/>
          <a:ea typeface="+mn-ea"/>
          <a:cs typeface="+mn-cs"/>
        </a:defRPr>
      </a:lvl2pPr>
      <a:lvl3pPr marL="1218885" algn="l" defTabSz="609443" rtl="0" eaLnBrk="1" latinLnBrk="0" hangingPunct="1">
        <a:defRPr sz="2400" kern="1200">
          <a:solidFill>
            <a:schemeClr val="tx1"/>
          </a:solidFill>
          <a:latin typeface="+mn-lt"/>
          <a:ea typeface="+mn-ea"/>
          <a:cs typeface="+mn-cs"/>
        </a:defRPr>
      </a:lvl3pPr>
      <a:lvl4pPr marL="1828328" algn="l" defTabSz="609443" rtl="0" eaLnBrk="1" latinLnBrk="0" hangingPunct="1">
        <a:defRPr sz="2400" kern="1200">
          <a:solidFill>
            <a:schemeClr val="tx1"/>
          </a:solidFill>
          <a:latin typeface="+mn-lt"/>
          <a:ea typeface="+mn-ea"/>
          <a:cs typeface="+mn-cs"/>
        </a:defRPr>
      </a:lvl4pPr>
      <a:lvl5pPr marL="2437771" algn="l" defTabSz="609443" rtl="0" eaLnBrk="1" latinLnBrk="0" hangingPunct="1">
        <a:defRPr sz="2400" kern="1200">
          <a:solidFill>
            <a:schemeClr val="tx1"/>
          </a:solidFill>
          <a:latin typeface="+mn-lt"/>
          <a:ea typeface="+mn-ea"/>
          <a:cs typeface="+mn-cs"/>
        </a:defRPr>
      </a:lvl5pPr>
      <a:lvl6pPr marL="3047213" algn="l" defTabSz="609443" rtl="0" eaLnBrk="1" latinLnBrk="0" hangingPunct="1">
        <a:defRPr sz="2400" kern="1200">
          <a:solidFill>
            <a:schemeClr val="tx1"/>
          </a:solidFill>
          <a:latin typeface="+mn-lt"/>
          <a:ea typeface="+mn-ea"/>
          <a:cs typeface="+mn-cs"/>
        </a:defRPr>
      </a:lvl6pPr>
      <a:lvl7pPr marL="3656656" algn="l" defTabSz="609443" rtl="0" eaLnBrk="1" latinLnBrk="0" hangingPunct="1">
        <a:defRPr sz="2400" kern="1200">
          <a:solidFill>
            <a:schemeClr val="tx1"/>
          </a:solidFill>
          <a:latin typeface="+mn-lt"/>
          <a:ea typeface="+mn-ea"/>
          <a:cs typeface="+mn-cs"/>
        </a:defRPr>
      </a:lvl7pPr>
      <a:lvl8pPr marL="4266097" algn="l" defTabSz="609443" rtl="0" eaLnBrk="1" latinLnBrk="0" hangingPunct="1">
        <a:defRPr sz="2400" kern="1200">
          <a:solidFill>
            <a:schemeClr val="tx1"/>
          </a:solidFill>
          <a:latin typeface="+mn-lt"/>
          <a:ea typeface="+mn-ea"/>
          <a:cs typeface="+mn-cs"/>
        </a:defRPr>
      </a:lvl8pPr>
      <a:lvl9pPr marL="4875541" algn="l" defTabSz="60944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559">
          <p15:clr>
            <a:srgbClr val="F26B43"/>
          </p15:clr>
        </p15:guide>
        <p15:guide id="4" pos="1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ED122A-E07F-4B95-8964-A586C6CE7A6A}"/>
              </a:ext>
            </a:extLst>
          </p:cNvPr>
          <p:cNvSpPr>
            <a:spLocks noGrp="1"/>
          </p:cNvSpPr>
          <p:nvPr>
            <p:ph type="ctrTitle"/>
          </p:nvPr>
        </p:nvSpPr>
        <p:spPr/>
        <p:txBody>
          <a:bodyPr anchor="b">
            <a:normAutofit fontScale="90000"/>
          </a:bodyPr>
          <a:lstStyle/>
          <a:p>
            <a:pPr>
              <a:lnSpc>
                <a:spcPct val="90000"/>
              </a:lnSpc>
            </a:pPr>
            <a:r>
              <a:rPr lang="en-US" altLang="zh-TW"/>
              <a:t>MCP79410</a:t>
            </a:r>
            <a:br>
              <a:rPr lang="en-US" altLang="zh-TW"/>
            </a:br>
            <a:r>
              <a:rPr lang="en-US" altLang="zh-TW"/>
              <a:t>Hours Alarm Issue</a:t>
            </a:r>
            <a:endParaRPr lang="zh-TW" altLang="en-US"/>
          </a:p>
        </p:txBody>
      </p:sp>
      <p:sp>
        <p:nvSpPr>
          <p:cNvPr id="6" name="文字版面配置區 5">
            <a:extLst>
              <a:ext uri="{FF2B5EF4-FFF2-40B4-BE49-F238E27FC236}">
                <a16:creationId xmlns:a16="http://schemas.microsoft.com/office/drawing/2014/main" id="{99B36D1E-CD74-D3D8-AE66-E1D728987B43}"/>
              </a:ext>
            </a:extLst>
          </p:cNvPr>
          <p:cNvSpPr>
            <a:spLocks noGrp="1"/>
          </p:cNvSpPr>
          <p:nvPr>
            <p:ph type="body" sz="quarter" idx="12"/>
          </p:nvPr>
        </p:nvSpPr>
        <p:spPr/>
        <p:txBody>
          <a:bodyPr/>
          <a:lstStyle/>
          <a:p>
            <a:r>
              <a:rPr lang="en-US" altLang="zh-TW"/>
              <a:t>2024 SEP</a:t>
            </a:r>
          </a:p>
        </p:txBody>
      </p:sp>
      <p:sp>
        <p:nvSpPr>
          <p:cNvPr id="4" name="文字版面配置區 3">
            <a:extLst>
              <a:ext uri="{FF2B5EF4-FFF2-40B4-BE49-F238E27FC236}">
                <a16:creationId xmlns:a16="http://schemas.microsoft.com/office/drawing/2014/main" id="{B42C3E9F-33B4-CD80-5B95-D24D50AC9D1F}"/>
              </a:ext>
            </a:extLst>
          </p:cNvPr>
          <p:cNvSpPr>
            <a:spLocks noGrp="1"/>
          </p:cNvSpPr>
          <p:nvPr>
            <p:ph type="body" sz="quarter" idx="13"/>
          </p:nvPr>
        </p:nvSpPr>
        <p:spPr/>
        <p:txBody>
          <a:bodyPr/>
          <a:lstStyle/>
          <a:p>
            <a:r>
              <a:rPr lang="en-US" altLang="zh-TW"/>
              <a:t>Amond Lin</a:t>
            </a:r>
            <a:endParaRPr lang="zh-TW" altLang="en-US"/>
          </a:p>
        </p:txBody>
      </p:sp>
    </p:spTree>
    <p:extLst>
      <p:ext uri="{BB962C8B-B14F-4D97-AF65-F5344CB8AC3E}">
        <p14:creationId xmlns:p14="http://schemas.microsoft.com/office/powerpoint/2010/main" val="270772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9ADF9-9BCA-B53F-D2DD-810582AFD215}"/>
              </a:ext>
            </a:extLst>
          </p:cNvPr>
          <p:cNvSpPr>
            <a:spLocks noGrp="1"/>
          </p:cNvSpPr>
          <p:nvPr>
            <p:ph type="title"/>
          </p:nvPr>
        </p:nvSpPr>
        <p:spPr/>
        <p:txBody>
          <a:bodyPr/>
          <a:lstStyle/>
          <a:p>
            <a:r>
              <a:rPr kumimoji="1" lang="en-US" altLang="zh-TW"/>
              <a:t>Sept-20, 2024</a:t>
            </a:r>
            <a:endParaRPr kumimoji="1" lang="zh-TW" altLang="en-US"/>
          </a:p>
        </p:txBody>
      </p:sp>
      <p:sp>
        <p:nvSpPr>
          <p:cNvPr id="3" name="文字版面配置區 2">
            <a:extLst>
              <a:ext uri="{FF2B5EF4-FFF2-40B4-BE49-F238E27FC236}">
                <a16:creationId xmlns:a16="http://schemas.microsoft.com/office/drawing/2014/main" id="{F2EAA210-00B6-5E5C-E5C3-8ECD27231085}"/>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AA7DDF73-F371-39E4-8460-95E26E4EF1FC}"/>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a:solidFill>
                  <a:srgbClr val="FF0000"/>
                </a:solidFill>
              </a:rPr>
              <a:t>All tests were based on </a:t>
            </a:r>
            <a:r>
              <a:rPr kumimoji="1" lang="en-US" altLang="zh-TW" sz="2800" err="1">
                <a:solidFill>
                  <a:srgbClr val="FF0000"/>
                </a:solidFill>
              </a:rPr>
              <a:t>Weikeng’s</a:t>
            </a:r>
            <a:r>
              <a:rPr kumimoji="1" lang="en-US" altLang="zh-TW" sz="2800">
                <a:solidFill>
                  <a:srgbClr val="FF0000"/>
                </a:solidFill>
              </a:rPr>
              <a:t> test environment and conditions.</a:t>
            </a:r>
            <a:endParaRPr kumimoji="1" lang="zh-TW" altLang="en-US" sz="2800">
              <a:solidFill>
                <a:srgbClr val="FF0000"/>
              </a:solidFill>
            </a:endParaRPr>
          </a:p>
        </p:txBody>
      </p:sp>
    </p:spTree>
    <p:extLst>
      <p:ext uri="{BB962C8B-B14F-4D97-AF65-F5344CB8AC3E}">
        <p14:creationId xmlns:p14="http://schemas.microsoft.com/office/powerpoint/2010/main" val="1692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66AC9B-4E00-EDD5-6AD2-82E76720EC09}"/>
              </a:ext>
            </a:extLst>
          </p:cNvPr>
          <p:cNvSpPr>
            <a:spLocks noGrp="1"/>
          </p:cNvSpPr>
          <p:nvPr>
            <p:ph type="title"/>
          </p:nvPr>
        </p:nvSpPr>
        <p:spPr/>
        <p:txBody>
          <a:bodyPr/>
          <a:lstStyle/>
          <a:p>
            <a:r>
              <a:rPr lang="en-US" altLang="zh-TW"/>
              <a:t>Test process</a:t>
            </a:r>
            <a:endParaRPr lang="zh-TW" altLang="en-US"/>
          </a:p>
        </p:txBody>
      </p:sp>
      <p:sp>
        <p:nvSpPr>
          <p:cNvPr id="3" name="內容版面配置區 2">
            <a:extLst>
              <a:ext uri="{FF2B5EF4-FFF2-40B4-BE49-F238E27FC236}">
                <a16:creationId xmlns:a16="http://schemas.microsoft.com/office/drawing/2014/main" id="{D05CFE4C-4389-9277-D3F4-271F4A076599}"/>
              </a:ext>
            </a:extLst>
          </p:cNvPr>
          <p:cNvSpPr>
            <a:spLocks noGrp="1"/>
          </p:cNvSpPr>
          <p:nvPr>
            <p:ph sz="quarter" idx="13"/>
          </p:nvPr>
        </p:nvSpPr>
        <p:spPr/>
        <p:txBody>
          <a:bodyPr/>
          <a:lstStyle/>
          <a:p>
            <a:r>
              <a:rPr lang="en-US" altLang="zh-TW"/>
              <a:t>Initializations:</a:t>
            </a:r>
          </a:p>
          <a:p>
            <a:endParaRPr lang="zh-TW" altLang="en-US"/>
          </a:p>
        </p:txBody>
      </p:sp>
      <p:sp>
        <p:nvSpPr>
          <p:cNvPr id="4" name="內容版面配置區 2">
            <a:extLst>
              <a:ext uri="{FF2B5EF4-FFF2-40B4-BE49-F238E27FC236}">
                <a16:creationId xmlns:a16="http://schemas.microsoft.com/office/drawing/2014/main" id="{3718F0C2-1D84-A4B3-D89C-52702E7F76F6}"/>
              </a:ext>
            </a:extLst>
          </p:cNvPr>
          <p:cNvSpPr txBox="1">
            <a:spLocks/>
          </p:cNvSpPr>
          <p:nvPr/>
        </p:nvSpPr>
        <p:spPr>
          <a:xfrm>
            <a:off x="354870" y="1474631"/>
            <a:ext cx="5492138" cy="4834406"/>
          </a:xfrm>
          <a:prstGeom prst="rect">
            <a:avLst/>
          </a:prstGeom>
        </p:spPr>
        <p:txBody>
          <a:bodyPr vert="horz" lIns="121888" tIns="60944" rIns="121888" bIns="60944" rtlCol="0">
            <a:normAutofit/>
          </a:bodyPr>
          <a:lstStyle>
            <a:lvl1pPr marL="274201" indent="-274201" algn="l" defTabSz="609443" rtl="0" eaLnBrk="1" latinLnBrk="0" hangingPunct="1">
              <a:spcBef>
                <a:spcPts val="300"/>
              </a:spcBef>
              <a:buClr>
                <a:srgbClr val="0E3689"/>
              </a:buClr>
              <a:buFont typeface="Arial"/>
              <a:buChar char="•"/>
              <a:defRPr sz="3200" b="1" kern="1200">
                <a:solidFill>
                  <a:srgbClr val="070707"/>
                </a:solidFill>
                <a:latin typeface="微軟正黑體" panose="020B0604030504040204" pitchFamily="34" charset="-120"/>
                <a:ea typeface="微軟正黑體" panose="020B0604030504040204" pitchFamily="34" charset="-120"/>
                <a:cs typeface="+mn-cs"/>
              </a:defRPr>
            </a:lvl1pPr>
            <a:lvl2pPr marL="576072" indent="-274320" algn="l" defTabSz="609443" rtl="0" eaLnBrk="1" latinLnBrk="0" hangingPunct="1">
              <a:spcBef>
                <a:spcPts val="300"/>
              </a:spcBef>
              <a:buClr>
                <a:srgbClr val="1D9CE4"/>
              </a:buClr>
              <a:buFont typeface="Arial" panose="020B0604020202020204" pitchFamily="34" charset="0"/>
              <a:buChar char="•"/>
              <a:defRPr sz="2800" kern="1200">
                <a:solidFill>
                  <a:srgbClr val="070707"/>
                </a:solidFill>
                <a:latin typeface="微軟正黑體" panose="020B0604030504040204" pitchFamily="34" charset="-120"/>
                <a:ea typeface="微軟正黑體" panose="020B0604030504040204" pitchFamily="34" charset="-120"/>
                <a:cs typeface="+mn-cs"/>
              </a:defRPr>
            </a:lvl2pPr>
            <a:lvl3pPr marL="868680" indent="-274320" algn="l" defTabSz="609443" rtl="0" eaLnBrk="1" latinLnBrk="0" hangingPunct="1">
              <a:spcBef>
                <a:spcPts val="300"/>
              </a:spcBef>
              <a:buClr>
                <a:srgbClr val="1D9CE4"/>
              </a:buClr>
              <a:buFont typeface="Arial"/>
              <a:buChar char="•"/>
              <a:defRPr sz="2400" kern="1200">
                <a:solidFill>
                  <a:srgbClr val="070707"/>
                </a:solidFill>
                <a:latin typeface="微軟正黑體" panose="020B0604030504040204" pitchFamily="34" charset="-120"/>
                <a:ea typeface="微軟正黑體" panose="020B0604030504040204" pitchFamily="34" charset="-120"/>
                <a:cs typeface="+mn-cs"/>
              </a:defRPr>
            </a:lvl3pPr>
            <a:lvl4pPr marL="1143000"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微軟正黑體" panose="020B0604030504040204" pitchFamily="34" charset="-120"/>
                <a:ea typeface="微軟正黑體" panose="020B0604030504040204" pitchFamily="34" charset="-120"/>
                <a:cs typeface="+mn-cs"/>
              </a:defRPr>
            </a:lvl4pPr>
            <a:lvl5pPr marL="1435608"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微軟正黑體" panose="020B0604030504040204" pitchFamily="34" charset="-120"/>
                <a:ea typeface="微軟正黑體" panose="020B0604030504040204" pitchFamily="34" charset="-120"/>
                <a:cs typeface="+mn-cs"/>
              </a:defRPr>
            </a:lvl5pPr>
            <a:lvl6pPr marL="3351933" indent="-304723" algn="l" defTabSz="609443" rtl="0" eaLnBrk="1" latinLnBrk="0" hangingPunct="1">
              <a:spcBef>
                <a:spcPct val="20000"/>
              </a:spcBef>
              <a:buFont typeface="Arial"/>
              <a:buChar char="•"/>
              <a:defRPr sz="2700" kern="1200">
                <a:solidFill>
                  <a:schemeClr val="tx1"/>
                </a:solidFill>
                <a:latin typeface="+mn-lt"/>
                <a:ea typeface="+mn-ea"/>
                <a:cs typeface="+mn-cs"/>
              </a:defRPr>
            </a:lvl6pPr>
            <a:lvl7pPr marL="3961376" indent="-304723" algn="l" defTabSz="609443" rtl="0" eaLnBrk="1" latinLnBrk="0" hangingPunct="1">
              <a:spcBef>
                <a:spcPct val="20000"/>
              </a:spcBef>
              <a:buFont typeface="Arial"/>
              <a:buChar char="•"/>
              <a:defRPr sz="2700" kern="1200">
                <a:solidFill>
                  <a:schemeClr val="tx1"/>
                </a:solidFill>
                <a:latin typeface="+mn-lt"/>
                <a:ea typeface="+mn-ea"/>
                <a:cs typeface="+mn-cs"/>
              </a:defRPr>
            </a:lvl7pPr>
            <a:lvl8pPr marL="4570819" indent="-304723" algn="l" defTabSz="609443" rtl="0" eaLnBrk="1" latinLnBrk="0" hangingPunct="1">
              <a:spcBef>
                <a:spcPct val="20000"/>
              </a:spcBef>
              <a:buFont typeface="Arial"/>
              <a:buChar char="•"/>
              <a:defRPr sz="2700" kern="1200">
                <a:solidFill>
                  <a:schemeClr val="tx1"/>
                </a:solidFill>
                <a:latin typeface="+mn-lt"/>
                <a:ea typeface="+mn-ea"/>
                <a:cs typeface="+mn-cs"/>
              </a:defRPr>
            </a:lvl8pPr>
            <a:lvl9pPr marL="5180261" indent="-304723" algn="l" defTabSz="609443" rtl="0" eaLnBrk="1" latinLnBrk="0" hangingPunct="1">
              <a:spcBef>
                <a:spcPct val="20000"/>
              </a:spcBef>
              <a:buFont typeface="Arial"/>
              <a:buChar char="•"/>
              <a:defRPr sz="2700" kern="1200">
                <a:solidFill>
                  <a:schemeClr val="tx1"/>
                </a:solidFill>
                <a:latin typeface="+mn-lt"/>
                <a:ea typeface="+mn-ea"/>
                <a:cs typeface="+mn-cs"/>
              </a:defRPr>
            </a:lvl9pPr>
          </a:lstStyle>
          <a:p>
            <a:pPr lvl="1"/>
            <a:r>
              <a:rPr lang="en-US" altLang="zh-TW"/>
              <a:t>RTCSEC=0x00</a:t>
            </a:r>
          </a:p>
          <a:p>
            <a:pPr lvl="1"/>
            <a:r>
              <a:rPr lang="en-US" altLang="zh-TW"/>
              <a:t>RTCMIN=0x00</a:t>
            </a:r>
          </a:p>
          <a:p>
            <a:pPr lvl="1"/>
            <a:r>
              <a:rPr lang="en-US" altLang="zh-TW"/>
              <a:t>RTCHOUR=0x05</a:t>
            </a:r>
          </a:p>
          <a:p>
            <a:pPr lvl="1"/>
            <a:r>
              <a:rPr lang="en-US" altLang="zh-TW"/>
              <a:t>RTCWKDAY=0x03</a:t>
            </a:r>
          </a:p>
          <a:p>
            <a:pPr lvl="1"/>
            <a:r>
              <a:rPr lang="en-US" altLang="zh-TW"/>
              <a:t>RTCDATE=0x18</a:t>
            </a:r>
          </a:p>
          <a:p>
            <a:pPr lvl="1"/>
            <a:r>
              <a:rPr lang="en-US" altLang="zh-TW"/>
              <a:t>RTCMTH=0x09</a:t>
            </a:r>
          </a:p>
          <a:p>
            <a:pPr lvl="1"/>
            <a:r>
              <a:rPr lang="en-US" altLang="zh-TW"/>
              <a:t>RTCYEAR=0x24</a:t>
            </a:r>
          </a:p>
          <a:p>
            <a:pPr lvl="1"/>
            <a:r>
              <a:rPr lang="en-US" altLang="zh-TW"/>
              <a:t>CONTROL=0x14</a:t>
            </a:r>
          </a:p>
          <a:p>
            <a:endParaRPr lang="zh-TW" altLang="en-US"/>
          </a:p>
        </p:txBody>
      </p:sp>
      <p:sp>
        <p:nvSpPr>
          <p:cNvPr id="5" name="內容版面配置區 4">
            <a:extLst>
              <a:ext uri="{FF2B5EF4-FFF2-40B4-BE49-F238E27FC236}">
                <a16:creationId xmlns:a16="http://schemas.microsoft.com/office/drawing/2014/main" id="{642E5C32-18B7-34E0-F410-FFE66A0E43C4}"/>
              </a:ext>
            </a:extLst>
          </p:cNvPr>
          <p:cNvSpPr txBox="1">
            <a:spLocks/>
          </p:cNvSpPr>
          <p:nvPr/>
        </p:nvSpPr>
        <p:spPr>
          <a:xfrm>
            <a:off x="6266362" y="1474630"/>
            <a:ext cx="5492138" cy="4834406"/>
          </a:xfrm>
          <a:prstGeom prst="rect">
            <a:avLst/>
          </a:prstGeom>
        </p:spPr>
        <p:txBody>
          <a:bodyPr/>
          <a:lstStyle>
            <a:lvl1pPr marL="274320" indent="-274320" algn="l" defTabSz="609443" rtl="0" eaLnBrk="1" latinLnBrk="0" hangingPunct="1">
              <a:spcBef>
                <a:spcPts val="300"/>
              </a:spcBef>
              <a:buClr>
                <a:srgbClr val="0E3689"/>
              </a:buClr>
              <a:buFont typeface="Arial"/>
              <a:buChar char="•"/>
              <a:defRPr sz="3200" b="1" kern="1200">
                <a:solidFill>
                  <a:srgbClr val="070707"/>
                </a:solidFill>
                <a:latin typeface="+mn-lt"/>
                <a:ea typeface="+mn-ea"/>
                <a:cs typeface="+mn-cs"/>
              </a:defRPr>
            </a:lvl1pPr>
            <a:lvl2pPr marL="576072" indent="-274320" algn="l" defTabSz="609443" rtl="0" eaLnBrk="1" latinLnBrk="0" hangingPunct="1">
              <a:spcBef>
                <a:spcPts val="300"/>
              </a:spcBef>
              <a:buClr>
                <a:srgbClr val="1D9CE4"/>
              </a:buClr>
              <a:buFont typeface="Arial" panose="020B0604020202020204" pitchFamily="34" charset="0"/>
              <a:buChar char="•"/>
              <a:defRPr sz="2800" kern="1200">
                <a:solidFill>
                  <a:srgbClr val="070707"/>
                </a:solidFill>
                <a:latin typeface="+mn-lt"/>
                <a:ea typeface="+mn-ea"/>
                <a:cs typeface="+mn-cs"/>
              </a:defRPr>
            </a:lvl2pPr>
            <a:lvl3pPr marL="868680" indent="-274320" algn="l" defTabSz="609443" rtl="0" eaLnBrk="1" latinLnBrk="0" hangingPunct="1">
              <a:spcBef>
                <a:spcPts val="300"/>
              </a:spcBef>
              <a:buClr>
                <a:srgbClr val="1D9CE4"/>
              </a:buClr>
              <a:buFont typeface="Arial"/>
              <a:buChar char="•"/>
              <a:defRPr sz="2400" kern="1200">
                <a:solidFill>
                  <a:srgbClr val="070707"/>
                </a:solidFill>
                <a:latin typeface="+mn-lt"/>
                <a:ea typeface="+mn-ea"/>
                <a:cs typeface="+mn-cs"/>
              </a:defRPr>
            </a:lvl3pPr>
            <a:lvl4pPr marL="1143000"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mn-lt"/>
                <a:ea typeface="+mn-ea"/>
                <a:cs typeface="+mn-cs"/>
              </a:defRPr>
            </a:lvl4pPr>
            <a:lvl5pPr marL="1435608" indent="-274320" algn="l" defTabSz="609443" rtl="0" eaLnBrk="1" latinLnBrk="0" hangingPunct="1">
              <a:spcBef>
                <a:spcPts val="300"/>
              </a:spcBef>
              <a:buClr>
                <a:srgbClr val="1D9CE4"/>
              </a:buClr>
              <a:buFont typeface="Arial" panose="020B0604020202020204" pitchFamily="34" charset="0"/>
              <a:buChar char="•"/>
              <a:defRPr sz="2000" kern="1200">
                <a:solidFill>
                  <a:srgbClr val="070707"/>
                </a:solidFill>
                <a:latin typeface="+mn-lt"/>
                <a:ea typeface="+mn-ea"/>
                <a:cs typeface="+mn-cs"/>
              </a:defRPr>
            </a:lvl5pPr>
            <a:lvl6pPr marL="3351933" indent="-304723" algn="l" defTabSz="609443" rtl="0" eaLnBrk="1" latinLnBrk="0" hangingPunct="1">
              <a:spcBef>
                <a:spcPct val="20000"/>
              </a:spcBef>
              <a:buFont typeface="Arial"/>
              <a:buChar char="•"/>
              <a:defRPr sz="2700" kern="1200">
                <a:solidFill>
                  <a:schemeClr val="tx1"/>
                </a:solidFill>
                <a:latin typeface="+mn-lt"/>
                <a:ea typeface="+mn-ea"/>
                <a:cs typeface="+mn-cs"/>
              </a:defRPr>
            </a:lvl6pPr>
            <a:lvl7pPr marL="3961376" indent="-304723" algn="l" defTabSz="609443" rtl="0" eaLnBrk="1" latinLnBrk="0" hangingPunct="1">
              <a:spcBef>
                <a:spcPct val="20000"/>
              </a:spcBef>
              <a:buFont typeface="Arial"/>
              <a:buChar char="•"/>
              <a:defRPr sz="2700" kern="1200">
                <a:solidFill>
                  <a:schemeClr val="tx1"/>
                </a:solidFill>
                <a:latin typeface="+mn-lt"/>
                <a:ea typeface="+mn-ea"/>
                <a:cs typeface="+mn-cs"/>
              </a:defRPr>
            </a:lvl7pPr>
            <a:lvl8pPr marL="4570819" indent="-304723" algn="l" defTabSz="609443" rtl="0" eaLnBrk="1" latinLnBrk="0" hangingPunct="1">
              <a:spcBef>
                <a:spcPct val="20000"/>
              </a:spcBef>
              <a:buFont typeface="Arial"/>
              <a:buChar char="•"/>
              <a:defRPr sz="2700" kern="1200">
                <a:solidFill>
                  <a:schemeClr val="tx1"/>
                </a:solidFill>
                <a:latin typeface="+mn-lt"/>
                <a:ea typeface="+mn-ea"/>
                <a:cs typeface="+mn-cs"/>
              </a:defRPr>
            </a:lvl8pPr>
            <a:lvl9pPr marL="5180261" indent="-304723" algn="l" defTabSz="609443" rtl="0" eaLnBrk="1" latinLnBrk="0" hangingPunct="1">
              <a:spcBef>
                <a:spcPct val="20000"/>
              </a:spcBef>
              <a:buFont typeface="Arial"/>
              <a:buChar char="•"/>
              <a:defRPr sz="2700" kern="1200">
                <a:solidFill>
                  <a:schemeClr val="tx1"/>
                </a:solidFill>
                <a:latin typeface="+mn-lt"/>
                <a:ea typeface="+mn-ea"/>
                <a:cs typeface="+mn-cs"/>
              </a:defRPr>
            </a:lvl9pPr>
          </a:lstStyle>
          <a:p>
            <a:pPr lvl="1"/>
            <a:r>
              <a:rPr lang="en-US" altLang="zh-TW">
                <a:latin typeface="微軟正黑體" panose="020B0604030504040204" pitchFamily="34" charset="-120"/>
                <a:ea typeface="微軟正黑體" panose="020B0604030504040204" pitchFamily="34" charset="-120"/>
              </a:rPr>
              <a:t>ALM0SEC=0x00</a:t>
            </a:r>
          </a:p>
          <a:p>
            <a:pPr lvl="1"/>
            <a:r>
              <a:rPr lang="en-US" altLang="zh-TW">
                <a:latin typeface="微軟正黑體" panose="020B0604030504040204" pitchFamily="34" charset="-120"/>
                <a:ea typeface="微軟正黑體" panose="020B0604030504040204" pitchFamily="34" charset="-120"/>
              </a:rPr>
              <a:t>ALM0MIN=0x00</a:t>
            </a:r>
          </a:p>
          <a:p>
            <a:pPr lvl="1"/>
            <a:r>
              <a:rPr lang="en-US" altLang="zh-TW">
                <a:latin typeface="微軟正黑體" panose="020B0604030504040204" pitchFamily="34" charset="-120"/>
                <a:ea typeface="微軟正黑體" panose="020B0604030504040204" pitchFamily="34" charset="-120"/>
              </a:rPr>
              <a:t>ALM0HOUR=0x10</a:t>
            </a:r>
          </a:p>
          <a:p>
            <a:pPr lvl="1"/>
            <a:r>
              <a:rPr lang="en-US" altLang="zh-TW">
                <a:latin typeface="微軟正黑體" panose="020B0604030504040204" pitchFamily="34" charset="-120"/>
                <a:ea typeface="微軟正黑體" panose="020B0604030504040204" pitchFamily="34" charset="-120"/>
              </a:rPr>
              <a:t>ALM0WKDAY=</a:t>
            </a:r>
            <a:r>
              <a:rPr lang="en-US" altLang="zh-TW">
                <a:solidFill>
                  <a:schemeClr val="tx1"/>
                </a:solidFill>
                <a:latin typeface="微軟正黑體" panose="020B0604030504040204" pitchFamily="34" charset="-120"/>
                <a:ea typeface="微軟正黑體" panose="020B0604030504040204" pitchFamily="34" charset="-120"/>
              </a:rPr>
              <a:t>0x20</a:t>
            </a:r>
          </a:p>
          <a:p>
            <a:pPr lvl="1"/>
            <a:r>
              <a:rPr lang="en-US" altLang="zh-TW">
                <a:latin typeface="微軟正黑體" panose="020B0604030504040204" pitchFamily="34" charset="-120"/>
                <a:ea typeface="微軟正黑體" panose="020B0604030504040204" pitchFamily="34" charset="-120"/>
              </a:rPr>
              <a:t>RTCSEC=0x80</a:t>
            </a:r>
          </a:p>
          <a:p>
            <a:pPr marL="0" indent="0">
              <a:buNone/>
            </a:pPr>
            <a:endParaRPr lang="zh-TW" altLang="en-US">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0911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4144AF-2623-3172-5EA6-E18001B9DD9C}"/>
              </a:ext>
            </a:extLst>
          </p:cNvPr>
          <p:cNvSpPr>
            <a:spLocks noGrp="1"/>
          </p:cNvSpPr>
          <p:nvPr>
            <p:ph type="title"/>
          </p:nvPr>
        </p:nvSpPr>
        <p:spPr/>
        <p:txBody>
          <a:bodyPr/>
          <a:lstStyle/>
          <a:p>
            <a:r>
              <a:rPr lang="en" altLang="zh-TW"/>
              <a:t>Test process</a:t>
            </a:r>
            <a:endParaRPr lang="zh-TW" altLang="en-US"/>
          </a:p>
        </p:txBody>
      </p:sp>
      <p:sp>
        <p:nvSpPr>
          <p:cNvPr id="3" name="內容版面配置區 2">
            <a:extLst>
              <a:ext uri="{FF2B5EF4-FFF2-40B4-BE49-F238E27FC236}">
                <a16:creationId xmlns:a16="http://schemas.microsoft.com/office/drawing/2014/main" id="{92CCB09F-3121-1146-0DE3-969CDB7A7BC0}"/>
              </a:ext>
            </a:extLst>
          </p:cNvPr>
          <p:cNvSpPr>
            <a:spLocks noGrp="1"/>
          </p:cNvSpPr>
          <p:nvPr>
            <p:ph sz="quarter" idx="13"/>
          </p:nvPr>
        </p:nvSpPr>
        <p:spPr/>
        <p:txBody>
          <a:bodyPr/>
          <a:lstStyle/>
          <a:p>
            <a:r>
              <a:rPr lang="en-US" altLang="zh-TW" dirty="0"/>
              <a:t>dsPIC33CK256MP506 would check MCP79410 one time once MFP pin triggered MCU.</a:t>
            </a:r>
          </a:p>
          <a:p>
            <a:r>
              <a:rPr lang="en-US" altLang="zh-TW" dirty="0"/>
              <a:t>To speed up issue reproduction</a:t>
            </a:r>
          </a:p>
          <a:p>
            <a:pPr lvl="1"/>
            <a:r>
              <a:rPr lang="en-US" altLang="zh-TW" dirty="0"/>
              <a:t>0x07H: CRSTRIM = 1</a:t>
            </a:r>
            <a:endParaRPr lang="en-US" altLang="zh-TW" dirty="0">
              <a:solidFill>
                <a:srgbClr val="FF0000"/>
              </a:solidFill>
            </a:endParaRPr>
          </a:p>
          <a:p>
            <a:pPr lvl="1"/>
            <a:r>
              <a:rPr lang="en-US" altLang="zh-TW" dirty="0"/>
              <a:t>0x08H: OSCTRIM=0xFF</a:t>
            </a:r>
          </a:p>
          <a:p>
            <a:pPr lvl="1"/>
            <a:r>
              <a:rPr lang="en-US" altLang="zh-TW" dirty="0"/>
              <a:t>~10mins in real world would be about 23 hours of RTCC.</a:t>
            </a:r>
          </a:p>
        </p:txBody>
      </p:sp>
    </p:spTree>
    <p:extLst>
      <p:ext uri="{BB962C8B-B14F-4D97-AF65-F5344CB8AC3E}">
        <p14:creationId xmlns:p14="http://schemas.microsoft.com/office/powerpoint/2010/main" val="234825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EDE45-F706-88BC-D0E1-D99C7B1C7AA8}"/>
              </a:ext>
            </a:extLst>
          </p:cNvPr>
          <p:cNvSpPr>
            <a:spLocks noGrp="1"/>
          </p:cNvSpPr>
          <p:nvPr>
            <p:ph type="title"/>
          </p:nvPr>
        </p:nvSpPr>
        <p:spPr/>
        <p:txBody>
          <a:bodyPr/>
          <a:lstStyle/>
          <a:p>
            <a:r>
              <a:rPr lang="en-US" altLang="zh-TW"/>
              <a:t>Data packet</a:t>
            </a:r>
            <a:r>
              <a:rPr lang="zh-TW" altLang="en-US"/>
              <a:t> </a:t>
            </a:r>
            <a:r>
              <a:rPr lang="en-US" altLang="zh-TW"/>
              <a:t>(</a:t>
            </a:r>
            <a:r>
              <a:rPr lang="en-US" altLang="zh-TW">
                <a:solidFill>
                  <a:srgbClr val="FF0000"/>
                </a:solidFill>
              </a:rPr>
              <a:t>Duplicated on EVM, not from client</a:t>
            </a:r>
            <a:r>
              <a:rPr lang="en-US" altLang="zh-TW"/>
              <a:t>)</a:t>
            </a:r>
            <a:endParaRPr lang="zh-TW" altLang="en-US"/>
          </a:p>
        </p:txBody>
      </p:sp>
      <p:graphicFrame>
        <p:nvGraphicFramePr>
          <p:cNvPr id="7" name="內容版面配置區 6">
            <a:extLst>
              <a:ext uri="{FF2B5EF4-FFF2-40B4-BE49-F238E27FC236}">
                <a16:creationId xmlns:a16="http://schemas.microsoft.com/office/drawing/2014/main" id="{3F401664-4667-3073-F22B-1075EB876C10}"/>
              </a:ext>
            </a:extLst>
          </p:cNvPr>
          <p:cNvGraphicFramePr>
            <a:graphicFrameLocks noGrp="1"/>
          </p:cNvGraphicFramePr>
          <p:nvPr>
            <p:ph sz="quarter" idx="13"/>
            <p:extLst>
              <p:ext uri="{D42A27DB-BD31-4B8C-83A1-F6EECF244321}">
                <p14:modId xmlns:p14="http://schemas.microsoft.com/office/powerpoint/2010/main" val="856176024"/>
              </p:ext>
            </p:extLst>
          </p:nvPr>
        </p:nvGraphicFramePr>
        <p:xfrm>
          <a:off x="355600" y="922338"/>
          <a:ext cx="11403012" cy="5516554"/>
        </p:xfrm>
        <a:graphic>
          <a:graphicData uri="http://schemas.openxmlformats.org/drawingml/2006/table">
            <a:tbl>
              <a:tblPr firstRow="1" bandRow="1">
                <a:tableStyleId>{5C22544A-7EE6-4342-B048-85BDC9FD1C3A}</a:tableStyleId>
              </a:tblPr>
              <a:tblGrid>
                <a:gridCol w="950251">
                  <a:extLst>
                    <a:ext uri="{9D8B030D-6E8A-4147-A177-3AD203B41FA5}">
                      <a16:colId xmlns:a16="http://schemas.microsoft.com/office/drawing/2014/main" val="2648213080"/>
                    </a:ext>
                  </a:extLst>
                </a:gridCol>
                <a:gridCol w="950251">
                  <a:extLst>
                    <a:ext uri="{9D8B030D-6E8A-4147-A177-3AD203B41FA5}">
                      <a16:colId xmlns:a16="http://schemas.microsoft.com/office/drawing/2014/main" val="333460737"/>
                    </a:ext>
                  </a:extLst>
                </a:gridCol>
                <a:gridCol w="950251">
                  <a:extLst>
                    <a:ext uri="{9D8B030D-6E8A-4147-A177-3AD203B41FA5}">
                      <a16:colId xmlns:a16="http://schemas.microsoft.com/office/drawing/2014/main" val="1250930021"/>
                    </a:ext>
                  </a:extLst>
                </a:gridCol>
                <a:gridCol w="950251">
                  <a:extLst>
                    <a:ext uri="{9D8B030D-6E8A-4147-A177-3AD203B41FA5}">
                      <a16:colId xmlns:a16="http://schemas.microsoft.com/office/drawing/2014/main" val="1454300757"/>
                    </a:ext>
                  </a:extLst>
                </a:gridCol>
                <a:gridCol w="950251">
                  <a:extLst>
                    <a:ext uri="{9D8B030D-6E8A-4147-A177-3AD203B41FA5}">
                      <a16:colId xmlns:a16="http://schemas.microsoft.com/office/drawing/2014/main" val="101295952"/>
                    </a:ext>
                  </a:extLst>
                </a:gridCol>
                <a:gridCol w="950251">
                  <a:extLst>
                    <a:ext uri="{9D8B030D-6E8A-4147-A177-3AD203B41FA5}">
                      <a16:colId xmlns:a16="http://schemas.microsoft.com/office/drawing/2014/main" val="2990490672"/>
                    </a:ext>
                  </a:extLst>
                </a:gridCol>
                <a:gridCol w="950251">
                  <a:extLst>
                    <a:ext uri="{9D8B030D-6E8A-4147-A177-3AD203B41FA5}">
                      <a16:colId xmlns:a16="http://schemas.microsoft.com/office/drawing/2014/main" val="1766089770"/>
                    </a:ext>
                  </a:extLst>
                </a:gridCol>
                <a:gridCol w="950251">
                  <a:extLst>
                    <a:ext uri="{9D8B030D-6E8A-4147-A177-3AD203B41FA5}">
                      <a16:colId xmlns:a16="http://schemas.microsoft.com/office/drawing/2014/main" val="2230424461"/>
                    </a:ext>
                  </a:extLst>
                </a:gridCol>
                <a:gridCol w="950251">
                  <a:extLst>
                    <a:ext uri="{9D8B030D-6E8A-4147-A177-3AD203B41FA5}">
                      <a16:colId xmlns:a16="http://schemas.microsoft.com/office/drawing/2014/main" val="314466114"/>
                    </a:ext>
                  </a:extLst>
                </a:gridCol>
                <a:gridCol w="950251">
                  <a:extLst>
                    <a:ext uri="{9D8B030D-6E8A-4147-A177-3AD203B41FA5}">
                      <a16:colId xmlns:a16="http://schemas.microsoft.com/office/drawing/2014/main" val="318704104"/>
                    </a:ext>
                  </a:extLst>
                </a:gridCol>
                <a:gridCol w="950251">
                  <a:extLst>
                    <a:ext uri="{9D8B030D-6E8A-4147-A177-3AD203B41FA5}">
                      <a16:colId xmlns:a16="http://schemas.microsoft.com/office/drawing/2014/main" val="3300766213"/>
                    </a:ext>
                  </a:extLst>
                </a:gridCol>
                <a:gridCol w="950251">
                  <a:extLst>
                    <a:ext uri="{9D8B030D-6E8A-4147-A177-3AD203B41FA5}">
                      <a16:colId xmlns:a16="http://schemas.microsoft.com/office/drawing/2014/main" val="2099499362"/>
                    </a:ext>
                  </a:extLst>
                </a:gridCol>
              </a:tblGrid>
              <a:tr h="190226">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封包</a:t>
                      </a:r>
                    </a:p>
                  </a:txBody>
                  <a:tcPr marL="9525" marR="9525" marT="9525" marB="0" anchor="ctr"/>
                </a:tc>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名稱</a:t>
                      </a:r>
                    </a:p>
                  </a:txBody>
                  <a:tcPr marL="9525" marR="9525" marT="9525" marB="0" anchor="ctr"/>
                </a:tc>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起始點</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Address</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Data</a:t>
                      </a:r>
                    </a:p>
                  </a:txBody>
                  <a:tcPr marL="9525" marR="9525" marT="9525" marB="0" anchor="ctr"/>
                </a:tc>
                <a:tc>
                  <a:txBody>
                    <a:bodyPr/>
                    <a:lstStyle/>
                    <a:p>
                      <a:pPr algn="ctr" fontAlgn="ctr"/>
                      <a:r>
                        <a:rPr lang="en-US" sz="1000" b="0" i="0" u="none" strike="noStrike">
                          <a:solidFill>
                            <a:schemeClr val="bg1"/>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　</a:t>
                      </a:r>
                    </a:p>
                  </a:txBody>
                  <a:tcPr marL="9525" marR="9525" marT="9525" marB="0" anchor="ctr"/>
                </a:tc>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　</a:t>
                      </a:r>
                    </a:p>
                  </a:txBody>
                  <a:tcPr marL="9525" marR="9525" marT="9525" marB="0" anchor="ctr"/>
                </a:tc>
                <a:tc>
                  <a:txBody>
                    <a:bodyPr/>
                    <a:lstStyle/>
                    <a:p>
                      <a:pPr algn="ctr" fontAlgn="ctr"/>
                      <a:r>
                        <a:rPr lang="zh-TW" altLang="en-US" sz="1000" b="0" i="0" u="none" strike="noStrike">
                          <a:solidFill>
                            <a:schemeClr val="bg1"/>
                          </a:solidFill>
                          <a:effectLst/>
                          <a:latin typeface="微軟正黑體" panose="020B0604030504040204" pitchFamily="34" charset="-120"/>
                          <a:ea typeface="微軟正黑體" panose="020B0604030504040204" pitchFamily="34" charset="-120"/>
                        </a:rPr>
                        <a:t>　</a:t>
                      </a:r>
                    </a:p>
                  </a:txBody>
                  <a:tcPr marL="9525" marR="9525" marT="9525" marB="0" anchor="ctr"/>
                </a:tc>
                <a:extLst>
                  <a:ext uri="{0D108BD9-81ED-4DB2-BD59-A6C34878D82A}">
                    <a16:rowId xmlns:a16="http://schemas.microsoft.com/office/drawing/2014/main" val="493567090"/>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3.89079ms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07</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368438310"/>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4.09025ms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212932318"/>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6.28412ms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428739075"/>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6.48357ms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259609152"/>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5</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13.25091ms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09</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l"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extLst>
                  <a:ext uri="{0D108BD9-81ED-4DB2-BD59-A6C34878D82A}">
                    <a16:rowId xmlns:a16="http://schemas.microsoft.com/office/drawing/2014/main" val="1318663836"/>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6</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14.26477ms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81619376"/>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7</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14.46427ms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28</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413918042"/>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8</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21.406ms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l"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extLst>
                  <a:ext uri="{0D108BD9-81ED-4DB2-BD59-A6C34878D82A}">
                    <a16:rowId xmlns:a16="http://schemas.microsoft.com/office/drawing/2014/main" val="1215409756"/>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9</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22.41982ms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07</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959609171"/>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22.61933ms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853738505"/>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11</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28.95579ms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1527283976"/>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12</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29.15526ms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83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1293356211"/>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29.97238ms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01</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375121461"/>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30.17176ms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178246835"/>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15</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30.98901ms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02</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209405088"/>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16</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31.18843ms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1003548449"/>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17</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32.0057ms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132512213"/>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18</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32.20512ms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9608751"/>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19</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33.02315ms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1878749970"/>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33.22271ms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18</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922857332"/>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21</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34.03961ms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05</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1157961419"/>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22</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34.23898ms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29</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999199659"/>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23</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35.05597ms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06</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552612098"/>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35.25542ms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24</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248819612"/>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25</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44.00665ms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522511721"/>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26</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44.20609ms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09</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03947735"/>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27</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46.48592ms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Write</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0D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D-ACK</a:t>
                      </a: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09292507"/>
                  </a:ext>
                </a:extLst>
              </a:tr>
              <a:tr h="190226">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28</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Bus1(I2C)</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46.68535ms</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Start</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6F</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Read</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A-ACK</a:t>
                      </a:r>
                    </a:p>
                  </a:txBody>
                  <a:tcPr marL="9525" marR="9525" marT="9525" marB="0" anchor="ct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20</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D-NACK</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Stop</a:t>
                      </a:r>
                    </a:p>
                  </a:txBody>
                  <a:tcPr marL="9525" marR="9525" marT="9525" marB="0" anchor="ctr"/>
                </a:tc>
                <a:tc>
                  <a:txBody>
                    <a:bodyPr/>
                    <a:lstStyle/>
                    <a:p>
                      <a:pPr algn="ctr" fontAlgn="ctr"/>
                      <a:r>
                        <a:rPr lang="en-US" sz="1000" b="0" i="0" u="none" strike="noStrike">
                          <a:solidFill>
                            <a:srgbClr val="000000"/>
                          </a:solidFill>
                          <a:effectLst/>
                          <a:latin typeface="微軟正黑體" panose="020B0604030504040204" pitchFamily="34" charset="-120"/>
                          <a:ea typeface="微軟正黑體" panose="020B0604030504040204" pitchFamily="34" charset="-120"/>
                        </a:rPr>
                        <a:t>Master NACK</a:t>
                      </a:r>
                    </a:p>
                  </a:txBody>
                  <a:tcPr marL="9525" marR="9525" marT="9525" marB="0" anchor="ctr"/>
                </a:tc>
                <a:tc>
                  <a:txBody>
                    <a:bodyPr/>
                    <a:lstStyle/>
                    <a:p>
                      <a:pPr algn="l" fontAlgn="ct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664360713"/>
                  </a:ext>
                </a:extLst>
              </a:tr>
            </a:tbl>
          </a:graphicData>
        </a:graphic>
      </p:graphicFrame>
    </p:spTree>
    <p:extLst>
      <p:ext uri="{BB962C8B-B14F-4D97-AF65-F5344CB8AC3E}">
        <p14:creationId xmlns:p14="http://schemas.microsoft.com/office/powerpoint/2010/main" val="153420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63236E-36F3-1CF1-F98B-C795389B369C}"/>
              </a:ext>
            </a:extLst>
          </p:cNvPr>
          <p:cNvSpPr>
            <a:spLocks noGrp="1"/>
          </p:cNvSpPr>
          <p:nvPr>
            <p:ph type="title"/>
          </p:nvPr>
        </p:nvSpPr>
        <p:spPr/>
        <p:txBody>
          <a:bodyPr/>
          <a:lstStyle/>
          <a:p>
            <a:r>
              <a:rPr lang="en-US" altLang="zh-TW"/>
              <a:t>Read/Write with UART print info</a:t>
            </a:r>
            <a:endParaRPr lang="zh-TW" altLang="en-US"/>
          </a:p>
        </p:txBody>
      </p:sp>
      <p:pic>
        <p:nvPicPr>
          <p:cNvPr id="5" name="圖片 4">
            <a:extLst>
              <a:ext uri="{FF2B5EF4-FFF2-40B4-BE49-F238E27FC236}">
                <a16:creationId xmlns:a16="http://schemas.microsoft.com/office/drawing/2014/main" id="{57899034-E90B-CCE2-8544-8D4E61EDEE57}"/>
              </a:ext>
            </a:extLst>
          </p:cNvPr>
          <p:cNvPicPr>
            <a:picLocks noChangeAspect="1"/>
          </p:cNvPicPr>
          <p:nvPr/>
        </p:nvPicPr>
        <p:blipFill>
          <a:blip r:embed="rId2"/>
          <a:stretch>
            <a:fillRect/>
          </a:stretch>
        </p:blipFill>
        <p:spPr>
          <a:xfrm>
            <a:off x="0" y="923479"/>
            <a:ext cx="12192000" cy="1594085"/>
          </a:xfrm>
          <a:prstGeom prst="rect">
            <a:avLst/>
          </a:prstGeom>
        </p:spPr>
      </p:pic>
      <p:pic>
        <p:nvPicPr>
          <p:cNvPr id="8" name="圖片 7">
            <a:extLst>
              <a:ext uri="{FF2B5EF4-FFF2-40B4-BE49-F238E27FC236}">
                <a16:creationId xmlns:a16="http://schemas.microsoft.com/office/drawing/2014/main" id="{64498531-A2A2-D086-7FF6-1A7E3A53BF25}"/>
              </a:ext>
            </a:extLst>
          </p:cNvPr>
          <p:cNvPicPr>
            <a:picLocks noChangeAspect="1"/>
          </p:cNvPicPr>
          <p:nvPr/>
        </p:nvPicPr>
        <p:blipFill>
          <a:blip r:embed="rId3"/>
          <a:stretch>
            <a:fillRect/>
          </a:stretch>
        </p:blipFill>
        <p:spPr>
          <a:xfrm>
            <a:off x="0" y="2567507"/>
            <a:ext cx="3858163" cy="3610479"/>
          </a:xfrm>
          <a:prstGeom prst="rect">
            <a:avLst/>
          </a:prstGeom>
        </p:spPr>
      </p:pic>
      <p:cxnSp>
        <p:nvCxnSpPr>
          <p:cNvPr id="10" name="接點: 肘形 9">
            <a:extLst>
              <a:ext uri="{FF2B5EF4-FFF2-40B4-BE49-F238E27FC236}">
                <a16:creationId xmlns:a16="http://schemas.microsoft.com/office/drawing/2014/main" id="{1C00008E-7616-FBC4-D527-BF87D246B628}"/>
              </a:ext>
            </a:extLst>
          </p:cNvPr>
          <p:cNvCxnSpPr>
            <a:cxnSpLocks/>
            <a:stCxn id="22" idx="6"/>
            <a:endCxn id="13" idx="4"/>
          </p:cNvCxnSpPr>
          <p:nvPr/>
        </p:nvCxnSpPr>
        <p:spPr>
          <a:xfrm flipV="1">
            <a:off x="1520172" y="2368730"/>
            <a:ext cx="2969315" cy="459461"/>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橢圓 12">
            <a:extLst>
              <a:ext uri="{FF2B5EF4-FFF2-40B4-BE49-F238E27FC236}">
                <a16:creationId xmlns:a16="http://schemas.microsoft.com/office/drawing/2014/main" id="{8262C2CF-5479-9F7F-6B9F-713E0B71AF57}"/>
              </a:ext>
            </a:extLst>
          </p:cNvPr>
          <p:cNvSpPr/>
          <p:nvPr/>
        </p:nvSpPr>
        <p:spPr>
          <a:xfrm>
            <a:off x="4385213"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1</a:t>
            </a:r>
            <a:endParaRPr lang="zh-TW" altLang="en-US" sz="1200"/>
          </a:p>
        </p:txBody>
      </p:sp>
      <p:sp>
        <p:nvSpPr>
          <p:cNvPr id="14" name="橢圓 13">
            <a:extLst>
              <a:ext uri="{FF2B5EF4-FFF2-40B4-BE49-F238E27FC236}">
                <a16:creationId xmlns:a16="http://schemas.microsoft.com/office/drawing/2014/main" id="{7FB14576-D926-0D13-4F8D-49EB15CFB938}"/>
              </a:ext>
            </a:extLst>
          </p:cNvPr>
          <p:cNvSpPr/>
          <p:nvPr/>
        </p:nvSpPr>
        <p:spPr>
          <a:xfrm>
            <a:off x="4648738"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2</a:t>
            </a:r>
            <a:endParaRPr lang="zh-TW" altLang="en-US" sz="1200"/>
          </a:p>
        </p:txBody>
      </p:sp>
      <p:sp>
        <p:nvSpPr>
          <p:cNvPr id="15" name="橢圓 14">
            <a:extLst>
              <a:ext uri="{FF2B5EF4-FFF2-40B4-BE49-F238E27FC236}">
                <a16:creationId xmlns:a16="http://schemas.microsoft.com/office/drawing/2014/main" id="{D188874C-DC14-6CC2-96A7-E21AF25EDC0D}"/>
              </a:ext>
            </a:extLst>
          </p:cNvPr>
          <p:cNvSpPr/>
          <p:nvPr/>
        </p:nvSpPr>
        <p:spPr>
          <a:xfrm>
            <a:off x="5382163"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3</a:t>
            </a:r>
            <a:endParaRPr lang="zh-TW" altLang="en-US" sz="1200"/>
          </a:p>
        </p:txBody>
      </p:sp>
      <p:sp>
        <p:nvSpPr>
          <p:cNvPr id="16" name="橢圓 15">
            <a:extLst>
              <a:ext uri="{FF2B5EF4-FFF2-40B4-BE49-F238E27FC236}">
                <a16:creationId xmlns:a16="http://schemas.microsoft.com/office/drawing/2014/main" id="{8681E2E6-807D-860B-7D22-C3F2B5759B4D}"/>
              </a:ext>
            </a:extLst>
          </p:cNvPr>
          <p:cNvSpPr/>
          <p:nvPr/>
        </p:nvSpPr>
        <p:spPr>
          <a:xfrm>
            <a:off x="5541414"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4</a:t>
            </a:r>
            <a:endParaRPr lang="zh-TW" altLang="en-US" sz="1200"/>
          </a:p>
        </p:txBody>
      </p:sp>
      <p:sp>
        <p:nvSpPr>
          <p:cNvPr id="17" name="橢圓 16">
            <a:extLst>
              <a:ext uri="{FF2B5EF4-FFF2-40B4-BE49-F238E27FC236}">
                <a16:creationId xmlns:a16="http://schemas.microsoft.com/office/drawing/2014/main" id="{FDADA96A-69C4-C7C5-BF0A-F8489E7E3316}"/>
              </a:ext>
            </a:extLst>
          </p:cNvPr>
          <p:cNvSpPr/>
          <p:nvPr/>
        </p:nvSpPr>
        <p:spPr>
          <a:xfrm>
            <a:off x="6274839"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5</a:t>
            </a:r>
            <a:endParaRPr lang="zh-TW" altLang="en-US" sz="1200"/>
          </a:p>
        </p:txBody>
      </p:sp>
      <p:sp>
        <p:nvSpPr>
          <p:cNvPr id="18" name="橢圓 17">
            <a:extLst>
              <a:ext uri="{FF2B5EF4-FFF2-40B4-BE49-F238E27FC236}">
                <a16:creationId xmlns:a16="http://schemas.microsoft.com/office/drawing/2014/main" id="{C13BC2CF-A6A0-0A2B-92FB-6411B92E2FAA}"/>
              </a:ext>
            </a:extLst>
          </p:cNvPr>
          <p:cNvSpPr/>
          <p:nvPr/>
        </p:nvSpPr>
        <p:spPr>
          <a:xfrm>
            <a:off x="6442041"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6</a:t>
            </a:r>
            <a:endParaRPr lang="zh-TW" altLang="en-US" sz="1200"/>
          </a:p>
        </p:txBody>
      </p:sp>
      <p:sp>
        <p:nvSpPr>
          <p:cNvPr id="19" name="橢圓 18">
            <a:extLst>
              <a:ext uri="{FF2B5EF4-FFF2-40B4-BE49-F238E27FC236}">
                <a16:creationId xmlns:a16="http://schemas.microsoft.com/office/drawing/2014/main" id="{6DDB3B3B-7CAB-69A2-EAE2-C50BE91A5AA4}"/>
              </a:ext>
            </a:extLst>
          </p:cNvPr>
          <p:cNvSpPr/>
          <p:nvPr/>
        </p:nvSpPr>
        <p:spPr>
          <a:xfrm>
            <a:off x="7108791"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7</a:t>
            </a:r>
            <a:endParaRPr lang="zh-TW" altLang="en-US" sz="1200"/>
          </a:p>
        </p:txBody>
      </p:sp>
      <p:sp>
        <p:nvSpPr>
          <p:cNvPr id="20" name="橢圓 19">
            <a:extLst>
              <a:ext uri="{FF2B5EF4-FFF2-40B4-BE49-F238E27FC236}">
                <a16:creationId xmlns:a16="http://schemas.microsoft.com/office/drawing/2014/main" id="{72794967-92FD-BC3F-5713-7D0B76E760F6}"/>
              </a:ext>
            </a:extLst>
          </p:cNvPr>
          <p:cNvSpPr/>
          <p:nvPr/>
        </p:nvSpPr>
        <p:spPr>
          <a:xfrm>
            <a:off x="8712169"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8</a:t>
            </a:r>
            <a:endParaRPr lang="zh-TW" altLang="en-US" sz="1200"/>
          </a:p>
        </p:txBody>
      </p:sp>
      <p:sp>
        <p:nvSpPr>
          <p:cNvPr id="21" name="橢圓 20">
            <a:extLst>
              <a:ext uri="{FF2B5EF4-FFF2-40B4-BE49-F238E27FC236}">
                <a16:creationId xmlns:a16="http://schemas.microsoft.com/office/drawing/2014/main" id="{EF43135E-1725-0320-C118-F2AFBC195CDD}"/>
              </a:ext>
            </a:extLst>
          </p:cNvPr>
          <p:cNvSpPr/>
          <p:nvPr/>
        </p:nvSpPr>
        <p:spPr>
          <a:xfrm>
            <a:off x="8997093" y="2160183"/>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9</a:t>
            </a:r>
            <a:endParaRPr lang="zh-TW" altLang="en-US" sz="1200"/>
          </a:p>
        </p:txBody>
      </p:sp>
      <p:sp>
        <p:nvSpPr>
          <p:cNvPr id="22" name="橢圓 21">
            <a:extLst>
              <a:ext uri="{FF2B5EF4-FFF2-40B4-BE49-F238E27FC236}">
                <a16:creationId xmlns:a16="http://schemas.microsoft.com/office/drawing/2014/main" id="{737EFDD8-BA41-2C3A-5AAD-655267B90C90}"/>
              </a:ext>
            </a:extLst>
          </p:cNvPr>
          <p:cNvSpPr/>
          <p:nvPr/>
        </p:nvSpPr>
        <p:spPr>
          <a:xfrm>
            <a:off x="1311625" y="2723917"/>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1</a:t>
            </a:r>
            <a:endParaRPr lang="zh-TW" altLang="en-US" sz="1200"/>
          </a:p>
        </p:txBody>
      </p:sp>
      <p:sp>
        <p:nvSpPr>
          <p:cNvPr id="23" name="橢圓 22">
            <a:extLst>
              <a:ext uri="{FF2B5EF4-FFF2-40B4-BE49-F238E27FC236}">
                <a16:creationId xmlns:a16="http://schemas.microsoft.com/office/drawing/2014/main" id="{397CD0DE-AAA9-1B3A-C14D-A401DE70D24E}"/>
              </a:ext>
            </a:extLst>
          </p:cNvPr>
          <p:cNvSpPr/>
          <p:nvPr/>
        </p:nvSpPr>
        <p:spPr>
          <a:xfrm>
            <a:off x="1311625" y="2932464"/>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2</a:t>
            </a:r>
            <a:endParaRPr lang="zh-TW" altLang="en-US" sz="1200"/>
          </a:p>
        </p:txBody>
      </p:sp>
      <p:sp>
        <p:nvSpPr>
          <p:cNvPr id="24" name="橢圓 23">
            <a:extLst>
              <a:ext uri="{FF2B5EF4-FFF2-40B4-BE49-F238E27FC236}">
                <a16:creationId xmlns:a16="http://schemas.microsoft.com/office/drawing/2014/main" id="{99B3BADC-6EC1-23EE-2F6B-7D7DE906E932}"/>
              </a:ext>
            </a:extLst>
          </p:cNvPr>
          <p:cNvSpPr/>
          <p:nvPr/>
        </p:nvSpPr>
        <p:spPr>
          <a:xfrm>
            <a:off x="2842163" y="3269089"/>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3</a:t>
            </a:r>
            <a:endParaRPr lang="zh-TW" altLang="en-US" sz="1200"/>
          </a:p>
        </p:txBody>
      </p:sp>
      <p:sp>
        <p:nvSpPr>
          <p:cNvPr id="25" name="橢圓 24">
            <a:extLst>
              <a:ext uri="{FF2B5EF4-FFF2-40B4-BE49-F238E27FC236}">
                <a16:creationId xmlns:a16="http://schemas.microsoft.com/office/drawing/2014/main" id="{8F472748-E4FF-392A-C40A-0516962AC7EB}"/>
              </a:ext>
            </a:extLst>
          </p:cNvPr>
          <p:cNvSpPr/>
          <p:nvPr/>
        </p:nvSpPr>
        <p:spPr>
          <a:xfrm>
            <a:off x="1311625" y="3477636"/>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4</a:t>
            </a:r>
            <a:endParaRPr lang="zh-TW" altLang="en-US" sz="1200"/>
          </a:p>
        </p:txBody>
      </p:sp>
      <p:sp>
        <p:nvSpPr>
          <p:cNvPr id="26" name="橢圓 25">
            <a:extLst>
              <a:ext uri="{FF2B5EF4-FFF2-40B4-BE49-F238E27FC236}">
                <a16:creationId xmlns:a16="http://schemas.microsoft.com/office/drawing/2014/main" id="{3E10840E-524B-8859-A491-311414F95EF2}"/>
              </a:ext>
            </a:extLst>
          </p:cNvPr>
          <p:cNvSpPr/>
          <p:nvPr/>
        </p:nvSpPr>
        <p:spPr>
          <a:xfrm>
            <a:off x="2842163" y="3817862"/>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5</a:t>
            </a:r>
            <a:endParaRPr lang="zh-TW" altLang="en-US" sz="1200"/>
          </a:p>
        </p:txBody>
      </p:sp>
      <p:sp>
        <p:nvSpPr>
          <p:cNvPr id="27" name="橢圓 26">
            <a:extLst>
              <a:ext uri="{FF2B5EF4-FFF2-40B4-BE49-F238E27FC236}">
                <a16:creationId xmlns:a16="http://schemas.microsoft.com/office/drawing/2014/main" id="{7C95B566-FAC2-51CE-6B02-CB6DB0BE0D6B}"/>
              </a:ext>
            </a:extLst>
          </p:cNvPr>
          <p:cNvSpPr/>
          <p:nvPr/>
        </p:nvSpPr>
        <p:spPr>
          <a:xfrm>
            <a:off x="1311625" y="4022808"/>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6</a:t>
            </a:r>
            <a:endParaRPr lang="zh-TW" altLang="en-US" sz="1200"/>
          </a:p>
        </p:txBody>
      </p:sp>
      <p:sp>
        <p:nvSpPr>
          <p:cNvPr id="28" name="橢圓 27">
            <a:extLst>
              <a:ext uri="{FF2B5EF4-FFF2-40B4-BE49-F238E27FC236}">
                <a16:creationId xmlns:a16="http://schemas.microsoft.com/office/drawing/2014/main" id="{6249282E-C56A-6EC4-B370-4A19A4FCCB76}"/>
              </a:ext>
            </a:extLst>
          </p:cNvPr>
          <p:cNvSpPr/>
          <p:nvPr/>
        </p:nvSpPr>
        <p:spPr>
          <a:xfrm>
            <a:off x="1311625" y="4545439"/>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7</a:t>
            </a:r>
            <a:endParaRPr lang="zh-TW" altLang="en-US" sz="1200"/>
          </a:p>
        </p:txBody>
      </p:sp>
      <p:sp>
        <p:nvSpPr>
          <p:cNvPr id="29" name="橢圓 28">
            <a:extLst>
              <a:ext uri="{FF2B5EF4-FFF2-40B4-BE49-F238E27FC236}">
                <a16:creationId xmlns:a16="http://schemas.microsoft.com/office/drawing/2014/main" id="{DF7C7DF6-5909-DC56-A8E3-799260E27F6E}"/>
              </a:ext>
            </a:extLst>
          </p:cNvPr>
          <p:cNvSpPr/>
          <p:nvPr/>
        </p:nvSpPr>
        <p:spPr>
          <a:xfrm>
            <a:off x="1311625" y="5830247"/>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8</a:t>
            </a:r>
            <a:endParaRPr lang="zh-TW" altLang="en-US" sz="1200"/>
          </a:p>
        </p:txBody>
      </p:sp>
      <p:sp>
        <p:nvSpPr>
          <p:cNvPr id="30" name="橢圓 29">
            <a:extLst>
              <a:ext uri="{FF2B5EF4-FFF2-40B4-BE49-F238E27FC236}">
                <a16:creationId xmlns:a16="http://schemas.microsoft.com/office/drawing/2014/main" id="{73802A25-880A-94A3-5F9E-3CAC47976AD7}"/>
              </a:ext>
            </a:extLst>
          </p:cNvPr>
          <p:cNvSpPr/>
          <p:nvPr/>
        </p:nvSpPr>
        <p:spPr>
          <a:xfrm>
            <a:off x="1311625" y="5986657"/>
            <a:ext cx="208547" cy="208547"/>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200"/>
              <a:t>9</a:t>
            </a:r>
            <a:endParaRPr lang="zh-TW" altLang="en-US" sz="1200"/>
          </a:p>
        </p:txBody>
      </p:sp>
      <p:cxnSp>
        <p:nvCxnSpPr>
          <p:cNvPr id="33" name="接點: 肘形 32">
            <a:extLst>
              <a:ext uri="{FF2B5EF4-FFF2-40B4-BE49-F238E27FC236}">
                <a16:creationId xmlns:a16="http://schemas.microsoft.com/office/drawing/2014/main" id="{3443CE68-6994-3122-E88F-F1F9AEBDC820}"/>
              </a:ext>
            </a:extLst>
          </p:cNvPr>
          <p:cNvCxnSpPr>
            <a:cxnSpLocks/>
            <a:stCxn id="23" idx="6"/>
            <a:endCxn id="14" idx="4"/>
          </p:cNvCxnSpPr>
          <p:nvPr/>
        </p:nvCxnSpPr>
        <p:spPr>
          <a:xfrm flipV="1">
            <a:off x="1520172" y="2368730"/>
            <a:ext cx="3232840" cy="668008"/>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接點: 肘形 35">
            <a:extLst>
              <a:ext uri="{FF2B5EF4-FFF2-40B4-BE49-F238E27FC236}">
                <a16:creationId xmlns:a16="http://schemas.microsoft.com/office/drawing/2014/main" id="{E60DEFDA-C443-4E4D-F40A-3C5578110AC0}"/>
              </a:ext>
            </a:extLst>
          </p:cNvPr>
          <p:cNvCxnSpPr>
            <a:cxnSpLocks/>
            <a:stCxn id="24" idx="6"/>
            <a:endCxn id="15" idx="4"/>
          </p:cNvCxnSpPr>
          <p:nvPr/>
        </p:nvCxnSpPr>
        <p:spPr>
          <a:xfrm flipV="1">
            <a:off x="3050710" y="2368730"/>
            <a:ext cx="2435727" cy="1004633"/>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接點: 肘形 38">
            <a:extLst>
              <a:ext uri="{FF2B5EF4-FFF2-40B4-BE49-F238E27FC236}">
                <a16:creationId xmlns:a16="http://schemas.microsoft.com/office/drawing/2014/main" id="{53F9D30A-308D-3486-1DE1-D4E95357C5D3}"/>
              </a:ext>
            </a:extLst>
          </p:cNvPr>
          <p:cNvCxnSpPr>
            <a:cxnSpLocks/>
            <a:stCxn id="25" idx="6"/>
            <a:endCxn id="16" idx="4"/>
          </p:cNvCxnSpPr>
          <p:nvPr/>
        </p:nvCxnSpPr>
        <p:spPr>
          <a:xfrm flipV="1">
            <a:off x="1520172" y="2368730"/>
            <a:ext cx="4125516" cy="1213180"/>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接點: 肘形 41">
            <a:extLst>
              <a:ext uri="{FF2B5EF4-FFF2-40B4-BE49-F238E27FC236}">
                <a16:creationId xmlns:a16="http://schemas.microsoft.com/office/drawing/2014/main" id="{9B2F6D03-0E93-B3AD-2C3D-0BB5AC513D67}"/>
              </a:ext>
            </a:extLst>
          </p:cNvPr>
          <p:cNvCxnSpPr>
            <a:cxnSpLocks/>
            <a:stCxn id="26" idx="6"/>
            <a:endCxn id="17" idx="4"/>
          </p:cNvCxnSpPr>
          <p:nvPr/>
        </p:nvCxnSpPr>
        <p:spPr>
          <a:xfrm flipV="1">
            <a:off x="3050710" y="2368730"/>
            <a:ext cx="3328403" cy="1553406"/>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接點: 肘形 44">
            <a:extLst>
              <a:ext uri="{FF2B5EF4-FFF2-40B4-BE49-F238E27FC236}">
                <a16:creationId xmlns:a16="http://schemas.microsoft.com/office/drawing/2014/main" id="{34752E90-4C50-8770-DE99-A7F02009DE49}"/>
              </a:ext>
            </a:extLst>
          </p:cNvPr>
          <p:cNvCxnSpPr>
            <a:cxnSpLocks/>
            <a:stCxn id="27" idx="6"/>
            <a:endCxn id="18" idx="4"/>
          </p:cNvCxnSpPr>
          <p:nvPr/>
        </p:nvCxnSpPr>
        <p:spPr>
          <a:xfrm flipV="1">
            <a:off x="1520172" y="2368730"/>
            <a:ext cx="5026143" cy="1758352"/>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接點: 肘形 47">
            <a:extLst>
              <a:ext uri="{FF2B5EF4-FFF2-40B4-BE49-F238E27FC236}">
                <a16:creationId xmlns:a16="http://schemas.microsoft.com/office/drawing/2014/main" id="{6674B89C-5974-A3CB-365D-799589F70421}"/>
              </a:ext>
            </a:extLst>
          </p:cNvPr>
          <p:cNvCxnSpPr>
            <a:cxnSpLocks/>
            <a:stCxn id="28" idx="6"/>
            <a:endCxn id="19" idx="4"/>
          </p:cNvCxnSpPr>
          <p:nvPr/>
        </p:nvCxnSpPr>
        <p:spPr>
          <a:xfrm flipV="1">
            <a:off x="1520172" y="2368730"/>
            <a:ext cx="5692893" cy="2280983"/>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接點: 肘形 50">
            <a:extLst>
              <a:ext uri="{FF2B5EF4-FFF2-40B4-BE49-F238E27FC236}">
                <a16:creationId xmlns:a16="http://schemas.microsoft.com/office/drawing/2014/main" id="{1A622B48-E5CF-0640-5A1E-A0B32657C628}"/>
              </a:ext>
            </a:extLst>
          </p:cNvPr>
          <p:cNvCxnSpPr>
            <a:cxnSpLocks/>
            <a:stCxn id="29" idx="6"/>
            <a:endCxn id="20" idx="4"/>
          </p:cNvCxnSpPr>
          <p:nvPr/>
        </p:nvCxnSpPr>
        <p:spPr>
          <a:xfrm flipV="1">
            <a:off x="1520172" y="2368730"/>
            <a:ext cx="7296271" cy="3565791"/>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接點: 肘形 53">
            <a:extLst>
              <a:ext uri="{FF2B5EF4-FFF2-40B4-BE49-F238E27FC236}">
                <a16:creationId xmlns:a16="http://schemas.microsoft.com/office/drawing/2014/main" id="{9683320D-0DDA-B662-EDDB-019BDEB97080}"/>
              </a:ext>
            </a:extLst>
          </p:cNvPr>
          <p:cNvCxnSpPr>
            <a:cxnSpLocks/>
            <a:stCxn id="30" idx="6"/>
            <a:endCxn id="21" idx="4"/>
          </p:cNvCxnSpPr>
          <p:nvPr/>
        </p:nvCxnSpPr>
        <p:spPr>
          <a:xfrm flipV="1">
            <a:off x="1520172" y="2368730"/>
            <a:ext cx="7581195" cy="3722201"/>
          </a:xfrm>
          <a:prstGeom prst="bentConnector2">
            <a:avLst/>
          </a:prstGeom>
          <a:ln>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9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17A5FC-AA05-D7FD-5A53-0157D15C1F92}"/>
              </a:ext>
            </a:extLst>
          </p:cNvPr>
          <p:cNvSpPr>
            <a:spLocks noGrp="1"/>
          </p:cNvSpPr>
          <p:nvPr>
            <p:ph type="title"/>
          </p:nvPr>
        </p:nvSpPr>
        <p:spPr/>
        <p:txBody>
          <a:bodyPr/>
          <a:lstStyle/>
          <a:p>
            <a:r>
              <a:rPr lang="en-US" altLang="zh-TW"/>
              <a:t>Data packet timing</a:t>
            </a:r>
            <a:endParaRPr lang="zh-TW" altLang="en-US"/>
          </a:p>
        </p:txBody>
      </p:sp>
      <p:pic>
        <p:nvPicPr>
          <p:cNvPr id="5" name="圖片 4">
            <a:extLst>
              <a:ext uri="{FF2B5EF4-FFF2-40B4-BE49-F238E27FC236}">
                <a16:creationId xmlns:a16="http://schemas.microsoft.com/office/drawing/2014/main" id="{31127C4E-EB6D-42F8-1D88-22F388F049D7}"/>
              </a:ext>
            </a:extLst>
          </p:cNvPr>
          <p:cNvPicPr>
            <a:picLocks noChangeAspect="1"/>
          </p:cNvPicPr>
          <p:nvPr/>
        </p:nvPicPr>
        <p:blipFill>
          <a:blip r:embed="rId2"/>
          <a:stretch>
            <a:fillRect/>
          </a:stretch>
        </p:blipFill>
        <p:spPr>
          <a:xfrm>
            <a:off x="0" y="914222"/>
            <a:ext cx="12192000" cy="1083210"/>
          </a:xfrm>
          <a:prstGeom prst="rect">
            <a:avLst/>
          </a:prstGeom>
        </p:spPr>
      </p:pic>
      <p:pic>
        <p:nvPicPr>
          <p:cNvPr id="7" name="圖片 6">
            <a:extLst>
              <a:ext uri="{FF2B5EF4-FFF2-40B4-BE49-F238E27FC236}">
                <a16:creationId xmlns:a16="http://schemas.microsoft.com/office/drawing/2014/main" id="{AE214DF1-1B0C-CE1B-D5E5-41F44D0133A3}"/>
              </a:ext>
            </a:extLst>
          </p:cNvPr>
          <p:cNvPicPr>
            <a:picLocks noChangeAspect="1"/>
          </p:cNvPicPr>
          <p:nvPr/>
        </p:nvPicPr>
        <p:blipFill>
          <a:blip r:embed="rId3"/>
          <a:stretch>
            <a:fillRect/>
          </a:stretch>
        </p:blipFill>
        <p:spPr>
          <a:xfrm>
            <a:off x="0" y="2518611"/>
            <a:ext cx="3779481" cy="715248"/>
          </a:xfrm>
          <a:prstGeom prst="rect">
            <a:avLst/>
          </a:prstGeom>
        </p:spPr>
      </p:pic>
      <p:sp>
        <p:nvSpPr>
          <p:cNvPr id="8" name="橢圓 7">
            <a:extLst>
              <a:ext uri="{FF2B5EF4-FFF2-40B4-BE49-F238E27FC236}">
                <a16:creationId xmlns:a16="http://schemas.microsoft.com/office/drawing/2014/main" id="{72F1E09A-BB9A-3560-0CCB-0F8E18C0134F}"/>
              </a:ext>
            </a:extLst>
          </p:cNvPr>
          <p:cNvSpPr/>
          <p:nvPr/>
        </p:nvSpPr>
        <p:spPr>
          <a:xfrm>
            <a:off x="1700463" y="937515"/>
            <a:ext cx="2013285" cy="914400"/>
          </a:xfrm>
          <a:prstGeom prst="ellipse">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10" name="圖片 9">
            <a:extLst>
              <a:ext uri="{FF2B5EF4-FFF2-40B4-BE49-F238E27FC236}">
                <a16:creationId xmlns:a16="http://schemas.microsoft.com/office/drawing/2014/main" id="{967947B7-6BB8-3D95-4994-7E8DAF1497F3}"/>
              </a:ext>
            </a:extLst>
          </p:cNvPr>
          <p:cNvPicPr>
            <a:picLocks noChangeAspect="1"/>
          </p:cNvPicPr>
          <p:nvPr/>
        </p:nvPicPr>
        <p:blipFill>
          <a:blip r:embed="rId4"/>
          <a:stretch>
            <a:fillRect/>
          </a:stretch>
        </p:blipFill>
        <p:spPr>
          <a:xfrm>
            <a:off x="3980298" y="2518611"/>
            <a:ext cx="3701127" cy="715248"/>
          </a:xfrm>
          <a:prstGeom prst="rect">
            <a:avLst/>
          </a:prstGeom>
        </p:spPr>
      </p:pic>
      <p:sp>
        <p:nvSpPr>
          <p:cNvPr id="11" name="橢圓 10">
            <a:extLst>
              <a:ext uri="{FF2B5EF4-FFF2-40B4-BE49-F238E27FC236}">
                <a16:creationId xmlns:a16="http://schemas.microsoft.com/office/drawing/2014/main" id="{07F2875C-A4BA-C2E7-BEF6-BA98A23CD1DE}"/>
              </a:ext>
            </a:extLst>
          </p:cNvPr>
          <p:cNvSpPr/>
          <p:nvPr/>
        </p:nvSpPr>
        <p:spPr>
          <a:xfrm>
            <a:off x="4932946" y="937515"/>
            <a:ext cx="2013285" cy="914400"/>
          </a:xfrm>
          <a:prstGeom prst="ellipse">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13" name="圖片 12">
            <a:extLst>
              <a:ext uri="{FF2B5EF4-FFF2-40B4-BE49-F238E27FC236}">
                <a16:creationId xmlns:a16="http://schemas.microsoft.com/office/drawing/2014/main" id="{0B47968A-2D49-7E55-DBAF-070EEC0B8654}"/>
              </a:ext>
            </a:extLst>
          </p:cNvPr>
          <p:cNvPicPr>
            <a:picLocks noChangeAspect="1"/>
          </p:cNvPicPr>
          <p:nvPr/>
        </p:nvPicPr>
        <p:blipFill>
          <a:blip r:embed="rId5"/>
          <a:stretch>
            <a:fillRect/>
          </a:stretch>
        </p:blipFill>
        <p:spPr>
          <a:xfrm>
            <a:off x="7882242" y="2518611"/>
            <a:ext cx="3468928" cy="715492"/>
          </a:xfrm>
          <a:prstGeom prst="rect">
            <a:avLst/>
          </a:prstGeom>
        </p:spPr>
      </p:pic>
      <p:sp>
        <p:nvSpPr>
          <p:cNvPr id="14" name="橢圓 13">
            <a:extLst>
              <a:ext uri="{FF2B5EF4-FFF2-40B4-BE49-F238E27FC236}">
                <a16:creationId xmlns:a16="http://schemas.microsoft.com/office/drawing/2014/main" id="{84F4889B-CA62-1AE8-4C37-DD186CC11B1A}"/>
              </a:ext>
            </a:extLst>
          </p:cNvPr>
          <p:cNvSpPr/>
          <p:nvPr/>
        </p:nvSpPr>
        <p:spPr>
          <a:xfrm>
            <a:off x="7772399" y="958433"/>
            <a:ext cx="2013285" cy="914400"/>
          </a:xfrm>
          <a:prstGeom prst="ellipse">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5" name="箭號: 向右 14">
            <a:extLst>
              <a:ext uri="{FF2B5EF4-FFF2-40B4-BE49-F238E27FC236}">
                <a16:creationId xmlns:a16="http://schemas.microsoft.com/office/drawing/2014/main" id="{54A87EEF-9F3A-187E-3665-0A2726B190A0}"/>
              </a:ext>
            </a:extLst>
          </p:cNvPr>
          <p:cNvSpPr/>
          <p:nvPr/>
        </p:nvSpPr>
        <p:spPr>
          <a:xfrm rot="5400000">
            <a:off x="2383687" y="1895462"/>
            <a:ext cx="529890" cy="484632"/>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6" name="箭號: 向右 15">
            <a:extLst>
              <a:ext uri="{FF2B5EF4-FFF2-40B4-BE49-F238E27FC236}">
                <a16:creationId xmlns:a16="http://schemas.microsoft.com/office/drawing/2014/main" id="{0F6FC94C-EDF3-D0B7-5CA4-7C6DBCC44338}"/>
              </a:ext>
            </a:extLst>
          </p:cNvPr>
          <p:cNvSpPr/>
          <p:nvPr/>
        </p:nvSpPr>
        <p:spPr>
          <a:xfrm rot="5400000">
            <a:off x="5788179" y="1896233"/>
            <a:ext cx="529890" cy="484632"/>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7" name="箭號: 向右 16">
            <a:extLst>
              <a:ext uri="{FF2B5EF4-FFF2-40B4-BE49-F238E27FC236}">
                <a16:creationId xmlns:a16="http://schemas.microsoft.com/office/drawing/2014/main" id="{07B447D0-7AA5-DF9B-37F9-3240B1FC70BE}"/>
              </a:ext>
            </a:extLst>
          </p:cNvPr>
          <p:cNvSpPr/>
          <p:nvPr/>
        </p:nvSpPr>
        <p:spPr>
          <a:xfrm rot="5400000">
            <a:off x="8547520" y="1895462"/>
            <a:ext cx="529890" cy="484632"/>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Tree>
    <p:extLst>
      <p:ext uri="{BB962C8B-B14F-4D97-AF65-F5344CB8AC3E}">
        <p14:creationId xmlns:p14="http://schemas.microsoft.com/office/powerpoint/2010/main" val="321633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9ADF9-9BCA-B53F-D2DD-810582AFD215}"/>
              </a:ext>
            </a:extLst>
          </p:cNvPr>
          <p:cNvSpPr>
            <a:spLocks noGrp="1"/>
          </p:cNvSpPr>
          <p:nvPr>
            <p:ph type="title"/>
          </p:nvPr>
        </p:nvSpPr>
        <p:spPr/>
        <p:txBody>
          <a:bodyPr/>
          <a:lstStyle/>
          <a:p>
            <a:r>
              <a:rPr kumimoji="1" lang="en-US" altLang="zh-TW" dirty="0"/>
              <a:t>Sept-22, 2024</a:t>
            </a:r>
            <a:endParaRPr kumimoji="1" lang="zh-TW" altLang="en-US" dirty="0"/>
          </a:p>
        </p:txBody>
      </p:sp>
      <p:sp>
        <p:nvSpPr>
          <p:cNvPr id="3" name="文字版面配置區 2">
            <a:extLst>
              <a:ext uri="{FF2B5EF4-FFF2-40B4-BE49-F238E27FC236}">
                <a16:creationId xmlns:a16="http://schemas.microsoft.com/office/drawing/2014/main" id="{F2EAA210-00B6-5E5C-E5C3-8ECD27231085}"/>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AA7DDF73-F371-39E4-8460-95E26E4EF1FC}"/>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381935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11A179-6874-832F-1F5B-1820A021FAA5}"/>
              </a:ext>
            </a:extLst>
          </p:cNvPr>
          <p:cNvSpPr>
            <a:spLocks noGrp="1"/>
          </p:cNvSpPr>
          <p:nvPr>
            <p:ph type="title"/>
          </p:nvPr>
        </p:nvSpPr>
        <p:spPr/>
        <p:txBody>
          <a:bodyPr/>
          <a:lstStyle/>
          <a:p>
            <a:r>
              <a:rPr kumimoji="1" lang="en-US" altLang="zh-TW" dirty="0"/>
              <a:t>Typo – Update p.12</a:t>
            </a:r>
            <a:endParaRPr kumimoji="1" lang="zh-TW" altLang="en-US" dirty="0"/>
          </a:p>
        </p:txBody>
      </p:sp>
      <p:sp>
        <p:nvSpPr>
          <p:cNvPr id="3" name="內容版面配置區 2">
            <a:extLst>
              <a:ext uri="{FF2B5EF4-FFF2-40B4-BE49-F238E27FC236}">
                <a16:creationId xmlns:a16="http://schemas.microsoft.com/office/drawing/2014/main" id="{FA654C63-DC97-BC77-70D4-436AEAD464D2}"/>
              </a:ext>
            </a:extLst>
          </p:cNvPr>
          <p:cNvSpPr>
            <a:spLocks noGrp="1"/>
          </p:cNvSpPr>
          <p:nvPr>
            <p:ph sz="quarter" idx="13"/>
          </p:nvPr>
        </p:nvSpPr>
        <p:spPr/>
        <p:txBody>
          <a:bodyPr/>
          <a:lstStyle/>
          <a:p>
            <a:r>
              <a:rPr kumimoji="1" lang="en-US" altLang="zh-TW" dirty="0"/>
              <a:t>P.12</a:t>
            </a:r>
          </a:p>
          <a:p>
            <a:pPr lvl="1"/>
            <a:r>
              <a:rPr lang="en-US" altLang="zh-TW" dirty="0"/>
              <a:t>0x07H: CRSTRIM = 1</a:t>
            </a:r>
            <a:endParaRPr lang="en-US" altLang="zh-TW" dirty="0">
              <a:solidFill>
                <a:srgbClr val="FF0000"/>
              </a:solidFill>
            </a:endParaRPr>
          </a:p>
          <a:p>
            <a:pPr lvl="1"/>
            <a:r>
              <a:rPr lang="en-US" altLang="zh-TW" dirty="0"/>
              <a:t>0x08H: OSCTRIM=0x</a:t>
            </a:r>
            <a:r>
              <a:rPr lang="en-US" altLang="zh-TW" dirty="0">
                <a:solidFill>
                  <a:srgbClr val="FF0000"/>
                </a:solidFill>
              </a:rPr>
              <a:t>F</a:t>
            </a:r>
            <a:r>
              <a:rPr lang="en-US" altLang="zh-TW" dirty="0"/>
              <a:t>F</a:t>
            </a:r>
          </a:p>
          <a:p>
            <a:pPr lvl="1"/>
            <a:endParaRPr kumimoji="1" lang="zh-TW" altLang="en-US" dirty="0"/>
          </a:p>
        </p:txBody>
      </p:sp>
    </p:spTree>
    <p:extLst>
      <p:ext uri="{BB962C8B-B14F-4D97-AF65-F5344CB8AC3E}">
        <p14:creationId xmlns:p14="http://schemas.microsoft.com/office/powerpoint/2010/main" val="12588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5C83A3-4EB9-B108-C29D-24D9C7980F06}"/>
              </a:ext>
            </a:extLst>
          </p:cNvPr>
          <p:cNvSpPr>
            <a:spLocks noGrp="1"/>
          </p:cNvSpPr>
          <p:nvPr>
            <p:ph type="title"/>
          </p:nvPr>
        </p:nvSpPr>
        <p:spPr/>
        <p:txBody>
          <a:bodyPr/>
          <a:lstStyle/>
          <a:p>
            <a:r>
              <a:rPr kumimoji="1" lang="en-US" altLang="zh-TW" dirty="0"/>
              <a:t>Additional Feedback from client</a:t>
            </a:r>
            <a:endParaRPr kumimoji="1" lang="zh-TW" altLang="en-US" dirty="0"/>
          </a:p>
        </p:txBody>
      </p:sp>
      <p:sp>
        <p:nvSpPr>
          <p:cNvPr id="3" name="內容版面配置區 2">
            <a:extLst>
              <a:ext uri="{FF2B5EF4-FFF2-40B4-BE49-F238E27FC236}">
                <a16:creationId xmlns:a16="http://schemas.microsoft.com/office/drawing/2014/main" id="{928BEF15-B55E-CC28-11F6-D8D3DCD2B4A0}"/>
              </a:ext>
            </a:extLst>
          </p:cNvPr>
          <p:cNvSpPr>
            <a:spLocks noGrp="1"/>
          </p:cNvSpPr>
          <p:nvPr>
            <p:ph sz="quarter" idx="13"/>
          </p:nvPr>
        </p:nvSpPr>
        <p:spPr/>
        <p:txBody>
          <a:bodyPr/>
          <a:lstStyle/>
          <a:p>
            <a:r>
              <a:rPr kumimoji="1" lang="en-US" altLang="zh-TW" dirty="0"/>
              <a:t>MCU would config CRSTRIM = 0 by byte-writing during initialization.</a:t>
            </a:r>
          </a:p>
          <a:p>
            <a:r>
              <a:rPr kumimoji="1" lang="en-US" altLang="zh-TW" dirty="0"/>
              <a:t>OSCTRIM was never configured by MCU during/after initialization.</a:t>
            </a:r>
          </a:p>
          <a:p>
            <a:endParaRPr kumimoji="1" lang="en-US" altLang="zh-TW" dirty="0"/>
          </a:p>
          <a:p>
            <a:endParaRPr kumimoji="1" lang="zh-TW" altLang="en-US" dirty="0"/>
          </a:p>
        </p:txBody>
      </p:sp>
      <p:pic>
        <p:nvPicPr>
          <p:cNvPr id="4" name="圖片 3">
            <a:extLst>
              <a:ext uri="{FF2B5EF4-FFF2-40B4-BE49-F238E27FC236}">
                <a16:creationId xmlns:a16="http://schemas.microsoft.com/office/drawing/2014/main" id="{75411113-DAC1-1F0F-24CB-ACB3B20C8A01}"/>
              </a:ext>
            </a:extLst>
          </p:cNvPr>
          <p:cNvPicPr>
            <a:picLocks noChangeAspect="1"/>
          </p:cNvPicPr>
          <p:nvPr/>
        </p:nvPicPr>
        <p:blipFill>
          <a:blip r:embed="rId2"/>
          <a:srcRect l="2975" t="36143" r="1410" b="45557"/>
          <a:stretch/>
        </p:blipFill>
        <p:spPr>
          <a:xfrm>
            <a:off x="134920" y="3133417"/>
            <a:ext cx="11948691" cy="1056028"/>
          </a:xfrm>
          <a:prstGeom prst="rect">
            <a:avLst/>
          </a:prstGeom>
        </p:spPr>
      </p:pic>
    </p:spTree>
    <p:extLst>
      <p:ext uri="{BB962C8B-B14F-4D97-AF65-F5344CB8AC3E}">
        <p14:creationId xmlns:p14="http://schemas.microsoft.com/office/powerpoint/2010/main" val="293765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5C83A3-4EB9-B108-C29D-24D9C7980F06}"/>
              </a:ext>
            </a:extLst>
          </p:cNvPr>
          <p:cNvSpPr>
            <a:spLocks noGrp="1"/>
          </p:cNvSpPr>
          <p:nvPr>
            <p:ph type="title"/>
          </p:nvPr>
        </p:nvSpPr>
        <p:spPr/>
        <p:txBody>
          <a:bodyPr/>
          <a:lstStyle/>
          <a:p>
            <a:r>
              <a:rPr kumimoji="1" lang="en-US" altLang="zh-TW" dirty="0"/>
              <a:t>Additional Feedback from client</a:t>
            </a:r>
            <a:endParaRPr kumimoji="1" lang="zh-TW" altLang="en-US" dirty="0"/>
          </a:p>
        </p:txBody>
      </p:sp>
      <p:sp>
        <p:nvSpPr>
          <p:cNvPr id="3" name="內容版面配置區 2">
            <a:extLst>
              <a:ext uri="{FF2B5EF4-FFF2-40B4-BE49-F238E27FC236}">
                <a16:creationId xmlns:a16="http://schemas.microsoft.com/office/drawing/2014/main" id="{928BEF15-B55E-CC28-11F6-D8D3DCD2B4A0}"/>
              </a:ext>
            </a:extLst>
          </p:cNvPr>
          <p:cNvSpPr>
            <a:spLocks noGrp="1"/>
          </p:cNvSpPr>
          <p:nvPr>
            <p:ph sz="quarter" idx="13"/>
          </p:nvPr>
        </p:nvSpPr>
        <p:spPr/>
        <p:txBody>
          <a:bodyPr/>
          <a:lstStyle/>
          <a:p>
            <a:r>
              <a:rPr kumimoji="1" lang="en-US" altLang="zh-TW" dirty="0"/>
              <a:t>I2C speed: 100K</a:t>
            </a:r>
            <a:r>
              <a:rPr kumimoji="1" lang="zh-TW" altLang="en-US" dirty="0"/>
              <a:t> </a:t>
            </a:r>
            <a:r>
              <a:rPr kumimoji="1" lang="en-US" altLang="zh-TW" dirty="0"/>
              <a:t>with 3.3V </a:t>
            </a:r>
            <a:r>
              <a:rPr kumimoji="1" lang="en-US" altLang="zh-TW" dirty="0" err="1"/>
              <a:t>Vdd</a:t>
            </a:r>
            <a:endParaRPr kumimoji="1" lang="en-US" altLang="zh-TW" dirty="0"/>
          </a:p>
          <a:p>
            <a:r>
              <a:rPr kumimoji="1" lang="en-US" altLang="zh-TW" dirty="0"/>
              <a:t>I2C AC CHARACTERISTICS</a:t>
            </a:r>
          </a:p>
          <a:p>
            <a:endParaRPr kumimoji="1" lang="en-US" altLang="zh-TW" dirty="0"/>
          </a:p>
          <a:p>
            <a:pPr lvl="1"/>
            <a:endParaRPr kumimoji="1" lang="en-US" altLang="zh-TW" dirty="0"/>
          </a:p>
          <a:p>
            <a:pPr lvl="1"/>
            <a:r>
              <a:rPr kumimoji="1" lang="en-US" altLang="zh-TW" dirty="0"/>
              <a:t>Measured Tr = 450ns</a:t>
            </a:r>
          </a:p>
          <a:p>
            <a:endParaRPr kumimoji="1" lang="zh-TW" altLang="en-US" dirty="0"/>
          </a:p>
        </p:txBody>
      </p:sp>
      <p:pic>
        <p:nvPicPr>
          <p:cNvPr id="6" name="圖片 5">
            <a:extLst>
              <a:ext uri="{FF2B5EF4-FFF2-40B4-BE49-F238E27FC236}">
                <a16:creationId xmlns:a16="http://schemas.microsoft.com/office/drawing/2014/main" id="{A252DEBC-4154-0E58-9054-8514D6BABD1A}"/>
              </a:ext>
            </a:extLst>
          </p:cNvPr>
          <p:cNvPicPr>
            <a:picLocks noChangeAspect="1"/>
          </p:cNvPicPr>
          <p:nvPr/>
        </p:nvPicPr>
        <p:blipFill>
          <a:blip r:embed="rId2"/>
          <a:stretch>
            <a:fillRect/>
          </a:stretch>
        </p:blipFill>
        <p:spPr>
          <a:xfrm>
            <a:off x="688910" y="2090084"/>
            <a:ext cx="7772400" cy="643755"/>
          </a:xfrm>
          <a:prstGeom prst="rect">
            <a:avLst/>
          </a:prstGeom>
        </p:spPr>
      </p:pic>
    </p:spTree>
    <p:extLst>
      <p:ext uri="{BB962C8B-B14F-4D97-AF65-F5344CB8AC3E}">
        <p14:creationId xmlns:p14="http://schemas.microsoft.com/office/powerpoint/2010/main" val="189990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AC5C2F-1212-F493-5709-7BA35274C03D}"/>
              </a:ext>
            </a:extLst>
          </p:cNvPr>
          <p:cNvSpPr>
            <a:spLocks noGrp="1"/>
          </p:cNvSpPr>
          <p:nvPr>
            <p:ph type="title"/>
          </p:nvPr>
        </p:nvSpPr>
        <p:spPr/>
        <p:txBody>
          <a:bodyPr/>
          <a:lstStyle/>
          <a:p>
            <a:r>
              <a:rPr lang="en-US" altLang="zh-TW"/>
              <a:t>Background</a:t>
            </a:r>
            <a:endParaRPr lang="zh-TW" altLang="en-US"/>
          </a:p>
        </p:txBody>
      </p:sp>
      <p:sp>
        <p:nvSpPr>
          <p:cNvPr id="3" name="內容版面配置區 2">
            <a:extLst>
              <a:ext uri="{FF2B5EF4-FFF2-40B4-BE49-F238E27FC236}">
                <a16:creationId xmlns:a16="http://schemas.microsoft.com/office/drawing/2014/main" id="{3EC0261C-1192-67CF-B4BC-1BF1570BE409}"/>
              </a:ext>
            </a:extLst>
          </p:cNvPr>
          <p:cNvSpPr>
            <a:spLocks noGrp="1"/>
          </p:cNvSpPr>
          <p:nvPr>
            <p:ph sz="quarter" idx="13"/>
          </p:nvPr>
        </p:nvSpPr>
        <p:spPr/>
        <p:txBody>
          <a:bodyPr>
            <a:normAutofit/>
          </a:bodyPr>
          <a:lstStyle/>
          <a:p>
            <a:r>
              <a:rPr lang="en-US" altLang="zh-TW"/>
              <a:t>Application: Battery Life Calculation</a:t>
            </a:r>
          </a:p>
          <a:p>
            <a:pPr lvl="1"/>
            <a:r>
              <a:rPr lang="en-US" altLang="zh-TW"/>
              <a:t>Using MCP79410 hours alarm output function to turn on the VDD power circuit of the external MCU, and only the RTC chip is powered continuity.</a:t>
            </a:r>
          </a:p>
          <a:p>
            <a:pPr lvl="1"/>
            <a:r>
              <a:rPr lang="en-US" altLang="zh-TW"/>
              <a:t>Once the MCU is powered up, the MCU will read the ALM0HOUR and then write back with decreasing by 1. And the </a:t>
            </a:r>
            <a:r>
              <a:rPr lang="en-US" altLang="zh-TW" b="1"/>
              <a:t>23-hour alarm counter </a:t>
            </a:r>
            <a:r>
              <a:rPr lang="en-US" altLang="zh-TW"/>
              <a:t>of MCU would be increased 1.</a:t>
            </a:r>
          </a:p>
          <a:p>
            <a:pPr lvl="1"/>
            <a:r>
              <a:rPr lang="en-US" altLang="zh-TW"/>
              <a:t>So, the MCU would be powered up every 23 hours triggered by MCP79410 RTC alarm output function.</a:t>
            </a:r>
          </a:p>
          <a:p>
            <a:pPr lvl="1"/>
            <a:r>
              <a:rPr lang="en-US" altLang="zh-TW"/>
              <a:t>Once </a:t>
            </a:r>
            <a:r>
              <a:rPr lang="en-US" altLang="zh-TW" b="1"/>
              <a:t>23-hour alarm counter </a:t>
            </a:r>
            <a:r>
              <a:rPr lang="en-US" altLang="zh-TW"/>
              <a:t>reaches max value (~5 years), it means battery is end of live.</a:t>
            </a:r>
          </a:p>
        </p:txBody>
      </p:sp>
    </p:spTree>
    <p:extLst>
      <p:ext uri="{BB962C8B-B14F-4D97-AF65-F5344CB8AC3E}">
        <p14:creationId xmlns:p14="http://schemas.microsoft.com/office/powerpoint/2010/main" val="1245351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8E7E8-DF92-0B24-0485-EB51ED65D68B}"/>
              </a:ext>
            </a:extLst>
          </p:cNvPr>
          <p:cNvSpPr>
            <a:spLocks noGrp="1"/>
          </p:cNvSpPr>
          <p:nvPr>
            <p:ph type="title"/>
          </p:nvPr>
        </p:nvSpPr>
        <p:spPr/>
        <p:txBody>
          <a:bodyPr/>
          <a:lstStyle/>
          <a:p>
            <a:r>
              <a:rPr kumimoji="1" lang="en-US" altLang="zh-TW" dirty="0"/>
              <a:t>Question from </a:t>
            </a:r>
            <a:r>
              <a:rPr kumimoji="1" lang="en-US" altLang="zh-TW" dirty="0" err="1"/>
              <a:t>Weikeng</a:t>
            </a:r>
            <a:r>
              <a:rPr kumimoji="1" lang="en-US" altLang="zh-TW" dirty="0"/>
              <a:t> to client</a:t>
            </a:r>
            <a:endParaRPr kumimoji="1" lang="zh-TW" altLang="en-US" dirty="0"/>
          </a:p>
        </p:txBody>
      </p:sp>
      <p:sp>
        <p:nvSpPr>
          <p:cNvPr id="3" name="內容版面配置區 2">
            <a:extLst>
              <a:ext uri="{FF2B5EF4-FFF2-40B4-BE49-F238E27FC236}">
                <a16:creationId xmlns:a16="http://schemas.microsoft.com/office/drawing/2014/main" id="{C469C850-A765-9036-7165-44C77711E2B9}"/>
              </a:ext>
            </a:extLst>
          </p:cNvPr>
          <p:cNvSpPr>
            <a:spLocks noGrp="1"/>
          </p:cNvSpPr>
          <p:nvPr>
            <p:ph sz="quarter" idx="13"/>
          </p:nvPr>
        </p:nvSpPr>
        <p:spPr/>
        <p:txBody>
          <a:bodyPr/>
          <a:lstStyle/>
          <a:p>
            <a:r>
              <a:rPr kumimoji="1" lang="en-US" altLang="zh-TW" dirty="0"/>
              <a:t>Q: Once ALM0IF was cleared, MFP would be pull-high immediately. Was the last frame sent completely before MCU was off?</a:t>
            </a:r>
          </a:p>
          <a:p>
            <a:endParaRPr kumimoji="1" lang="en-US" altLang="zh-TW" dirty="0"/>
          </a:p>
          <a:p>
            <a:endParaRPr kumimoji="1" lang="en-US" altLang="zh-TW" dirty="0"/>
          </a:p>
          <a:p>
            <a:r>
              <a:rPr kumimoji="1" lang="en-US" altLang="zh-TW" dirty="0"/>
              <a:t>Ans:</a:t>
            </a:r>
          </a:p>
          <a:p>
            <a:pPr lvl="1"/>
            <a:r>
              <a:rPr kumimoji="1" lang="en-US" altLang="zh-TW" dirty="0"/>
              <a:t>Client will compare the last frame timing with MFP pin.</a:t>
            </a:r>
            <a:endParaRPr kumimoji="1" lang="zh-TW" altLang="en-US" dirty="0"/>
          </a:p>
        </p:txBody>
      </p:sp>
      <p:pic>
        <p:nvPicPr>
          <p:cNvPr id="5" name="圖片 4">
            <a:extLst>
              <a:ext uri="{FF2B5EF4-FFF2-40B4-BE49-F238E27FC236}">
                <a16:creationId xmlns:a16="http://schemas.microsoft.com/office/drawing/2014/main" id="{F08ADEAE-2248-D7E0-393F-F3A628BE8D3B}"/>
              </a:ext>
            </a:extLst>
          </p:cNvPr>
          <p:cNvPicPr>
            <a:picLocks noChangeAspect="1"/>
          </p:cNvPicPr>
          <p:nvPr/>
        </p:nvPicPr>
        <p:blipFill>
          <a:blip r:embed="rId2"/>
          <a:stretch>
            <a:fillRect/>
          </a:stretch>
        </p:blipFill>
        <p:spPr>
          <a:xfrm>
            <a:off x="763556" y="2449745"/>
            <a:ext cx="5012094" cy="1109820"/>
          </a:xfrm>
          <a:prstGeom prst="rect">
            <a:avLst/>
          </a:prstGeom>
        </p:spPr>
      </p:pic>
    </p:spTree>
    <p:extLst>
      <p:ext uri="{BB962C8B-B14F-4D97-AF65-F5344CB8AC3E}">
        <p14:creationId xmlns:p14="http://schemas.microsoft.com/office/powerpoint/2010/main" val="103724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9ADF9-9BCA-B53F-D2DD-810582AFD215}"/>
              </a:ext>
            </a:extLst>
          </p:cNvPr>
          <p:cNvSpPr>
            <a:spLocks noGrp="1"/>
          </p:cNvSpPr>
          <p:nvPr>
            <p:ph type="title"/>
          </p:nvPr>
        </p:nvSpPr>
        <p:spPr/>
        <p:txBody>
          <a:bodyPr/>
          <a:lstStyle/>
          <a:p>
            <a:r>
              <a:rPr kumimoji="1" lang="en-US" altLang="zh-TW" dirty="0"/>
              <a:t>Sept-23, 2024</a:t>
            </a:r>
            <a:endParaRPr kumimoji="1" lang="zh-TW" altLang="en-US" dirty="0"/>
          </a:p>
        </p:txBody>
      </p:sp>
      <p:sp>
        <p:nvSpPr>
          <p:cNvPr id="3" name="文字版面配置區 2">
            <a:extLst>
              <a:ext uri="{FF2B5EF4-FFF2-40B4-BE49-F238E27FC236}">
                <a16:creationId xmlns:a16="http://schemas.microsoft.com/office/drawing/2014/main" id="{F2EAA210-00B6-5E5C-E5C3-8ECD27231085}"/>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AA7DDF73-F371-39E4-8460-95E26E4EF1FC}"/>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1126608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14531-081F-7B2B-BDB2-5B25873F3908}"/>
              </a:ext>
            </a:extLst>
          </p:cNvPr>
          <p:cNvSpPr>
            <a:spLocks noGrp="1"/>
          </p:cNvSpPr>
          <p:nvPr>
            <p:ph type="title"/>
          </p:nvPr>
        </p:nvSpPr>
        <p:spPr/>
        <p:txBody>
          <a:bodyPr/>
          <a:lstStyle/>
          <a:p>
            <a:r>
              <a:rPr kumimoji="1" lang="en-US" altLang="zh-TW" dirty="0"/>
              <a:t>Timing sequence from client (1/3)</a:t>
            </a:r>
            <a:endParaRPr kumimoji="1" lang="zh-TW" altLang="en-US" dirty="0"/>
          </a:p>
        </p:txBody>
      </p:sp>
      <p:sp>
        <p:nvSpPr>
          <p:cNvPr id="3" name="內容版面配置區 2">
            <a:extLst>
              <a:ext uri="{FF2B5EF4-FFF2-40B4-BE49-F238E27FC236}">
                <a16:creationId xmlns:a16="http://schemas.microsoft.com/office/drawing/2014/main" id="{2D5A5963-6337-3823-B2D1-26052A549CAE}"/>
              </a:ext>
            </a:extLst>
          </p:cNvPr>
          <p:cNvSpPr>
            <a:spLocks noGrp="1"/>
          </p:cNvSpPr>
          <p:nvPr>
            <p:ph sz="quarter" idx="13"/>
          </p:nvPr>
        </p:nvSpPr>
        <p:spPr/>
        <p:txBody>
          <a:bodyPr/>
          <a:lstStyle/>
          <a:p>
            <a:r>
              <a:rPr kumimoji="1" lang="en" altLang="zh-TW" dirty="0"/>
              <a:t>VCC would start falling down after 955ns with MFP pull-high.</a:t>
            </a:r>
            <a:endParaRPr kumimoji="1" lang="zh-TW" altLang="en-US" dirty="0"/>
          </a:p>
        </p:txBody>
      </p:sp>
      <p:pic>
        <p:nvPicPr>
          <p:cNvPr id="4" name="圖片 3">
            <a:extLst>
              <a:ext uri="{FF2B5EF4-FFF2-40B4-BE49-F238E27FC236}">
                <a16:creationId xmlns:a16="http://schemas.microsoft.com/office/drawing/2014/main" id="{EA4D2C2B-CC83-9BFE-5C5D-AD8888398510}"/>
              </a:ext>
            </a:extLst>
          </p:cNvPr>
          <p:cNvPicPr>
            <a:picLocks noChangeAspect="1"/>
          </p:cNvPicPr>
          <p:nvPr/>
        </p:nvPicPr>
        <p:blipFill>
          <a:blip r:embed="rId2"/>
          <a:stretch>
            <a:fillRect/>
          </a:stretch>
        </p:blipFill>
        <p:spPr>
          <a:xfrm>
            <a:off x="1835478" y="2014513"/>
            <a:ext cx="8521043" cy="4344061"/>
          </a:xfrm>
          <a:prstGeom prst="rect">
            <a:avLst/>
          </a:prstGeom>
        </p:spPr>
      </p:pic>
    </p:spTree>
    <p:extLst>
      <p:ext uri="{BB962C8B-B14F-4D97-AF65-F5344CB8AC3E}">
        <p14:creationId xmlns:p14="http://schemas.microsoft.com/office/powerpoint/2010/main" val="2280860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14531-081F-7B2B-BDB2-5B25873F3908}"/>
              </a:ext>
            </a:extLst>
          </p:cNvPr>
          <p:cNvSpPr>
            <a:spLocks noGrp="1"/>
          </p:cNvSpPr>
          <p:nvPr>
            <p:ph type="title"/>
          </p:nvPr>
        </p:nvSpPr>
        <p:spPr/>
        <p:txBody>
          <a:bodyPr/>
          <a:lstStyle/>
          <a:p>
            <a:r>
              <a:rPr kumimoji="1" lang="en-US" altLang="zh-TW" dirty="0"/>
              <a:t>Timing sequence from client (2/3)</a:t>
            </a:r>
            <a:endParaRPr kumimoji="1" lang="zh-TW" altLang="en-US" dirty="0"/>
          </a:p>
        </p:txBody>
      </p:sp>
      <p:sp>
        <p:nvSpPr>
          <p:cNvPr id="3" name="內容版面配置區 2">
            <a:extLst>
              <a:ext uri="{FF2B5EF4-FFF2-40B4-BE49-F238E27FC236}">
                <a16:creationId xmlns:a16="http://schemas.microsoft.com/office/drawing/2014/main" id="{2D5A5963-6337-3823-B2D1-26052A549CAE}"/>
              </a:ext>
            </a:extLst>
          </p:cNvPr>
          <p:cNvSpPr>
            <a:spLocks noGrp="1"/>
          </p:cNvSpPr>
          <p:nvPr>
            <p:ph sz="quarter" idx="13"/>
          </p:nvPr>
        </p:nvSpPr>
        <p:spPr/>
        <p:txBody>
          <a:bodyPr/>
          <a:lstStyle/>
          <a:p>
            <a:r>
              <a:rPr kumimoji="1" lang="en-US" altLang="zh-TW" dirty="0"/>
              <a:t>When VCC was powered down (RTC got to sleep), VCC down from 1.7V to 1.3V would take about 14ms to compare with T15 on data sheet.</a:t>
            </a:r>
          </a:p>
        </p:txBody>
      </p:sp>
      <p:pic>
        <p:nvPicPr>
          <p:cNvPr id="5" name="圖片 4">
            <a:extLst>
              <a:ext uri="{FF2B5EF4-FFF2-40B4-BE49-F238E27FC236}">
                <a16:creationId xmlns:a16="http://schemas.microsoft.com/office/drawing/2014/main" id="{78861768-290F-FFC8-4C7D-C91AFE50F3FC}"/>
              </a:ext>
            </a:extLst>
          </p:cNvPr>
          <p:cNvPicPr>
            <a:picLocks noChangeAspect="1"/>
          </p:cNvPicPr>
          <p:nvPr/>
        </p:nvPicPr>
        <p:blipFill>
          <a:blip r:embed="rId2"/>
          <a:stretch>
            <a:fillRect/>
          </a:stretch>
        </p:blipFill>
        <p:spPr>
          <a:xfrm>
            <a:off x="2170485" y="2433019"/>
            <a:ext cx="7772400" cy="3995979"/>
          </a:xfrm>
          <a:prstGeom prst="rect">
            <a:avLst/>
          </a:prstGeom>
        </p:spPr>
      </p:pic>
    </p:spTree>
    <p:extLst>
      <p:ext uri="{BB962C8B-B14F-4D97-AF65-F5344CB8AC3E}">
        <p14:creationId xmlns:p14="http://schemas.microsoft.com/office/powerpoint/2010/main" val="2158975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14531-081F-7B2B-BDB2-5B25873F3908}"/>
              </a:ext>
            </a:extLst>
          </p:cNvPr>
          <p:cNvSpPr>
            <a:spLocks noGrp="1"/>
          </p:cNvSpPr>
          <p:nvPr>
            <p:ph type="title"/>
          </p:nvPr>
        </p:nvSpPr>
        <p:spPr/>
        <p:txBody>
          <a:bodyPr/>
          <a:lstStyle/>
          <a:p>
            <a:r>
              <a:rPr kumimoji="1" lang="en-US" altLang="zh-TW" dirty="0"/>
              <a:t>Timing sequence from client (3/3)</a:t>
            </a:r>
            <a:endParaRPr kumimoji="1" lang="zh-TW" altLang="en-US" dirty="0"/>
          </a:p>
        </p:txBody>
      </p:sp>
      <p:sp>
        <p:nvSpPr>
          <p:cNvPr id="3" name="內容版面配置區 2">
            <a:extLst>
              <a:ext uri="{FF2B5EF4-FFF2-40B4-BE49-F238E27FC236}">
                <a16:creationId xmlns:a16="http://schemas.microsoft.com/office/drawing/2014/main" id="{2D5A5963-6337-3823-B2D1-26052A549CAE}"/>
              </a:ext>
            </a:extLst>
          </p:cNvPr>
          <p:cNvSpPr>
            <a:spLocks noGrp="1"/>
          </p:cNvSpPr>
          <p:nvPr>
            <p:ph sz="quarter" idx="13"/>
          </p:nvPr>
        </p:nvSpPr>
        <p:spPr/>
        <p:txBody>
          <a:bodyPr/>
          <a:lstStyle/>
          <a:p>
            <a:r>
              <a:rPr kumimoji="1" lang="en-US" altLang="zh-TW" dirty="0"/>
              <a:t>When RTCC waked up, MFP was low. Right after 14ms, VCC</a:t>
            </a:r>
            <a:r>
              <a:rPr kumimoji="1" lang="zh-TW" altLang="en-US" dirty="0"/>
              <a:t> </a:t>
            </a:r>
            <a:r>
              <a:rPr kumimoji="1" lang="en-US" altLang="zh-TW" dirty="0"/>
              <a:t>started going up from 0~3.3V to compare with T16 on datasheet.</a:t>
            </a:r>
          </a:p>
        </p:txBody>
      </p:sp>
      <p:pic>
        <p:nvPicPr>
          <p:cNvPr id="4" name="圖片 3">
            <a:extLst>
              <a:ext uri="{FF2B5EF4-FFF2-40B4-BE49-F238E27FC236}">
                <a16:creationId xmlns:a16="http://schemas.microsoft.com/office/drawing/2014/main" id="{B0994B4E-EFEE-BD7C-7867-FF3152A2D45E}"/>
              </a:ext>
            </a:extLst>
          </p:cNvPr>
          <p:cNvPicPr>
            <a:picLocks noChangeAspect="1"/>
          </p:cNvPicPr>
          <p:nvPr/>
        </p:nvPicPr>
        <p:blipFill>
          <a:blip r:embed="rId2"/>
          <a:stretch>
            <a:fillRect/>
          </a:stretch>
        </p:blipFill>
        <p:spPr>
          <a:xfrm>
            <a:off x="2357349" y="2471529"/>
            <a:ext cx="7477301" cy="3975274"/>
          </a:xfrm>
          <a:prstGeom prst="rect">
            <a:avLst/>
          </a:prstGeom>
        </p:spPr>
      </p:pic>
    </p:spTree>
    <p:extLst>
      <p:ext uri="{BB962C8B-B14F-4D97-AF65-F5344CB8AC3E}">
        <p14:creationId xmlns:p14="http://schemas.microsoft.com/office/powerpoint/2010/main" val="10428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66AC9B-4E00-EDD5-6AD2-82E76720EC09}"/>
              </a:ext>
            </a:extLst>
          </p:cNvPr>
          <p:cNvSpPr>
            <a:spLocks noGrp="1"/>
          </p:cNvSpPr>
          <p:nvPr>
            <p:ph type="title"/>
          </p:nvPr>
        </p:nvSpPr>
        <p:spPr/>
        <p:txBody>
          <a:bodyPr/>
          <a:lstStyle/>
          <a:p>
            <a:r>
              <a:rPr lang="en-US" altLang="zh-TW" dirty="0"/>
              <a:t>Test process</a:t>
            </a:r>
            <a:r>
              <a:rPr lang="zh-TW" altLang="en-US" dirty="0"/>
              <a:t> </a:t>
            </a:r>
          </a:p>
        </p:txBody>
      </p:sp>
      <p:sp>
        <p:nvSpPr>
          <p:cNvPr id="3" name="內容版面配置區 2">
            <a:extLst>
              <a:ext uri="{FF2B5EF4-FFF2-40B4-BE49-F238E27FC236}">
                <a16:creationId xmlns:a16="http://schemas.microsoft.com/office/drawing/2014/main" id="{D05CFE4C-4389-9277-D3F4-271F4A076599}"/>
              </a:ext>
            </a:extLst>
          </p:cNvPr>
          <p:cNvSpPr>
            <a:spLocks noGrp="1"/>
          </p:cNvSpPr>
          <p:nvPr>
            <p:ph sz="quarter" idx="13"/>
          </p:nvPr>
        </p:nvSpPr>
        <p:spPr/>
        <p:txBody>
          <a:bodyPr/>
          <a:lstStyle/>
          <a:p>
            <a:r>
              <a:rPr lang="en-US" altLang="zh-TW" dirty="0"/>
              <a:t>Initializations:</a:t>
            </a:r>
          </a:p>
          <a:p>
            <a:endParaRPr lang="zh-TW" altLang="en-US" dirty="0"/>
          </a:p>
        </p:txBody>
      </p:sp>
      <p:pic>
        <p:nvPicPr>
          <p:cNvPr id="5" name="圖片 4">
            <a:extLst>
              <a:ext uri="{FF2B5EF4-FFF2-40B4-BE49-F238E27FC236}">
                <a16:creationId xmlns:a16="http://schemas.microsoft.com/office/drawing/2014/main" id="{DB0C5750-31F3-E02D-8485-A6180B9237EE}"/>
              </a:ext>
            </a:extLst>
          </p:cNvPr>
          <p:cNvPicPr>
            <a:picLocks noChangeAspect="1"/>
          </p:cNvPicPr>
          <p:nvPr/>
        </p:nvPicPr>
        <p:blipFill>
          <a:blip r:embed="rId2"/>
          <a:stretch>
            <a:fillRect/>
          </a:stretch>
        </p:blipFill>
        <p:spPr>
          <a:xfrm>
            <a:off x="354870" y="1443609"/>
            <a:ext cx="8477250" cy="3257550"/>
          </a:xfrm>
          <a:prstGeom prst="rect">
            <a:avLst/>
          </a:prstGeom>
        </p:spPr>
      </p:pic>
      <p:pic>
        <p:nvPicPr>
          <p:cNvPr id="7" name="圖片 6">
            <a:extLst>
              <a:ext uri="{FF2B5EF4-FFF2-40B4-BE49-F238E27FC236}">
                <a16:creationId xmlns:a16="http://schemas.microsoft.com/office/drawing/2014/main" id="{77319E19-5871-47C5-4BAD-D7A170366D2A}"/>
              </a:ext>
            </a:extLst>
          </p:cNvPr>
          <p:cNvPicPr>
            <a:picLocks noChangeAspect="1"/>
          </p:cNvPicPr>
          <p:nvPr/>
        </p:nvPicPr>
        <p:blipFill>
          <a:blip r:embed="rId3"/>
          <a:stretch>
            <a:fillRect/>
          </a:stretch>
        </p:blipFill>
        <p:spPr>
          <a:xfrm>
            <a:off x="8832120" y="1443609"/>
            <a:ext cx="2926874" cy="2296287"/>
          </a:xfrm>
          <a:prstGeom prst="rect">
            <a:avLst/>
          </a:prstGeom>
        </p:spPr>
      </p:pic>
    </p:spTree>
    <p:extLst>
      <p:ext uri="{BB962C8B-B14F-4D97-AF65-F5344CB8AC3E}">
        <p14:creationId xmlns:p14="http://schemas.microsoft.com/office/powerpoint/2010/main" val="3267165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611A98-B119-DBF9-9D2F-E9B41EB2A3B3}"/>
              </a:ext>
            </a:extLst>
          </p:cNvPr>
          <p:cNvSpPr>
            <a:spLocks noGrp="1"/>
          </p:cNvSpPr>
          <p:nvPr>
            <p:ph type="title"/>
          </p:nvPr>
        </p:nvSpPr>
        <p:spPr/>
        <p:txBody>
          <a:bodyPr/>
          <a:lstStyle/>
          <a:p>
            <a:r>
              <a:rPr lang="en-US" altLang="zh-TW" dirty="0"/>
              <a:t>Test process</a:t>
            </a:r>
            <a:r>
              <a:rPr lang="zh-TW" altLang="en-US" dirty="0"/>
              <a:t> </a:t>
            </a:r>
            <a:r>
              <a:rPr lang="en-US" altLang="zh-TW" dirty="0"/>
              <a:t>2</a:t>
            </a:r>
            <a:endParaRPr lang="zh-TW" altLang="en-US" dirty="0"/>
          </a:p>
        </p:txBody>
      </p:sp>
      <p:sp>
        <p:nvSpPr>
          <p:cNvPr id="3" name="內容版面配置區 2">
            <a:extLst>
              <a:ext uri="{FF2B5EF4-FFF2-40B4-BE49-F238E27FC236}">
                <a16:creationId xmlns:a16="http://schemas.microsoft.com/office/drawing/2014/main" id="{3D971DCD-81D6-4682-7026-759D7DEB1E91}"/>
              </a:ext>
            </a:extLst>
          </p:cNvPr>
          <p:cNvSpPr>
            <a:spLocks noGrp="1"/>
          </p:cNvSpPr>
          <p:nvPr>
            <p:ph sz="quarter" idx="13"/>
          </p:nvPr>
        </p:nvSpPr>
        <p:spPr/>
        <p:txBody>
          <a:bodyPr/>
          <a:lstStyle/>
          <a:p>
            <a:r>
              <a:rPr lang="en-US" altLang="zh-TW" dirty="0"/>
              <a:t>Calibration process</a:t>
            </a:r>
          </a:p>
          <a:p>
            <a:pPr lvl="1"/>
            <a:r>
              <a:rPr lang="en-US" altLang="zh-TW" dirty="0"/>
              <a:t>repeat read those register 14 times</a:t>
            </a:r>
          </a:p>
          <a:p>
            <a:pPr lvl="2"/>
            <a:r>
              <a:rPr lang="en-US" altLang="zh-TW" sz="1800" dirty="0"/>
              <a:t>ALM0WKDAY, RTCWKDAY, RTCSEC, RTCMIN, RTCHOUR, RTCDATE, RTCMTH, RTCYEAR, CONTROL, ALM0HOUR, ALM0MIN, ALM0SEC</a:t>
            </a:r>
          </a:p>
          <a:p>
            <a:pPr lvl="1"/>
            <a:r>
              <a:rPr lang="en-US" altLang="zh-TW" sz="3200" dirty="0"/>
              <a:t>Initial</a:t>
            </a:r>
            <a:r>
              <a:rPr lang="en-US" altLang="zh-TW" dirty="0"/>
              <a:t> the following register in order</a:t>
            </a:r>
          </a:p>
          <a:p>
            <a:pPr lvl="2"/>
            <a:r>
              <a:rPr lang="en-US" altLang="zh-TW" sz="1800" dirty="0"/>
              <a:t>RTCSEC=0x30, ALM0WKDAY=0x22, ALM0SEC=0x00, ALM0MIN=0x00, ALM0HOUR=0x00, CONTROL=0x14, OSCTRIM=0xFF, RTCYEAR=0x23, RTCMTH=0x09, RTCDATE=0x18, RTCHOUR=0x16, RTCMIN=0x06, RTCWKDAY=0x0A, RTCSEC=0xB0</a:t>
            </a:r>
          </a:p>
          <a:p>
            <a:r>
              <a:rPr lang="en-US" altLang="zh-TW" dirty="0"/>
              <a:t>Power on </a:t>
            </a:r>
            <a:r>
              <a:rPr kumimoji="1" lang="en-US" altLang="zh-TW" dirty="0"/>
              <a:t>sequence</a:t>
            </a:r>
            <a:endParaRPr lang="en-US" altLang="zh-TW" dirty="0"/>
          </a:p>
          <a:p>
            <a:pPr lvl="1"/>
            <a:r>
              <a:rPr lang="en-US" altLang="zh-TW" dirty="0"/>
              <a:t>We programed the MCU and then disconnected the USB cable. Once VDD of the MCU and RTCC dropped to zero, the USB cable was connected again to check the initial flow.</a:t>
            </a:r>
          </a:p>
        </p:txBody>
      </p:sp>
    </p:spTree>
    <p:extLst>
      <p:ext uri="{BB962C8B-B14F-4D97-AF65-F5344CB8AC3E}">
        <p14:creationId xmlns:p14="http://schemas.microsoft.com/office/powerpoint/2010/main" val="266636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B39878-085A-F329-CC3E-7522B6A93C5D}"/>
              </a:ext>
            </a:extLst>
          </p:cNvPr>
          <p:cNvSpPr>
            <a:spLocks noGrp="1"/>
          </p:cNvSpPr>
          <p:nvPr>
            <p:ph type="title"/>
          </p:nvPr>
        </p:nvSpPr>
        <p:spPr/>
        <p:txBody>
          <a:bodyPr/>
          <a:lstStyle/>
          <a:p>
            <a:r>
              <a:rPr lang="en-US" altLang="zh-TW" dirty="0"/>
              <a:t>Calibration Flowchart</a:t>
            </a:r>
            <a:endParaRPr lang="zh-TW" altLang="en-US" dirty="0"/>
          </a:p>
        </p:txBody>
      </p:sp>
      <p:sp>
        <p:nvSpPr>
          <p:cNvPr id="4" name="矩形 3">
            <a:extLst>
              <a:ext uri="{FF2B5EF4-FFF2-40B4-BE49-F238E27FC236}">
                <a16:creationId xmlns:a16="http://schemas.microsoft.com/office/drawing/2014/main" id="{868BE5B9-D787-8E64-3F35-02BAB526483E}"/>
              </a:ext>
            </a:extLst>
          </p:cNvPr>
          <p:cNvSpPr/>
          <p:nvPr/>
        </p:nvSpPr>
        <p:spPr>
          <a:xfrm>
            <a:off x="1539643" y="1096066"/>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MCU</a:t>
            </a:r>
          </a:p>
          <a:p>
            <a:pPr algn="ctr"/>
            <a:r>
              <a:rPr lang="en-US" altLang="zh-TW" sz="1600" dirty="0">
                <a:solidFill>
                  <a:schemeClr val="bg1"/>
                </a:solidFill>
              </a:rPr>
              <a:t>Initial</a:t>
            </a:r>
            <a:endParaRPr lang="zh-TW" altLang="en-US" sz="1600" dirty="0">
              <a:solidFill>
                <a:schemeClr val="bg1"/>
              </a:solidFill>
            </a:endParaRPr>
          </a:p>
        </p:txBody>
      </p:sp>
      <p:sp>
        <p:nvSpPr>
          <p:cNvPr id="7" name="菱形 6">
            <a:extLst>
              <a:ext uri="{FF2B5EF4-FFF2-40B4-BE49-F238E27FC236}">
                <a16:creationId xmlns:a16="http://schemas.microsoft.com/office/drawing/2014/main" id="{40543D53-ED95-0E84-73B1-8ACC7D651FBC}"/>
              </a:ext>
            </a:extLst>
          </p:cNvPr>
          <p:cNvSpPr/>
          <p:nvPr/>
        </p:nvSpPr>
        <p:spPr>
          <a:xfrm>
            <a:off x="1591117" y="3479968"/>
            <a:ext cx="1356461" cy="1356461"/>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count=13</a:t>
            </a:r>
            <a:endParaRPr lang="zh-TW" altLang="en-US" sz="1600" dirty="0"/>
          </a:p>
        </p:txBody>
      </p:sp>
      <p:sp>
        <p:nvSpPr>
          <p:cNvPr id="8" name="矩形 7">
            <a:extLst>
              <a:ext uri="{FF2B5EF4-FFF2-40B4-BE49-F238E27FC236}">
                <a16:creationId xmlns:a16="http://schemas.microsoft.com/office/drawing/2014/main" id="{B5A203BC-00E8-64AA-4CF6-2DCC5AE8560F}"/>
              </a:ext>
            </a:extLst>
          </p:cNvPr>
          <p:cNvSpPr/>
          <p:nvPr/>
        </p:nvSpPr>
        <p:spPr>
          <a:xfrm>
            <a:off x="1539643" y="2288017"/>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RTCC</a:t>
            </a:r>
            <a:endParaRPr lang="zh-TW" altLang="en-US" sz="1600" dirty="0">
              <a:solidFill>
                <a:schemeClr val="bg1"/>
              </a:solidFill>
            </a:endParaRPr>
          </a:p>
        </p:txBody>
      </p:sp>
      <p:cxnSp>
        <p:nvCxnSpPr>
          <p:cNvPr id="10" name="直線單箭頭接點 9">
            <a:extLst>
              <a:ext uri="{FF2B5EF4-FFF2-40B4-BE49-F238E27FC236}">
                <a16:creationId xmlns:a16="http://schemas.microsoft.com/office/drawing/2014/main" id="{DF6D0355-D108-BE0D-B087-1FBD45FAF2A9}"/>
              </a:ext>
            </a:extLst>
          </p:cNvPr>
          <p:cNvCxnSpPr>
            <a:cxnSpLocks/>
            <a:stCxn id="7" idx="3"/>
            <a:endCxn id="8" idx="3"/>
          </p:cNvCxnSpPr>
          <p:nvPr/>
        </p:nvCxnSpPr>
        <p:spPr>
          <a:xfrm flipV="1">
            <a:off x="2947578" y="2554465"/>
            <a:ext cx="51473" cy="1603734"/>
          </a:xfrm>
          <a:prstGeom prst="bentConnector3">
            <a:avLst>
              <a:gd name="adj1" fmla="val 544116"/>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3" name="直線單箭頭接點 9">
            <a:extLst>
              <a:ext uri="{FF2B5EF4-FFF2-40B4-BE49-F238E27FC236}">
                <a16:creationId xmlns:a16="http://schemas.microsoft.com/office/drawing/2014/main" id="{49257B36-EC39-9943-8621-B86BEF102AC4}"/>
              </a:ext>
            </a:extLst>
          </p:cNvPr>
          <p:cNvCxnSpPr>
            <a:cxnSpLocks/>
            <a:stCxn id="4" idx="2"/>
            <a:endCxn id="8" idx="0"/>
          </p:cNvCxnSpPr>
          <p:nvPr/>
        </p:nvCxnSpPr>
        <p:spPr>
          <a:xfrm>
            <a:off x="2269347" y="1628961"/>
            <a:ext cx="0" cy="659056"/>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6" name="直線單箭頭接點 9">
            <a:extLst>
              <a:ext uri="{FF2B5EF4-FFF2-40B4-BE49-F238E27FC236}">
                <a16:creationId xmlns:a16="http://schemas.microsoft.com/office/drawing/2014/main" id="{3B3232BB-D82D-7E8E-97D4-9EA1F42295EF}"/>
              </a:ext>
            </a:extLst>
          </p:cNvPr>
          <p:cNvCxnSpPr>
            <a:cxnSpLocks/>
            <a:stCxn id="8" idx="2"/>
            <a:endCxn id="7" idx="0"/>
          </p:cNvCxnSpPr>
          <p:nvPr/>
        </p:nvCxnSpPr>
        <p:spPr>
          <a:xfrm>
            <a:off x="2269347" y="2820912"/>
            <a:ext cx="1" cy="659056"/>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0" name="矩形 19">
            <a:extLst>
              <a:ext uri="{FF2B5EF4-FFF2-40B4-BE49-F238E27FC236}">
                <a16:creationId xmlns:a16="http://schemas.microsoft.com/office/drawing/2014/main" id="{841E1D63-C863-CC25-50FE-7DB3B3085458}"/>
              </a:ext>
            </a:extLst>
          </p:cNvPr>
          <p:cNvSpPr/>
          <p:nvPr/>
        </p:nvSpPr>
        <p:spPr>
          <a:xfrm>
            <a:off x="1539643" y="5495486"/>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Initial RTCC</a:t>
            </a:r>
          </a:p>
        </p:txBody>
      </p:sp>
      <p:cxnSp>
        <p:nvCxnSpPr>
          <p:cNvPr id="21" name="直線單箭頭接點 9">
            <a:extLst>
              <a:ext uri="{FF2B5EF4-FFF2-40B4-BE49-F238E27FC236}">
                <a16:creationId xmlns:a16="http://schemas.microsoft.com/office/drawing/2014/main" id="{C090B682-A495-9C89-1B0A-751179F364D7}"/>
              </a:ext>
            </a:extLst>
          </p:cNvPr>
          <p:cNvCxnSpPr>
            <a:cxnSpLocks/>
            <a:stCxn id="7" idx="2"/>
            <a:endCxn id="20" idx="0"/>
          </p:cNvCxnSpPr>
          <p:nvPr/>
        </p:nvCxnSpPr>
        <p:spPr>
          <a:xfrm flipH="1">
            <a:off x="2269347" y="4836429"/>
            <a:ext cx="1" cy="659057"/>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矩形 26">
            <a:extLst>
              <a:ext uri="{FF2B5EF4-FFF2-40B4-BE49-F238E27FC236}">
                <a16:creationId xmlns:a16="http://schemas.microsoft.com/office/drawing/2014/main" id="{B6F88BE8-31D1-3B26-8102-04C5A00B4DF5}"/>
              </a:ext>
            </a:extLst>
          </p:cNvPr>
          <p:cNvSpPr/>
          <p:nvPr/>
        </p:nvSpPr>
        <p:spPr>
          <a:xfrm>
            <a:off x="7605870" y="1096066"/>
            <a:ext cx="1865118" cy="831229"/>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RTCC</a:t>
            </a:r>
          </a:p>
          <a:p>
            <a:pPr algn="ctr"/>
            <a:r>
              <a:rPr lang="en-US" altLang="zh-TW" sz="1600" dirty="0">
                <a:solidFill>
                  <a:schemeClr val="bg1"/>
                </a:solidFill>
              </a:rPr>
              <a:t>Write</a:t>
            </a:r>
          </a:p>
          <a:p>
            <a:pPr algn="ctr"/>
            <a:r>
              <a:rPr lang="en-US" altLang="zh-TW" sz="1600" dirty="0">
                <a:solidFill>
                  <a:schemeClr val="bg1"/>
                </a:solidFill>
              </a:rPr>
              <a:t>RTCWKDAY=0x29</a:t>
            </a:r>
            <a:endParaRPr lang="zh-TW" altLang="en-US" sz="1600" dirty="0">
              <a:solidFill>
                <a:schemeClr val="bg1"/>
              </a:solidFill>
            </a:endParaRPr>
          </a:p>
        </p:txBody>
      </p:sp>
      <p:sp>
        <p:nvSpPr>
          <p:cNvPr id="31" name="菱形 30">
            <a:extLst>
              <a:ext uri="{FF2B5EF4-FFF2-40B4-BE49-F238E27FC236}">
                <a16:creationId xmlns:a16="http://schemas.microsoft.com/office/drawing/2014/main" id="{5165450A-E0ED-927A-99B1-2AD081A6B608}"/>
              </a:ext>
            </a:extLst>
          </p:cNvPr>
          <p:cNvSpPr/>
          <p:nvPr/>
        </p:nvSpPr>
        <p:spPr>
          <a:xfrm>
            <a:off x="7860199" y="2322390"/>
            <a:ext cx="1356461" cy="1356461"/>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count=8</a:t>
            </a:r>
            <a:endParaRPr lang="zh-TW" altLang="en-US" sz="1600" dirty="0"/>
          </a:p>
        </p:txBody>
      </p:sp>
      <p:cxnSp>
        <p:nvCxnSpPr>
          <p:cNvPr id="32" name="直線單箭頭接點 9">
            <a:extLst>
              <a:ext uri="{FF2B5EF4-FFF2-40B4-BE49-F238E27FC236}">
                <a16:creationId xmlns:a16="http://schemas.microsoft.com/office/drawing/2014/main" id="{C0E6FB9C-87AD-A4EA-8C12-7668AC818321}"/>
              </a:ext>
            </a:extLst>
          </p:cNvPr>
          <p:cNvCxnSpPr>
            <a:cxnSpLocks/>
            <a:stCxn id="20" idx="3"/>
            <a:endCxn id="27" idx="1"/>
          </p:cNvCxnSpPr>
          <p:nvPr/>
        </p:nvCxnSpPr>
        <p:spPr>
          <a:xfrm flipV="1">
            <a:off x="2999051" y="1511681"/>
            <a:ext cx="4606819" cy="4250253"/>
          </a:xfrm>
          <a:prstGeom prst="bentConnector3">
            <a:avLst>
              <a:gd name="adj1" fmla="val 20030"/>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5" name="直線單箭頭接點 9">
            <a:extLst>
              <a:ext uri="{FF2B5EF4-FFF2-40B4-BE49-F238E27FC236}">
                <a16:creationId xmlns:a16="http://schemas.microsoft.com/office/drawing/2014/main" id="{68C04014-E79A-EEB4-4D6B-C6CFDCFD34E9}"/>
              </a:ext>
            </a:extLst>
          </p:cNvPr>
          <p:cNvCxnSpPr>
            <a:cxnSpLocks/>
            <a:stCxn id="27" idx="2"/>
            <a:endCxn id="31" idx="0"/>
          </p:cNvCxnSpPr>
          <p:nvPr/>
        </p:nvCxnSpPr>
        <p:spPr>
          <a:xfrm>
            <a:off x="8538429" y="1927295"/>
            <a:ext cx="1" cy="395095"/>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菱形 39">
            <a:extLst>
              <a:ext uri="{FF2B5EF4-FFF2-40B4-BE49-F238E27FC236}">
                <a16:creationId xmlns:a16="http://schemas.microsoft.com/office/drawing/2014/main" id="{3B906338-171B-48F3-3168-A706CDEBDAE5}"/>
              </a:ext>
            </a:extLst>
          </p:cNvPr>
          <p:cNvSpPr/>
          <p:nvPr/>
        </p:nvSpPr>
        <p:spPr>
          <a:xfrm>
            <a:off x="7460528" y="5001935"/>
            <a:ext cx="2155802" cy="1030969"/>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ALM0IF=1</a:t>
            </a:r>
            <a:endParaRPr lang="zh-TW" altLang="en-US" sz="1600" dirty="0"/>
          </a:p>
        </p:txBody>
      </p:sp>
      <p:sp>
        <p:nvSpPr>
          <p:cNvPr id="43" name="矩形 42">
            <a:extLst>
              <a:ext uri="{FF2B5EF4-FFF2-40B4-BE49-F238E27FC236}">
                <a16:creationId xmlns:a16="http://schemas.microsoft.com/office/drawing/2014/main" id="{DAF5CD51-3AEB-0875-5871-0CD5D650021C}"/>
              </a:ext>
            </a:extLst>
          </p:cNvPr>
          <p:cNvSpPr/>
          <p:nvPr/>
        </p:nvSpPr>
        <p:spPr>
          <a:xfrm>
            <a:off x="7808725" y="3974499"/>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Wait Alarm</a:t>
            </a:r>
          </a:p>
        </p:txBody>
      </p:sp>
      <p:cxnSp>
        <p:nvCxnSpPr>
          <p:cNvPr id="49" name="直線單箭頭接點 9">
            <a:extLst>
              <a:ext uri="{FF2B5EF4-FFF2-40B4-BE49-F238E27FC236}">
                <a16:creationId xmlns:a16="http://schemas.microsoft.com/office/drawing/2014/main" id="{CC354256-D061-3916-B621-023382A84203}"/>
              </a:ext>
            </a:extLst>
          </p:cNvPr>
          <p:cNvCxnSpPr>
            <a:cxnSpLocks/>
            <a:stCxn id="31" idx="2"/>
            <a:endCxn id="43" idx="0"/>
          </p:cNvCxnSpPr>
          <p:nvPr/>
        </p:nvCxnSpPr>
        <p:spPr>
          <a:xfrm flipH="1">
            <a:off x="8538429" y="3678851"/>
            <a:ext cx="1" cy="295648"/>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2" name="直線單箭頭接點 9">
            <a:extLst>
              <a:ext uri="{FF2B5EF4-FFF2-40B4-BE49-F238E27FC236}">
                <a16:creationId xmlns:a16="http://schemas.microsoft.com/office/drawing/2014/main" id="{60B31363-457E-E264-8902-F87EBDB58079}"/>
              </a:ext>
            </a:extLst>
          </p:cNvPr>
          <p:cNvCxnSpPr>
            <a:cxnSpLocks/>
            <a:stCxn id="31" idx="3"/>
            <a:endCxn id="27" idx="3"/>
          </p:cNvCxnSpPr>
          <p:nvPr/>
        </p:nvCxnSpPr>
        <p:spPr>
          <a:xfrm flipV="1">
            <a:off x="9216660" y="1511681"/>
            <a:ext cx="254328" cy="1488940"/>
          </a:xfrm>
          <a:prstGeom prst="bentConnector3">
            <a:avLst>
              <a:gd name="adj1" fmla="val 189884"/>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5" name="直線單箭頭接點 9">
            <a:extLst>
              <a:ext uri="{FF2B5EF4-FFF2-40B4-BE49-F238E27FC236}">
                <a16:creationId xmlns:a16="http://schemas.microsoft.com/office/drawing/2014/main" id="{07EB9EC7-8EF1-7A7F-5CF2-1621E922A3F6}"/>
              </a:ext>
            </a:extLst>
          </p:cNvPr>
          <p:cNvCxnSpPr>
            <a:cxnSpLocks/>
            <a:stCxn id="43" idx="2"/>
            <a:endCxn id="40" idx="0"/>
          </p:cNvCxnSpPr>
          <p:nvPr/>
        </p:nvCxnSpPr>
        <p:spPr>
          <a:xfrm>
            <a:off x="8538429" y="4507394"/>
            <a:ext cx="0" cy="494541"/>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直線單箭頭接點 9">
            <a:extLst>
              <a:ext uri="{FF2B5EF4-FFF2-40B4-BE49-F238E27FC236}">
                <a16:creationId xmlns:a16="http://schemas.microsoft.com/office/drawing/2014/main" id="{64431D5F-BD71-73BD-7B44-9F4E259DA7D0}"/>
              </a:ext>
            </a:extLst>
          </p:cNvPr>
          <p:cNvCxnSpPr>
            <a:cxnSpLocks/>
            <a:stCxn id="40" idx="3"/>
            <a:endCxn id="43" idx="3"/>
          </p:cNvCxnSpPr>
          <p:nvPr/>
        </p:nvCxnSpPr>
        <p:spPr>
          <a:xfrm flipH="1" flipV="1">
            <a:off x="9268133" y="4240947"/>
            <a:ext cx="348197" cy="1276473"/>
          </a:xfrm>
          <a:prstGeom prst="bentConnector3">
            <a:avLst>
              <a:gd name="adj1" fmla="val -65652"/>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4" name="矩形 63">
            <a:extLst>
              <a:ext uri="{FF2B5EF4-FFF2-40B4-BE49-F238E27FC236}">
                <a16:creationId xmlns:a16="http://schemas.microsoft.com/office/drawing/2014/main" id="{3A2A13B8-D86D-A906-2826-12BBB42E5936}"/>
              </a:ext>
            </a:extLst>
          </p:cNvPr>
          <p:cNvSpPr/>
          <p:nvPr/>
        </p:nvSpPr>
        <p:spPr>
          <a:xfrm>
            <a:off x="5120038" y="5250971"/>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ALM0HOUR</a:t>
            </a:r>
            <a:endParaRPr lang="zh-TW" altLang="en-US" sz="1600" dirty="0">
              <a:solidFill>
                <a:schemeClr val="bg1"/>
              </a:solidFill>
            </a:endParaRPr>
          </a:p>
        </p:txBody>
      </p:sp>
      <p:sp>
        <p:nvSpPr>
          <p:cNvPr id="65" name="矩形 64">
            <a:extLst>
              <a:ext uri="{FF2B5EF4-FFF2-40B4-BE49-F238E27FC236}">
                <a16:creationId xmlns:a16="http://schemas.microsoft.com/office/drawing/2014/main" id="{7FD9FC85-DC54-5B97-7911-97052F57A3DA}"/>
              </a:ext>
            </a:extLst>
          </p:cNvPr>
          <p:cNvSpPr/>
          <p:nvPr/>
        </p:nvSpPr>
        <p:spPr>
          <a:xfrm>
            <a:off x="5036259" y="3782743"/>
            <a:ext cx="1631990" cy="916407"/>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Write ALM0HOUR -= 1</a:t>
            </a:r>
          </a:p>
          <a:p>
            <a:pPr algn="ctr"/>
            <a:r>
              <a:rPr lang="en-US" altLang="zh-TW" sz="1600" dirty="0">
                <a:solidFill>
                  <a:schemeClr val="bg1"/>
                </a:solidFill>
              </a:rPr>
              <a:t>ALM0IF = 0</a:t>
            </a:r>
            <a:endParaRPr lang="zh-TW" altLang="en-US" sz="1600" dirty="0">
              <a:solidFill>
                <a:schemeClr val="bg1"/>
              </a:solidFill>
            </a:endParaRPr>
          </a:p>
        </p:txBody>
      </p:sp>
      <p:cxnSp>
        <p:nvCxnSpPr>
          <p:cNvPr id="67" name="直線單箭頭接點 9">
            <a:extLst>
              <a:ext uri="{FF2B5EF4-FFF2-40B4-BE49-F238E27FC236}">
                <a16:creationId xmlns:a16="http://schemas.microsoft.com/office/drawing/2014/main" id="{BC971083-05DE-B897-AFF1-5373C970EC0F}"/>
              </a:ext>
            </a:extLst>
          </p:cNvPr>
          <p:cNvCxnSpPr>
            <a:cxnSpLocks/>
            <a:stCxn id="40" idx="1"/>
            <a:endCxn id="64" idx="3"/>
          </p:cNvCxnSpPr>
          <p:nvPr/>
        </p:nvCxnSpPr>
        <p:spPr>
          <a:xfrm flipH="1" flipV="1">
            <a:off x="6579446" y="5517419"/>
            <a:ext cx="881082" cy="1"/>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0" name="直線單箭頭接點 9">
            <a:extLst>
              <a:ext uri="{FF2B5EF4-FFF2-40B4-BE49-F238E27FC236}">
                <a16:creationId xmlns:a16="http://schemas.microsoft.com/office/drawing/2014/main" id="{62C551C7-8BF2-60DE-7B2F-44D71A752C7A}"/>
              </a:ext>
            </a:extLst>
          </p:cNvPr>
          <p:cNvCxnSpPr>
            <a:cxnSpLocks/>
            <a:stCxn id="64" idx="0"/>
            <a:endCxn id="65" idx="2"/>
          </p:cNvCxnSpPr>
          <p:nvPr/>
        </p:nvCxnSpPr>
        <p:spPr>
          <a:xfrm flipV="1">
            <a:off x="5849742" y="4699150"/>
            <a:ext cx="2512" cy="551821"/>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3" name="直線單箭頭接點 9">
            <a:extLst>
              <a:ext uri="{FF2B5EF4-FFF2-40B4-BE49-F238E27FC236}">
                <a16:creationId xmlns:a16="http://schemas.microsoft.com/office/drawing/2014/main" id="{92E80F2F-D6BE-D05F-6746-7045C7748A80}"/>
              </a:ext>
            </a:extLst>
          </p:cNvPr>
          <p:cNvCxnSpPr>
            <a:cxnSpLocks/>
            <a:stCxn id="65" idx="3"/>
            <a:endCxn id="43" idx="1"/>
          </p:cNvCxnSpPr>
          <p:nvPr/>
        </p:nvCxnSpPr>
        <p:spPr>
          <a:xfrm>
            <a:off x="6668249" y="4240947"/>
            <a:ext cx="1140476" cy="0"/>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2" name="文字方塊 81">
            <a:extLst>
              <a:ext uri="{FF2B5EF4-FFF2-40B4-BE49-F238E27FC236}">
                <a16:creationId xmlns:a16="http://schemas.microsoft.com/office/drawing/2014/main" id="{A628F0BC-8547-B453-1855-13C78D91C11C}"/>
              </a:ext>
            </a:extLst>
          </p:cNvPr>
          <p:cNvSpPr txBox="1"/>
          <p:nvPr/>
        </p:nvSpPr>
        <p:spPr>
          <a:xfrm flipH="1">
            <a:off x="2244820" y="4699150"/>
            <a:ext cx="308233" cy="461665"/>
          </a:xfrm>
          <a:prstGeom prst="rect">
            <a:avLst/>
          </a:prstGeom>
          <a:noFill/>
        </p:spPr>
        <p:txBody>
          <a:bodyPr wrap="square" rtlCol="0">
            <a:spAutoFit/>
          </a:bodyPr>
          <a:lstStyle/>
          <a:p>
            <a:r>
              <a:rPr lang="en-US" altLang="zh-TW" dirty="0"/>
              <a:t>Y</a:t>
            </a:r>
            <a:endParaRPr lang="zh-TW" altLang="en-US" dirty="0"/>
          </a:p>
        </p:txBody>
      </p:sp>
      <p:sp>
        <p:nvSpPr>
          <p:cNvPr id="83" name="文字方塊 82">
            <a:extLst>
              <a:ext uri="{FF2B5EF4-FFF2-40B4-BE49-F238E27FC236}">
                <a16:creationId xmlns:a16="http://schemas.microsoft.com/office/drawing/2014/main" id="{AFBB44D0-720D-2ECB-B10C-A61A282463A8}"/>
              </a:ext>
            </a:extLst>
          </p:cNvPr>
          <p:cNvSpPr txBox="1"/>
          <p:nvPr/>
        </p:nvSpPr>
        <p:spPr>
          <a:xfrm flipH="1">
            <a:off x="2819198" y="3743667"/>
            <a:ext cx="308233" cy="461665"/>
          </a:xfrm>
          <a:prstGeom prst="rect">
            <a:avLst/>
          </a:prstGeom>
          <a:noFill/>
        </p:spPr>
        <p:txBody>
          <a:bodyPr wrap="square" rtlCol="0">
            <a:spAutoFit/>
          </a:bodyPr>
          <a:lstStyle/>
          <a:p>
            <a:r>
              <a:rPr lang="en-US" altLang="zh-TW" dirty="0"/>
              <a:t>N</a:t>
            </a:r>
            <a:endParaRPr lang="zh-TW" altLang="en-US" dirty="0"/>
          </a:p>
        </p:txBody>
      </p:sp>
      <p:sp>
        <p:nvSpPr>
          <p:cNvPr id="84" name="文字方塊 83">
            <a:extLst>
              <a:ext uri="{FF2B5EF4-FFF2-40B4-BE49-F238E27FC236}">
                <a16:creationId xmlns:a16="http://schemas.microsoft.com/office/drawing/2014/main" id="{4A7FA134-1031-3053-AA5A-0C4A3C9EC36A}"/>
              </a:ext>
            </a:extLst>
          </p:cNvPr>
          <p:cNvSpPr txBox="1"/>
          <p:nvPr/>
        </p:nvSpPr>
        <p:spPr>
          <a:xfrm flipH="1">
            <a:off x="9133998" y="2624129"/>
            <a:ext cx="308233" cy="461665"/>
          </a:xfrm>
          <a:prstGeom prst="rect">
            <a:avLst/>
          </a:prstGeom>
          <a:noFill/>
        </p:spPr>
        <p:txBody>
          <a:bodyPr wrap="square" rtlCol="0">
            <a:spAutoFit/>
          </a:bodyPr>
          <a:lstStyle/>
          <a:p>
            <a:r>
              <a:rPr lang="en-US" altLang="zh-TW" dirty="0"/>
              <a:t>N</a:t>
            </a:r>
            <a:endParaRPr lang="zh-TW" altLang="en-US" dirty="0"/>
          </a:p>
        </p:txBody>
      </p:sp>
      <p:sp>
        <p:nvSpPr>
          <p:cNvPr id="85" name="文字方塊 84">
            <a:extLst>
              <a:ext uri="{FF2B5EF4-FFF2-40B4-BE49-F238E27FC236}">
                <a16:creationId xmlns:a16="http://schemas.microsoft.com/office/drawing/2014/main" id="{40637AE5-9C96-DB07-DDC7-C54B9E357094}"/>
              </a:ext>
            </a:extLst>
          </p:cNvPr>
          <p:cNvSpPr txBox="1"/>
          <p:nvPr/>
        </p:nvSpPr>
        <p:spPr>
          <a:xfrm flipH="1">
            <a:off x="8511478" y="3548449"/>
            <a:ext cx="308233" cy="461665"/>
          </a:xfrm>
          <a:prstGeom prst="rect">
            <a:avLst/>
          </a:prstGeom>
          <a:noFill/>
        </p:spPr>
        <p:txBody>
          <a:bodyPr wrap="square" rtlCol="0">
            <a:spAutoFit/>
          </a:bodyPr>
          <a:lstStyle/>
          <a:p>
            <a:r>
              <a:rPr lang="en-US" altLang="zh-TW" dirty="0"/>
              <a:t>Y</a:t>
            </a:r>
            <a:endParaRPr lang="zh-TW" altLang="en-US" dirty="0"/>
          </a:p>
        </p:txBody>
      </p:sp>
      <p:sp>
        <p:nvSpPr>
          <p:cNvPr id="86" name="文字方塊 85">
            <a:extLst>
              <a:ext uri="{FF2B5EF4-FFF2-40B4-BE49-F238E27FC236}">
                <a16:creationId xmlns:a16="http://schemas.microsoft.com/office/drawing/2014/main" id="{0FC209E6-91B8-5E45-DBFF-D2E7A47FE47E}"/>
              </a:ext>
            </a:extLst>
          </p:cNvPr>
          <p:cNvSpPr txBox="1"/>
          <p:nvPr/>
        </p:nvSpPr>
        <p:spPr>
          <a:xfrm flipH="1">
            <a:off x="7229466" y="5084433"/>
            <a:ext cx="308233" cy="461665"/>
          </a:xfrm>
          <a:prstGeom prst="rect">
            <a:avLst/>
          </a:prstGeom>
          <a:noFill/>
        </p:spPr>
        <p:txBody>
          <a:bodyPr wrap="square" rtlCol="0">
            <a:spAutoFit/>
          </a:bodyPr>
          <a:lstStyle/>
          <a:p>
            <a:r>
              <a:rPr lang="en-US" altLang="zh-TW" dirty="0"/>
              <a:t>Y</a:t>
            </a:r>
            <a:endParaRPr lang="zh-TW" altLang="en-US" dirty="0"/>
          </a:p>
        </p:txBody>
      </p:sp>
      <p:sp>
        <p:nvSpPr>
          <p:cNvPr id="87" name="文字方塊 86">
            <a:extLst>
              <a:ext uri="{FF2B5EF4-FFF2-40B4-BE49-F238E27FC236}">
                <a16:creationId xmlns:a16="http://schemas.microsoft.com/office/drawing/2014/main" id="{1078299B-99BD-25AE-9E74-8B563AC1DFC2}"/>
              </a:ext>
            </a:extLst>
          </p:cNvPr>
          <p:cNvSpPr txBox="1"/>
          <p:nvPr/>
        </p:nvSpPr>
        <p:spPr>
          <a:xfrm flipH="1">
            <a:off x="9498478" y="5085947"/>
            <a:ext cx="308233" cy="461665"/>
          </a:xfrm>
          <a:prstGeom prst="rect">
            <a:avLst/>
          </a:prstGeom>
          <a:noFill/>
        </p:spPr>
        <p:txBody>
          <a:bodyPr wrap="square" rtlCol="0">
            <a:spAutoFit/>
          </a:bodyPr>
          <a:lstStyle/>
          <a:p>
            <a:r>
              <a:rPr lang="en-US" altLang="zh-TW" dirty="0"/>
              <a:t>N</a:t>
            </a:r>
            <a:endParaRPr lang="zh-TW" altLang="en-US" dirty="0"/>
          </a:p>
        </p:txBody>
      </p:sp>
    </p:spTree>
    <p:extLst>
      <p:ext uri="{BB962C8B-B14F-4D97-AF65-F5344CB8AC3E}">
        <p14:creationId xmlns:p14="http://schemas.microsoft.com/office/powerpoint/2010/main" val="1644538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B64686-B9BF-AE20-ACD8-FE9C5F98B915}"/>
              </a:ext>
            </a:extLst>
          </p:cNvPr>
          <p:cNvSpPr>
            <a:spLocks noGrp="1"/>
          </p:cNvSpPr>
          <p:nvPr>
            <p:ph type="title"/>
          </p:nvPr>
        </p:nvSpPr>
        <p:spPr/>
        <p:txBody>
          <a:bodyPr/>
          <a:lstStyle/>
          <a:p>
            <a:r>
              <a:rPr lang="en-US" altLang="zh-TW" dirty="0"/>
              <a:t>Need to check</a:t>
            </a:r>
            <a:endParaRPr lang="zh-TW" altLang="en-US" dirty="0"/>
          </a:p>
        </p:txBody>
      </p:sp>
      <p:pic>
        <p:nvPicPr>
          <p:cNvPr id="7" name="圖片 6">
            <a:extLst>
              <a:ext uri="{FF2B5EF4-FFF2-40B4-BE49-F238E27FC236}">
                <a16:creationId xmlns:a16="http://schemas.microsoft.com/office/drawing/2014/main" id="{8157085C-6E78-E642-4A3B-B04EA4189316}"/>
              </a:ext>
            </a:extLst>
          </p:cNvPr>
          <p:cNvPicPr>
            <a:picLocks noChangeAspect="1"/>
          </p:cNvPicPr>
          <p:nvPr/>
        </p:nvPicPr>
        <p:blipFill>
          <a:blip r:embed="rId2"/>
          <a:stretch>
            <a:fillRect/>
          </a:stretch>
        </p:blipFill>
        <p:spPr>
          <a:xfrm>
            <a:off x="355602" y="896234"/>
            <a:ext cx="1999186" cy="5961766"/>
          </a:xfrm>
          <a:prstGeom prst="rect">
            <a:avLst/>
          </a:prstGeom>
        </p:spPr>
      </p:pic>
      <p:sp>
        <p:nvSpPr>
          <p:cNvPr id="9" name="矩形 8">
            <a:extLst>
              <a:ext uri="{FF2B5EF4-FFF2-40B4-BE49-F238E27FC236}">
                <a16:creationId xmlns:a16="http://schemas.microsoft.com/office/drawing/2014/main" id="{DBCD72E8-71EE-EA46-AC55-18758A18258D}"/>
              </a:ext>
            </a:extLst>
          </p:cNvPr>
          <p:cNvSpPr/>
          <p:nvPr/>
        </p:nvSpPr>
        <p:spPr>
          <a:xfrm>
            <a:off x="355601" y="1241403"/>
            <a:ext cx="1999185" cy="259786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0" name="矩形: 圓角 9">
            <a:extLst>
              <a:ext uri="{FF2B5EF4-FFF2-40B4-BE49-F238E27FC236}">
                <a16:creationId xmlns:a16="http://schemas.microsoft.com/office/drawing/2014/main" id="{FEB1EFB0-E7A2-188F-8F72-38A2DA85DDC9}"/>
              </a:ext>
            </a:extLst>
          </p:cNvPr>
          <p:cNvSpPr/>
          <p:nvPr/>
        </p:nvSpPr>
        <p:spPr>
          <a:xfrm>
            <a:off x="355598" y="1822743"/>
            <a:ext cx="1794149" cy="224059"/>
          </a:xfrm>
          <a:prstGeom prst="round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 name="文字方塊 10">
            <a:extLst>
              <a:ext uri="{FF2B5EF4-FFF2-40B4-BE49-F238E27FC236}">
                <a16:creationId xmlns:a16="http://schemas.microsoft.com/office/drawing/2014/main" id="{23CFC4D8-0043-6A51-69BC-C53B85B9709F}"/>
              </a:ext>
            </a:extLst>
          </p:cNvPr>
          <p:cNvSpPr txBox="1"/>
          <p:nvPr/>
        </p:nvSpPr>
        <p:spPr>
          <a:xfrm>
            <a:off x="2354786" y="1247457"/>
            <a:ext cx="6012736" cy="830997"/>
          </a:xfrm>
          <a:prstGeom prst="rect">
            <a:avLst/>
          </a:prstGeom>
          <a:noFill/>
        </p:spPr>
        <p:txBody>
          <a:bodyPr wrap="none" rtlCol="0">
            <a:spAutoFit/>
          </a:bodyPr>
          <a:lstStyle/>
          <a:p>
            <a:r>
              <a:rPr lang="en-US" altLang="zh-TW" dirty="0"/>
              <a:t>After RTCC initial and set ST bit(RTCSEC&lt;Bit 7&gt;)</a:t>
            </a:r>
          </a:p>
          <a:p>
            <a:r>
              <a:rPr lang="en-US" altLang="zh-TW" dirty="0"/>
              <a:t>RTCWKDAY = 0x0A</a:t>
            </a:r>
            <a:endParaRPr lang="zh-TW" altLang="en-US" dirty="0"/>
          </a:p>
        </p:txBody>
      </p:sp>
      <p:sp>
        <p:nvSpPr>
          <p:cNvPr id="12" name="矩形 11">
            <a:extLst>
              <a:ext uri="{FF2B5EF4-FFF2-40B4-BE49-F238E27FC236}">
                <a16:creationId xmlns:a16="http://schemas.microsoft.com/office/drawing/2014/main" id="{3A76FCFA-1934-E8F6-0C24-F80D8A37380A}"/>
              </a:ext>
            </a:extLst>
          </p:cNvPr>
          <p:cNvSpPr/>
          <p:nvPr/>
        </p:nvSpPr>
        <p:spPr>
          <a:xfrm>
            <a:off x="355598" y="4290391"/>
            <a:ext cx="1999185" cy="259786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3" name="矩形: 圓角 12">
            <a:extLst>
              <a:ext uri="{FF2B5EF4-FFF2-40B4-BE49-F238E27FC236}">
                <a16:creationId xmlns:a16="http://schemas.microsoft.com/office/drawing/2014/main" id="{19E8581D-8BA3-A55F-C05F-10D09F1E3CFB}"/>
              </a:ext>
            </a:extLst>
          </p:cNvPr>
          <p:cNvSpPr/>
          <p:nvPr/>
        </p:nvSpPr>
        <p:spPr>
          <a:xfrm>
            <a:off x="355598" y="4849033"/>
            <a:ext cx="1794149" cy="224059"/>
          </a:xfrm>
          <a:prstGeom prst="round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4" name="矩形: 圓角 13">
            <a:extLst>
              <a:ext uri="{FF2B5EF4-FFF2-40B4-BE49-F238E27FC236}">
                <a16:creationId xmlns:a16="http://schemas.microsoft.com/office/drawing/2014/main" id="{7942C72A-4D41-63F1-514E-8612AFE6BDA4}"/>
              </a:ext>
            </a:extLst>
          </p:cNvPr>
          <p:cNvSpPr/>
          <p:nvPr/>
        </p:nvSpPr>
        <p:spPr>
          <a:xfrm>
            <a:off x="355598" y="6633941"/>
            <a:ext cx="1794149" cy="224059"/>
          </a:xfrm>
          <a:prstGeom prst="roundRect">
            <a:avLst/>
          </a:prstGeom>
          <a:noFill/>
          <a:ln w="28575">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5" name="文字方塊 14">
            <a:extLst>
              <a:ext uri="{FF2B5EF4-FFF2-40B4-BE49-F238E27FC236}">
                <a16:creationId xmlns:a16="http://schemas.microsoft.com/office/drawing/2014/main" id="{D86F3175-ACB8-121C-C26C-CF6C8A22752C}"/>
              </a:ext>
            </a:extLst>
          </p:cNvPr>
          <p:cNvSpPr txBox="1"/>
          <p:nvPr/>
        </p:nvSpPr>
        <p:spPr>
          <a:xfrm>
            <a:off x="2354786" y="4285709"/>
            <a:ext cx="9837214" cy="1200329"/>
          </a:xfrm>
          <a:prstGeom prst="rect">
            <a:avLst/>
          </a:prstGeom>
          <a:noFill/>
        </p:spPr>
        <p:txBody>
          <a:bodyPr wrap="square" rtlCol="0">
            <a:spAutoFit/>
          </a:bodyPr>
          <a:lstStyle/>
          <a:p>
            <a:r>
              <a:rPr lang="en-US" altLang="zh-TW" dirty="0"/>
              <a:t>Upon reading the RTCC for the second time, we wrote RTCWKDAY=0x29 and found that ALM0IF had been set.</a:t>
            </a:r>
          </a:p>
          <a:p>
            <a:r>
              <a:rPr lang="en-US" altLang="zh-TW" dirty="0">
                <a:solidFill>
                  <a:srgbClr val="FF0000"/>
                </a:solidFill>
              </a:rPr>
              <a:t>Only read for check PWRFAIL and write back, not modify value.</a:t>
            </a:r>
            <a:endParaRPr lang="zh-TW" altLang="en-US" dirty="0">
              <a:solidFill>
                <a:srgbClr val="FF0000"/>
              </a:solidFill>
            </a:endParaRPr>
          </a:p>
        </p:txBody>
      </p:sp>
    </p:spTree>
    <p:extLst>
      <p:ext uri="{BB962C8B-B14F-4D97-AF65-F5344CB8AC3E}">
        <p14:creationId xmlns:p14="http://schemas.microsoft.com/office/powerpoint/2010/main" val="3212151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9ADF9-9BCA-B53F-D2DD-810582AFD215}"/>
              </a:ext>
            </a:extLst>
          </p:cNvPr>
          <p:cNvSpPr>
            <a:spLocks noGrp="1"/>
          </p:cNvSpPr>
          <p:nvPr>
            <p:ph type="title"/>
          </p:nvPr>
        </p:nvSpPr>
        <p:spPr/>
        <p:txBody>
          <a:bodyPr/>
          <a:lstStyle/>
          <a:p>
            <a:r>
              <a:rPr kumimoji="1" lang="en-US" altLang="zh-TW" dirty="0"/>
              <a:t>Sept-24, 2024</a:t>
            </a:r>
            <a:endParaRPr kumimoji="1" lang="zh-TW" altLang="en-US" dirty="0"/>
          </a:p>
        </p:txBody>
      </p:sp>
      <p:sp>
        <p:nvSpPr>
          <p:cNvPr id="3" name="文字版面配置區 2">
            <a:extLst>
              <a:ext uri="{FF2B5EF4-FFF2-40B4-BE49-F238E27FC236}">
                <a16:creationId xmlns:a16="http://schemas.microsoft.com/office/drawing/2014/main" id="{F2EAA210-00B6-5E5C-E5C3-8ECD27231085}"/>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AA7DDF73-F371-39E4-8460-95E26E4EF1FC}"/>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418405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5F0332-46F3-8E0D-0BAF-4ECD42758A9F}"/>
              </a:ext>
            </a:extLst>
          </p:cNvPr>
          <p:cNvSpPr>
            <a:spLocks noGrp="1"/>
          </p:cNvSpPr>
          <p:nvPr>
            <p:ph type="title"/>
          </p:nvPr>
        </p:nvSpPr>
        <p:spPr/>
        <p:txBody>
          <a:bodyPr/>
          <a:lstStyle/>
          <a:p>
            <a:r>
              <a:rPr lang="en-US" altLang="zh-TW"/>
              <a:t>Initialization</a:t>
            </a:r>
            <a:endParaRPr lang="zh-TW" altLang="en-US"/>
          </a:p>
        </p:txBody>
      </p:sp>
      <p:sp>
        <p:nvSpPr>
          <p:cNvPr id="3" name="內容版面配置區 2">
            <a:extLst>
              <a:ext uri="{FF2B5EF4-FFF2-40B4-BE49-F238E27FC236}">
                <a16:creationId xmlns:a16="http://schemas.microsoft.com/office/drawing/2014/main" id="{7FC169C8-D9B8-A64A-46B2-D169A68F1F08}"/>
              </a:ext>
            </a:extLst>
          </p:cNvPr>
          <p:cNvSpPr>
            <a:spLocks noGrp="1"/>
          </p:cNvSpPr>
          <p:nvPr>
            <p:ph sz="quarter" idx="13"/>
          </p:nvPr>
        </p:nvSpPr>
        <p:spPr/>
        <p:txBody>
          <a:bodyPr/>
          <a:lstStyle/>
          <a:p>
            <a:r>
              <a:rPr lang="en-US" altLang="zh-TW"/>
              <a:t>RTCSEC=0x00</a:t>
            </a:r>
          </a:p>
          <a:p>
            <a:r>
              <a:rPr lang="en-US" altLang="zh-TW"/>
              <a:t>RTCMIN=0x00</a:t>
            </a:r>
          </a:p>
          <a:p>
            <a:r>
              <a:rPr lang="en-US" altLang="zh-TW"/>
              <a:t>RTCHOUR=0x13</a:t>
            </a:r>
          </a:p>
          <a:p>
            <a:r>
              <a:rPr lang="en-US" altLang="zh-TW"/>
              <a:t>RTCWKDAY=0x0B</a:t>
            </a:r>
          </a:p>
          <a:p>
            <a:r>
              <a:rPr lang="en-US" altLang="zh-TW"/>
              <a:t>RTCDATE=0x22</a:t>
            </a:r>
          </a:p>
          <a:p>
            <a:r>
              <a:rPr lang="en-US" altLang="zh-TW"/>
              <a:t>RTCMTH=0x06</a:t>
            </a:r>
          </a:p>
          <a:p>
            <a:r>
              <a:rPr lang="en-US" altLang="zh-TW"/>
              <a:t>RTCYEAR=0x22</a:t>
            </a:r>
          </a:p>
          <a:p>
            <a:r>
              <a:rPr lang="en-US" altLang="zh-TW"/>
              <a:t>CONTROL=0x10</a:t>
            </a:r>
          </a:p>
          <a:p>
            <a:r>
              <a:rPr lang="en-US" altLang="zh-TW"/>
              <a:t>RTCSEC=0x80</a:t>
            </a:r>
          </a:p>
          <a:p>
            <a:endParaRPr lang="zh-TW" altLang="en-US"/>
          </a:p>
        </p:txBody>
      </p:sp>
      <p:sp>
        <p:nvSpPr>
          <p:cNvPr id="5" name="內容版面配置區 4">
            <a:extLst>
              <a:ext uri="{FF2B5EF4-FFF2-40B4-BE49-F238E27FC236}">
                <a16:creationId xmlns:a16="http://schemas.microsoft.com/office/drawing/2014/main" id="{A5860EBD-46A1-7C52-EF6D-2E76A8CD9265}"/>
              </a:ext>
            </a:extLst>
          </p:cNvPr>
          <p:cNvSpPr>
            <a:spLocks noGrp="1"/>
          </p:cNvSpPr>
          <p:nvPr>
            <p:ph sz="quarter" idx="14"/>
          </p:nvPr>
        </p:nvSpPr>
        <p:spPr/>
        <p:txBody>
          <a:bodyPr/>
          <a:lstStyle/>
          <a:p>
            <a:r>
              <a:rPr lang="en-US" altLang="zh-TW"/>
              <a:t>ALM0SEC=0x00</a:t>
            </a:r>
          </a:p>
          <a:p>
            <a:r>
              <a:rPr lang="en-US" altLang="zh-TW"/>
              <a:t>ALM0MIN=0x00</a:t>
            </a:r>
          </a:p>
          <a:p>
            <a:r>
              <a:rPr lang="en-US" altLang="zh-TW"/>
              <a:t>ALM0HOUR=0x00</a:t>
            </a:r>
          </a:p>
          <a:p>
            <a:r>
              <a:rPr lang="en-US" altLang="zh-TW"/>
              <a:t>ALM0WKDAY=</a:t>
            </a:r>
            <a:r>
              <a:rPr lang="en-US" altLang="zh-TW">
                <a:solidFill>
                  <a:srgbClr val="FF0000"/>
                </a:solidFill>
              </a:rPr>
              <a:t>0x23</a:t>
            </a:r>
            <a:endParaRPr lang="zh-TW" altLang="en-US">
              <a:solidFill>
                <a:srgbClr val="FF0000"/>
              </a:solidFill>
            </a:endParaRPr>
          </a:p>
        </p:txBody>
      </p:sp>
      <p:sp>
        <p:nvSpPr>
          <p:cNvPr id="4" name="文字方塊 3">
            <a:extLst>
              <a:ext uri="{FF2B5EF4-FFF2-40B4-BE49-F238E27FC236}">
                <a16:creationId xmlns:a16="http://schemas.microsoft.com/office/drawing/2014/main" id="{1246B873-111B-58A7-37CA-ECFEAB1F07F2}"/>
              </a:ext>
            </a:extLst>
          </p:cNvPr>
          <p:cNvSpPr txBox="1"/>
          <p:nvPr/>
        </p:nvSpPr>
        <p:spPr>
          <a:xfrm>
            <a:off x="10100930" y="3052293"/>
            <a:ext cx="1657570" cy="461665"/>
          </a:xfrm>
          <a:prstGeom prst="rect">
            <a:avLst/>
          </a:prstGeom>
          <a:solidFill>
            <a:schemeClr val="accent6"/>
          </a:solidFill>
        </p:spPr>
        <p:txBody>
          <a:bodyPr wrap="none" rtlCol="0">
            <a:spAutoFit/>
          </a:bodyPr>
          <a:lstStyle/>
          <a:p>
            <a:r>
              <a:rPr lang="en-US" altLang="zh-TW"/>
              <a:t>Hour match</a:t>
            </a:r>
            <a:endParaRPr lang="zh-TW" altLang="en-US"/>
          </a:p>
        </p:txBody>
      </p:sp>
    </p:spTree>
    <p:extLst>
      <p:ext uri="{BB962C8B-B14F-4D97-AF65-F5344CB8AC3E}">
        <p14:creationId xmlns:p14="http://schemas.microsoft.com/office/powerpoint/2010/main" val="2638419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B39878-085A-F329-CC3E-7522B6A93C5D}"/>
              </a:ext>
            </a:extLst>
          </p:cNvPr>
          <p:cNvSpPr>
            <a:spLocks noGrp="1"/>
          </p:cNvSpPr>
          <p:nvPr>
            <p:ph type="title"/>
          </p:nvPr>
        </p:nvSpPr>
        <p:spPr/>
        <p:txBody>
          <a:bodyPr/>
          <a:lstStyle/>
          <a:p>
            <a:r>
              <a:rPr lang="en-US" altLang="zh-TW" dirty="0"/>
              <a:t>Calibration Flowchart</a:t>
            </a:r>
            <a:r>
              <a:rPr lang="zh-TW" altLang="en-US" dirty="0"/>
              <a:t>：</a:t>
            </a:r>
            <a:r>
              <a:rPr lang="en-US" altLang="zh-TW" dirty="0"/>
              <a:t>Modified</a:t>
            </a:r>
            <a:r>
              <a:rPr lang="zh-TW" altLang="en-US" dirty="0"/>
              <a:t> </a:t>
            </a:r>
            <a:r>
              <a:rPr lang="en-US" altLang="zh-TW" dirty="0"/>
              <a:t>to match actual process</a:t>
            </a:r>
            <a:endParaRPr lang="zh-TW" altLang="en-US" dirty="0"/>
          </a:p>
        </p:txBody>
      </p:sp>
      <p:sp>
        <p:nvSpPr>
          <p:cNvPr id="4" name="矩形 3">
            <a:extLst>
              <a:ext uri="{FF2B5EF4-FFF2-40B4-BE49-F238E27FC236}">
                <a16:creationId xmlns:a16="http://schemas.microsoft.com/office/drawing/2014/main" id="{868BE5B9-D787-8E64-3F35-02BAB526483E}"/>
              </a:ext>
            </a:extLst>
          </p:cNvPr>
          <p:cNvSpPr/>
          <p:nvPr/>
        </p:nvSpPr>
        <p:spPr>
          <a:xfrm>
            <a:off x="2240683" y="1096066"/>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MCU</a:t>
            </a:r>
          </a:p>
          <a:p>
            <a:pPr algn="ctr"/>
            <a:r>
              <a:rPr lang="en-US" altLang="zh-TW" sz="1600" dirty="0">
                <a:solidFill>
                  <a:schemeClr val="bg1"/>
                </a:solidFill>
              </a:rPr>
              <a:t>Initial</a:t>
            </a:r>
            <a:endParaRPr lang="zh-TW" altLang="en-US" sz="1600" dirty="0">
              <a:solidFill>
                <a:schemeClr val="bg1"/>
              </a:solidFill>
            </a:endParaRPr>
          </a:p>
        </p:txBody>
      </p:sp>
      <p:sp>
        <p:nvSpPr>
          <p:cNvPr id="7" name="菱形 6">
            <a:extLst>
              <a:ext uri="{FF2B5EF4-FFF2-40B4-BE49-F238E27FC236}">
                <a16:creationId xmlns:a16="http://schemas.microsoft.com/office/drawing/2014/main" id="{40543D53-ED95-0E84-73B1-8ACC7D651FBC}"/>
              </a:ext>
            </a:extLst>
          </p:cNvPr>
          <p:cNvSpPr/>
          <p:nvPr/>
        </p:nvSpPr>
        <p:spPr>
          <a:xfrm>
            <a:off x="2292157" y="3479968"/>
            <a:ext cx="1356461" cy="1356461"/>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count=13</a:t>
            </a:r>
            <a:endParaRPr lang="zh-TW" altLang="en-US" sz="1600" dirty="0"/>
          </a:p>
        </p:txBody>
      </p:sp>
      <p:sp>
        <p:nvSpPr>
          <p:cNvPr id="8" name="矩形 7">
            <a:extLst>
              <a:ext uri="{FF2B5EF4-FFF2-40B4-BE49-F238E27FC236}">
                <a16:creationId xmlns:a16="http://schemas.microsoft.com/office/drawing/2014/main" id="{B5A203BC-00E8-64AA-4CF6-2DCC5AE8560F}"/>
              </a:ext>
            </a:extLst>
          </p:cNvPr>
          <p:cNvSpPr/>
          <p:nvPr/>
        </p:nvSpPr>
        <p:spPr>
          <a:xfrm>
            <a:off x="2240683" y="2288017"/>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RTCC</a:t>
            </a:r>
            <a:endParaRPr lang="zh-TW" altLang="en-US" sz="1600" dirty="0">
              <a:solidFill>
                <a:schemeClr val="bg1"/>
              </a:solidFill>
            </a:endParaRPr>
          </a:p>
        </p:txBody>
      </p:sp>
      <p:cxnSp>
        <p:nvCxnSpPr>
          <p:cNvPr id="10" name="直線單箭頭接點 9">
            <a:extLst>
              <a:ext uri="{FF2B5EF4-FFF2-40B4-BE49-F238E27FC236}">
                <a16:creationId xmlns:a16="http://schemas.microsoft.com/office/drawing/2014/main" id="{DF6D0355-D108-BE0D-B087-1FBD45FAF2A9}"/>
              </a:ext>
            </a:extLst>
          </p:cNvPr>
          <p:cNvCxnSpPr>
            <a:cxnSpLocks/>
            <a:stCxn id="7" idx="3"/>
            <a:endCxn id="8" idx="3"/>
          </p:cNvCxnSpPr>
          <p:nvPr/>
        </p:nvCxnSpPr>
        <p:spPr>
          <a:xfrm flipV="1">
            <a:off x="3648618" y="2554465"/>
            <a:ext cx="51473" cy="1603734"/>
          </a:xfrm>
          <a:prstGeom prst="bentConnector3">
            <a:avLst>
              <a:gd name="adj1" fmla="val 544116"/>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3" name="直線單箭頭接點 9">
            <a:extLst>
              <a:ext uri="{FF2B5EF4-FFF2-40B4-BE49-F238E27FC236}">
                <a16:creationId xmlns:a16="http://schemas.microsoft.com/office/drawing/2014/main" id="{49257B36-EC39-9943-8621-B86BEF102AC4}"/>
              </a:ext>
            </a:extLst>
          </p:cNvPr>
          <p:cNvCxnSpPr>
            <a:cxnSpLocks/>
            <a:stCxn id="4" idx="2"/>
            <a:endCxn id="8" idx="0"/>
          </p:cNvCxnSpPr>
          <p:nvPr/>
        </p:nvCxnSpPr>
        <p:spPr>
          <a:xfrm>
            <a:off x="2970387" y="1628961"/>
            <a:ext cx="0" cy="659056"/>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6" name="直線單箭頭接點 9">
            <a:extLst>
              <a:ext uri="{FF2B5EF4-FFF2-40B4-BE49-F238E27FC236}">
                <a16:creationId xmlns:a16="http://schemas.microsoft.com/office/drawing/2014/main" id="{3B3232BB-D82D-7E8E-97D4-9EA1F42295EF}"/>
              </a:ext>
            </a:extLst>
          </p:cNvPr>
          <p:cNvCxnSpPr>
            <a:cxnSpLocks/>
            <a:stCxn id="8" idx="2"/>
            <a:endCxn id="7" idx="0"/>
          </p:cNvCxnSpPr>
          <p:nvPr/>
        </p:nvCxnSpPr>
        <p:spPr>
          <a:xfrm>
            <a:off x="2970387" y="2820912"/>
            <a:ext cx="1" cy="659056"/>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0" name="矩形 19">
            <a:extLst>
              <a:ext uri="{FF2B5EF4-FFF2-40B4-BE49-F238E27FC236}">
                <a16:creationId xmlns:a16="http://schemas.microsoft.com/office/drawing/2014/main" id="{841E1D63-C863-CC25-50FE-7DB3B3085458}"/>
              </a:ext>
            </a:extLst>
          </p:cNvPr>
          <p:cNvSpPr/>
          <p:nvPr/>
        </p:nvSpPr>
        <p:spPr>
          <a:xfrm>
            <a:off x="2240683" y="5495486"/>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Initial RTCC</a:t>
            </a:r>
          </a:p>
        </p:txBody>
      </p:sp>
      <p:cxnSp>
        <p:nvCxnSpPr>
          <p:cNvPr id="21" name="直線單箭頭接點 9">
            <a:extLst>
              <a:ext uri="{FF2B5EF4-FFF2-40B4-BE49-F238E27FC236}">
                <a16:creationId xmlns:a16="http://schemas.microsoft.com/office/drawing/2014/main" id="{C090B682-A495-9C89-1B0A-751179F364D7}"/>
              </a:ext>
            </a:extLst>
          </p:cNvPr>
          <p:cNvCxnSpPr>
            <a:cxnSpLocks/>
            <a:stCxn id="7" idx="2"/>
            <a:endCxn id="20" idx="0"/>
          </p:cNvCxnSpPr>
          <p:nvPr/>
        </p:nvCxnSpPr>
        <p:spPr>
          <a:xfrm flipH="1">
            <a:off x="2970387" y="4836429"/>
            <a:ext cx="1" cy="659057"/>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矩形 26">
            <a:extLst>
              <a:ext uri="{FF2B5EF4-FFF2-40B4-BE49-F238E27FC236}">
                <a16:creationId xmlns:a16="http://schemas.microsoft.com/office/drawing/2014/main" id="{B6F88BE8-31D1-3B26-8102-04C5A00B4DF5}"/>
              </a:ext>
            </a:extLst>
          </p:cNvPr>
          <p:cNvSpPr/>
          <p:nvPr/>
        </p:nvSpPr>
        <p:spPr>
          <a:xfrm>
            <a:off x="7184712" y="1096066"/>
            <a:ext cx="1865118" cy="831229"/>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RTCC</a:t>
            </a:r>
          </a:p>
          <a:p>
            <a:pPr algn="ctr"/>
            <a:r>
              <a:rPr lang="en-US" altLang="zh-TW" sz="1600" dirty="0">
                <a:solidFill>
                  <a:schemeClr val="bg1"/>
                </a:solidFill>
              </a:rPr>
              <a:t>Read and write back</a:t>
            </a:r>
          </a:p>
          <a:p>
            <a:pPr algn="ctr"/>
            <a:r>
              <a:rPr lang="en-US" altLang="zh-TW" sz="1600" dirty="0">
                <a:solidFill>
                  <a:srgbClr val="FF0000"/>
                </a:solidFill>
              </a:rPr>
              <a:t>RTCWKDAY</a:t>
            </a:r>
            <a:endParaRPr lang="zh-TW" altLang="en-US" sz="1600" dirty="0">
              <a:solidFill>
                <a:srgbClr val="FF0000"/>
              </a:solidFill>
            </a:endParaRPr>
          </a:p>
        </p:txBody>
      </p:sp>
      <p:sp>
        <p:nvSpPr>
          <p:cNvPr id="31" name="菱形 30">
            <a:extLst>
              <a:ext uri="{FF2B5EF4-FFF2-40B4-BE49-F238E27FC236}">
                <a16:creationId xmlns:a16="http://schemas.microsoft.com/office/drawing/2014/main" id="{5165450A-E0ED-927A-99B1-2AD081A6B608}"/>
              </a:ext>
            </a:extLst>
          </p:cNvPr>
          <p:cNvSpPr/>
          <p:nvPr/>
        </p:nvSpPr>
        <p:spPr>
          <a:xfrm>
            <a:off x="7439041" y="2176148"/>
            <a:ext cx="1356461" cy="763404"/>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count=8</a:t>
            </a:r>
            <a:endParaRPr lang="zh-TW" altLang="en-US" sz="1600" dirty="0"/>
          </a:p>
        </p:txBody>
      </p:sp>
      <p:cxnSp>
        <p:nvCxnSpPr>
          <p:cNvPr id="32" name="直線單箭頭接點 9">
            <a:extLst>
              <a:ext uri="{FF2B5EF4-FFF2-40B4-BE49-F238E27FC236}">
                <a16:creationId xmlns:a16="http://schemas.microsoft.com/office/drawing/2014/main" id="{C0E6FB9C-87AD-A4EA-8C12-7668AC818321}"/>
              </a:ext>
            </a:extLst>
          </p:cNvPr>
          <p:cNvCxnSpPr>
            <a:cxnSpLocks/>
            <a:stCxn id="20" idx="3"/>
            <a:endCxn id="27" idx="1"/>
          </p:cNvCxnSpPr>
          <p:nvPr/>
        </p:nvCxnSpPr>
        <p:spPr>
          <a:xfrm flipV="1">
            <a:off x="3700091" y="1511681"/>
            <a:ext cx="3484621" cy="4250253"/>
          </a:xfrm>
          <a:prstGeom prst="bentConnector3">
            <a:avLst>
              <a:gd name="adj1" fmla="val 22884"/>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5" name="直線單箭頭接點 9">
            <a:extLst>
              <a:ext uri="{FF2B5EF4-FFF2-40B4-BE49-F238E27FC236}">
                <a16:creationId xmlns:a16="http://schemas.microsoft.com/office/drawing/2014/main" id="{68C04014-E79A-EEB4-4D6B-C6CFDCFD34E9}"/>
              </a:ext>
            </a:extLst>
          </p:cNvPr>
          <p:cNvCxnSpPr>
            <a:cxnSpLocks/>
            <a:stCxn id="27" idx="2"/>
            <a:endCxn id="31" idx="0"/>
          </p:cNvCxnSpPr>
          <p:nvPr/>
        </p:nvCxnSpPr>
        <p:spPr>
          <a:xfrm>
            <a:off x="8117271" y="1927295"/>
            <a:ext cx="1" cy="248853"/>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菱形 39">
            <a:extLst>
              <a:ext uri="{FF2B5EF4-FFF2-40B4-BE49-F238E27FC236}">
                <a16:creationId xmlns:a16="http://schemas.microsoft.com/office/drawing/2014/main" id="{3B906338-171B-48F3-3168-A706CDEBDAE5}"/>
              </a:ext>
            </a:extLst>
          </p:cNvPr>
          <p:cNvSpPr/>
          <p:nvPr/>
        </p:nvSpPr>
        <p:spPr>
          <a:xfrm>
            <a:off x="7039370" y="3970153"/>
            <a:ext cx="2155802" cy="1030969"/>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ALM0IF=1</a:t>
            </a:r>
            <a:endParaRPr lang="zh-TW" altLang="en-US" sz="1600" dirty="0"/>
          </a:p>
        </p:txBody>
      </p:sp>
      <p:sp>
        <p:nvSpPr>
          <p:cNvPr id="43" name="矩形 42">
            <a:extLst>
              <a:ext uri="{FF2B5EF4-FFF2-40B4-BE49-F238E27FC236}">
                <a16:creationId xmlns:a16="http://schemas.microsoft.com/office/drawing/2014/main" id="{DAF5CD51-3AEB-0875-5871-0CD5D650021C}"/>
              </a:ext>
            </a:extLst>
          </p:cNvPr>
          <p:cNvSpPr/>
          <p:nvPr/>
        </p:nvSpPr>
        <p:spPr>
          <a:xfrm>
            <a:off x="7387567" y="3188405"/>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Wait Alarm</a:t>
            </a:r>
          </a:p>
        </p:txBody>
      </p:sp>
      <p:cxnSp>
        <p:nvCxnSpPr>
          <p:cNvPr id="49" name="直線單箭頭接點 9">
            <a:extLst>
              <a:ext uri="{FF2B5EF4-FFF2-40B4-BE49-F238E27FC236}">
                <a16:creationId xmlns:a16="http://schemas.microsoft.com/office/drawing/2014/main" id="{CC354256-D061-3916-B621-023382A84203}"/>
              </a:ext>
            </a:extLst>
          </p:cNvPr>
          <p:cNvCxnSpPr>
            <a:cxnSpLocks/>
            <a:stCxn id="31" idx="2"/>
            <a:endCxn id="43" idx="0"/>
          </p:cNvCxnSpPr>
          <p:nvPr/>
        </p:nvCxnSpPr>
        <p:spPr>
          <a:xfrm flipH="1">
            <a:off x="8117271" y="2939552"/>
            <a:ext cx="1" cy="248853"/>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2" name="直線單箭頭接點 9">
            <a:extLst>
              <a:ext uri="{FF2B5EF4-FFF2-40B4-BE49-F238E27FC236}">
                <a16:creationId xmlns:a16="http://schemas.microsoft.com/office/drawing/2014/main" id="{60B31363-457E-E264-8902-F87EBDB58079}"/>
              </a:ext>
            </a:extLst>
          </p:cNvPr>
          <p:cNvCxnSpPr>
            <a:cxnSpLocks/>
            <a:stCxn id="31" idx="3"/>
            <a:endCxn id="27" idx="3"/>
          </p:cNvCxnSpPr>
          <p:nvPr/>
        </p:nvCxnSpPr>
        <p:spPr>
          <a:xfrm flipV="1">
            <a:off x="8795502" y="1511681"/>
            <a:ext cx="254328" cy="1046169"/>
          </a:xfrm>
          <a:prstGeom prst="bentConnector3">
            <a:avLst>
              <a:gd name="adj1" fmla="val 189884"/>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5" name="直線單箭頭接點 9">
            <a:extLst>
              <a:ext uri="{FF2B5EF4-FFF2-40B4-BE49-F238E27FC236}">
                <a16:creationId xmlns:a16="http://schemas.microsoft.com/office/drawing/2014/main" id="{07EB9EC7-8EF1-7A7F-5CF2-1621E922A3F6}"/>
              </a:ext>
            </a:extLst>
          </p:cNvPr>
          <p:cNvCxnSpPr>
            <a:cxnSpLocks/>
            <a:stCxn id="43" idx="2"/>
            <a:endCxn id="40" idx="0"/>
          </p:cNvCxnSpPr>
          <p:nvPr/>
        </p:nvCxnSpPr>
        <p:spPr>
          <a:xfrm>
            <a:off x="8117271" y="3721300"/>
            <a:ext cx="0" cy="248853"/>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直線單箭頭接點 9">
            <a:extLst>
              <a:ext uri="{FF2B5EF4-FFF2-40B4-BE49-F238E27FC236}">
                <a16:creationId xmlns:a16="http://schemas.microsoft.com/office/drawing/2014/main" id="{64431D5F-BD71-73BD-7B44-9F4E259DA7D0}"/>
              </a:ext>
            </a:extLst>
          </p:cNvPr>
          <p:cNvCxnSpPr>
            <a:cxnSpLocks/>
            <a:stCxn id="40" idx="3"/>
            <a:endCxn id="43" idx="3"/>
          </p:cNvCxnSpPr>
          <p:nvPr/>
        </p:nvCxnSpPr>
        <p:spPr>
          <a:xfrm flipH="1" flipV="1">
            <a:off x="8846975" y="3454853"/>
            <a:ext cx="348197" cy="1030785"/>
          </a:xfrm>
          <a:prstGeom prst="bentConnector3">
            <a:avLst>
              <a:gd name="adj1" fmla="val -65652"/>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4" name="矩形 63">
            <a:extLst>
              <a:ext uri="{FF2B5EF4-FFF2-40B4-BE49-F238E27FC236}">
                <a16:creationId xmlns:a16="http://schemas.microsoft.com/office/drawing/2014/main" id="{3A2A13B8-D86D-A906-2826-12BBB42E5936}"/>
              </a:ext>
            </a:extLst>
          </p:cNvPr>
          <p:cNvSpPr/>
          <p:nvPr/>
        </p:nvSpPr>
        <p:spPr>
          <a:xfrm>
            <a:off x="5038919" y="4219189"/>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Read ALM0HOUR</a:t>
            </a:r>
            <a:endParaRPr lang="zh-TW" altLang="en-US" sz="1600" dirty="0">
              <a:solidFill>
                <a:schemeClr val="bg1"/>
              </a:solidFill>
            </a:endParaRPr>
          </a:p>
        </p:txBody>
      </p:sp>
      <p:sp>
        <p:nvSpPr>
          <p:cNvPr id="65" name="矩形 64">
            <a:extLst>
              <a:ext uri="{FF2B5EF4-FFF2-40B4-BE49-F238E27FC236}">
                <a16:creationId xmlns:a16="http://schemas.microsoft.com/office/drawing/2014/main" id="{7FD9FC85-DC54-5B97-7911-97052F57A3DA}"/>
              </a:ext>
            </a:extLst>
          </p:cNvPr>
          <p:cNvSpPr/>
          <p:nvPr/>
        </p:nvSpPr>
        <p:spPr>
          <a:xfrm>
            <a:off x="4952628" y="2996649"/>
            <a:ext cx="1631990" cy="916407"/>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Write ALM0HOUR -= 1</a:t>
            </a:r>
          </a:p>
          <a:p>
            <a:pPr algn="ctr"/>
            <a:r>
              <a:rPr lang="en-US" altLang="zh-TW" sz="1600" dirty="0">
                <a:solidFill>
                  <a:schemeClr val="bg1"/>
                </a:solidFill>
              </a:rPr>
              <a:t>ALM0IF = 0</a:t>
            </a:r>
            <a:endParaRPr lang="zh-TW" altLang="en-US" sz="1600" dirty="0">
              <a:solidFill>
                <a:schemeClr val="bg1"/>
              </a:solidFill>
            </a:endParaRPr>
          </a:p>
        </p:txBody>
      </p:sp>
      <p:cxnSp>
        <p:nvCxnSpPr>
          <p:cNvPr id="67" name="直線單箭頭接點 9">
            <a:extLst>
              <a:ext uri="{FF2B5EF4-FFF2-40B4-BE49-F238E27FC236}">
                <a16:creationId xmlns:a16="http://schemas.microsoft.com/office/drawing/2014/main" id="{BC971083-05DE-B897-AFF1-5373C970EC0F}"/>
              </a:ext>
            </a:extLst>
          </p:cNvPr>
          <p:cNvCxnSpPr>
            <a:cxnSpLocks/>
            <a:stCxn id="40" idx="2"/>
            <a:endCxn id="11" idx="0"/>
          </p:cNvCxnSpPr>
          <p:nvPr/>
        </p:nvCxnSpPr>
        <p:spPr>
          <a:xfrm>
            <a:off x="8117271" y="5001122"/>
            <a:ext cx="0" cy="248853"/>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0" name="直線單箭頭接點 9">
            <a:extLst>
              <a:ext uri="{FF2B5EF4-FFF2-40B4-BE49-F238E27FC236}">
                <a16:creationId xmlns:a16="http://schemas.microsoft.com/office/drawing/2014/main" id="{62C551C7-8BF2-60DE-7B2F-44D71A752C7A}"/>
              </a:ext>
            </a:extLst>
          </p:cNvPr>
          <p:cNvCxnSpPr>
            <a:cxnSpLocks/>
            <a:stCxn id="64" idx="0"/>
            <a:endCxn id="65" idx="2"/>
          </p:cNvCxnSpPr>
          <p:nvPr/>
        </p:nvCxnSpPr>
        <p:spPr>
          <a:xfrm flipV="1">
            <a:off x="5768623" y="3913056"/>
            <a:ext cx="0" cy="306133"/>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3" name="直線單箭頭接點 9">
            <a:extLst>
              <a:ext uri="{FF2B5EF4-FFF2-40B4-BE49-F238E27FC236}">
                <a16:creationId xmlns:a16="http://schemas.microsoft.com/office/drawing/2014/main" id="{92E80F2F-D6BE-D05F-6746-7045C7748A80}"/>
              </a:ext>
            </a:extLst>
          </p:cNvPr>
          <p:cNvCxnSpPr>
            <a:cxnSpLocks/>
            <a:stCxn id="65" idx="3"/>
            <a:endCxn id="43" idx="1"/>
          </p:cNvCxnSpPr>
          <p:nvPr/>
        </p:nvCxnSpPr>
        <p:spPr>
          <a:xfrm>
            <a:off x="6584618" y="3454853"/>
            <a:ext cx="802949" cy="0"/>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2" name="文字方塊 81">
            <a:extLst>
              <a:ext uri="{FF2B5EF4-FFF2-40B4-BE49-F238E27FC236}">
                <a16:creationId xmlns:a16="http://schemas.microsoft.com/office/drawing/2014/main" id="{A628F0BC-8547-B453-1855-13C78D91C11C}"/>
              </a:ext>
            </a:extLst>
          </p:cNvPr>
          <p:cNvSpPr txBox="1"/>
          <p:nvPr/>
        </p:nvSpPr>
        <p:spPr>
          <a:xfrm flipH="1">
            <a:off x="2945860" y="4699150"/>
            <a:ext cx="308233" cy="461665"/>
          </a:xfrm>
          <a:prstGeom prst="rect">
            <a:avLst/>
          </a:prstGeom>
          <a:noFill/>
        </p:spPr>
        <p:txBody>
          <a:bodyPr wrap="square" rtlCol="0">
            <a:spAutoFit/>
          </a:bodyPr>
          <a:lstStyle/>
          <a:p>
            <a:r>
              <a:rPr lang="en-US" altLang="zh-TW" dirty="0"/>
              <a:t>Y</a:t>
            </a:r>
            <a:endParaRPr lang="zh-TW" altLang="en-US" dirty="0"/>
          </a:p>
        </p:txBody>
      </p:sp>
      <p:sp>
        <p:nvSpPr>
          <p:cNvPr id="83" name="文字方塊 82">
            <a:extLst>
              <a:ext uri="{FF2B5EF4-FFF2-40B4-BE49-F238E27FC236}">
                <a16:creationId xmlns:a16="http://schemas.microsoft.com/office/drawing/2014/main" id="{AFBB44D0-720D-2ECB-B10C-A61A282463A8}"/>
              </a:ext>
            </a:extLst>
          </p:cNvPr>
          <p:cNvSpPr txBox="1"/>
          <p:nvPr/>
        </p:nvSpPr>
        <p:spPr>
          <a:xfrm flipH="1">
            <a:off x="3520238" y="3743667"/>
            <a:ext cx="308233" cy="461665"/>
          </a:xfrm>
          <a:prstGeom prst="rect">
            <a:avLst/>
          </a:prstGeom>
          <a:noFill/>
        </p:spPr>
        <p:txBody>
          <a:bodyPr wrap="square" rtlCol="0">
            <a:spAutoFit/>
          </a:bodyPr>
          <a:lstStyle/>
          <a:p>
            <a:r>
              <a:rPr lang="en-US" altLang="zh-TW" dirty="0"/>
              <a:t>N</a:t>
            </a:r>
            <a:endParaRPr lang="zh-TW" altLang="en-US" dirty="0"/>
          </a:p>
        </p:txBody>
      </p:sp>
      <p:sp>
        <p:nvSpPr>
          <p:cNvPr id="84" name="文字方塊 83">
            <a:extLst>
              <a:ext uri="{FF2B5EF4-FFF2-40B4-BE49-F238E27FC236}">
                <a16:creationId xmlns:a16="http://schemas.microsoft.com/office/drawing/2014/main" id="{4A7FA134-1031-3053-AA5A-0C4A3C9EC36A}"/>
              </a:ext>
            </a:extLst>
          </p:cNvPr>
          <p:cNvSpPr txBox="1"/>
          <p:nvPr/>
        </p:nvSpPr>
        <p:spPr>
          <a:xfrm flipH="1">
            <a:off x="8692858" y="2192196"/>
            <a:ext cx="308233" cy="461665"/>
          </a:xfrm>
          <a:prstGeom prst="rect">
            <a:avLst/>
          </a:prstGeom>
          <a:noFill/>
        </p:spPr>
        <p:txBody>
          <a:bodyPr wrap="square" rtlCol="0">
            <a:spAutoFit/>
          </a:bodyPr>
          <a:lstStyle/>
          <a:p>
            <a:r>
              <a:rPr lang="en-US" altLang="zh-TW" dirty="0"/>
              <a:t>N</a:t>
            </a:r>
            <a:endParaRPr lang="zh-TW" altLang="en-US" dirty="0"/>
          </a:p>
        </p:txBody>
      </p:sp>
      <p:sp>
        <p:nvSpPr>
          <p:cNvPr id="85" name="文字方塊 84">
            <a:extLst>
              <a:ext uri="{FF2B5EF4-FFF2-40B4-BE49-F238E27FC236}">
                <a16:creationId xmlns:a16="http://schemas.microsoft.com/office/drawing/2014/main" id="{40637AE5-9C96-DB07-DDC7-C54B9E357094}"/>
              </a:ext>
            </a:extLst>
          </p:cNvPr>
          <p:cNvSpPr txBox="1"/>
          <p:nvPr/>
        </p:nvSpPr>
        <p:spPr>
          <a:xfrm flipH="1">
            <a:off x="8075000" y="2805691"/>
            <a:ext cx="308233" cy="461665"/>
          </a:xfrm>
          <a:prstGeom prst="rect">
            <a:avLst/>
          </a:prstGeom>
          <a:noFill/>
        </p:spPr>
        <p:txBody>
          <a:bodyPr wrap="square" rtlCol="0">
            <a:spAutoFit/>
          </a:bodyPr>
          <a:lstStyle/>
          <a:p>
            <a:r>
              <a:rPr lang="en-US" altLang="zh-TW" dirty="0"/>
              <a:t>Y</a:t>
            </a:r>
            <a:endParaRPr lang="zh-TW" altLang="en-US" dirty="0"/>
          </a:p>
        </p:txBody>
      </p:sp>
      <p:sp>
        <p:nvSpPr>
          <p:cNvPr id="86" name="文字方塊 85">
            <a:extLst>
              <a:ext uri="{FF2B5EF4-FFF2-40B4-BE49-F238E27FC236}">
                <a16:creationId xmlns:a16="http://schemas.microsoft.com/office/drawing/2014/main" id="{0FC209E6-91B8-5E45-DBFF-D2E7A47FE47E}"/>
              </a:ext>
            </a:extLst>
          </p:cNvPr>
          <p:cNvSpPr txBox="1"/>
          <p:nvPr/>
        </p:nvSpPr>
        <p:spPr>
          <a:xfrm flipH="1">
            <a:off x="8113583" y="4878267"/>
            <a:ext cx="308233" cy="461665"/>
          </a:xfrm>
          <a:prstGeom prst="rect">
            <a:avLst/>
          </a:prstGeom>
          <a:noFill/>
        </p:spPr>
        <p:txBody>
          <a:bodyPr wrap="square" rtlCol="0">
            <a:spAutoFit/>
          </a:bodyPr>
          <a:lstStyle/>
          <a:p>
            <a:r>
              <a:rPr lang="en-US" altLang="zh-TW" dirty="0"/>
              <a:t>Y</a:t>
            </a:r>
            <a:endParaRPr lang="zh-TW" altLang="en-US" dirty="0"/>
          </a:p>
        </p:txBody>
      </p:sp>
      <p:sp>
        <p:nvSpPr>
          <p:cNvPr id="87" name="文字方塊 86">
            <a:extLst>
              <a:ext uri="{FF2B5EF4-FFF2-40B4-BE49-F238E27FC236}">
                <a16:creationId xmlns:a16="http://schemas.microsoft.com/office/drawing/2014/main" id="{1078299B-99BD-25AE-9E74-8B563AC1DFC2}"/>
              </a:ext>
            </a:extLst>
          </p:cNvPr>
          <p:cNvSpPr txBox="1"/>
          <p:nvPr/>
        </p:nvSpPr>
        <p:spPr>
          <a:xfrm flipH="1">
            <a:off x="9099593" y="4131944"/>
            <a:ext cx="308233" cy="461665"/>
          </a:xfrm>
          <a:prstGeom prst="rect">
            <a:avLst/>
          </a:prstGeom>
          <a:noFill/>
        </p:spPr>
        <p:txBody>
          <a:bodyPr wrap="square" rtlCol="0">
            <a:spAutoFit/>
          </a:bodyPr>
          <a:lstStyle/>
          <a:p>
            <a:r>
              <a:rPr lang="en-US" altLang="zh-TW" dirty="0"/>
              <a:t>N</a:t>
            </a:r>
            <a:endParaRPr lang="zh-TW" altLang="en-US" dirty="0"/>
          </a:p>
        </p:txBody>
      </p:sp>
      <p:sp>
        <p:nvSpPr>
          <p:cNvPr id="11" name="菱形 10">
            <a:extLst>
              <a:ext uri="{FF2B5EF4-FFF2-40B4-BE49-F238E27FC236}">
                <a16:creationId xmlns:a16="http://schemas.microsoft.com/office/drawing/2014/main" id="{4F60AA01-7B8A-CCA2-7E5E-EE94214D7F48}"/>
              </a:ext>
            </a:extLst>
          </p:cNvPr>
          <p:cNvSpPr/>
          <p:nvPr/>
        </p:nvSpPr>
        <p:spPr>
          <a:xfrm>
            <a:off x="7039370" y="5249975"/>
            <a:ext cx="2155802" cy="778406"/>
          </a:xfrm>
          <a:prstGeom prst="diamond">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rgbClr val="FF0000"/>
                </a:solidFill>
              </a:rPr>
              <a:t>Reset count &gt;= 4</a:t>
            </a:r>
            <a:endParaRPr lang="zh-TW" altLang="en-US" sz="1600" dirty="0">
              <a:solidFill>
                <a:srgbClr val="FF0000"/>
              </a:solidFill>
            </a:endParaRPr>
          </a:p>
        </p:txBody>
      </p:sp>
      <p:cxnSp>
        <p:nvCxnSpPr>
          <p:cNvPr id="36" name="直線單箭頭接點 9">
            <a:extLst>
              <a:ext uri="{FF2B5EF4-FFF2-40B4-BE49-F238E27FC236}">
                <a16:creationId xmlns:a16="http://schemas.microsoft.com/office/drawing/2014/main" id="{9CD0F208-DDD3-695D-26FE-42E2EFAB468B}"/>
              </a:ext>
            </a:extLst>
          </p:cNvPr>
          <p:cNvCxnSpPr>
            <a:cxnSpLocks/>
            <a:stCxn id="11" idx="1"/>
            <a:endCxn id="64" idx="2"/>
          </p:cNvCxnSpPr>
          <p:nvPr/>
        </p:nvCxnSpPr>
        <p:spPr>
          <a:xfrm rot="10800000">
            <a:off x="5768624" y="4752084"/>
            <a:ext cx="1270747" cy="887094"/>
          </a:xfrm>
          <a:prstGeom prst="bentConnector2">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9" name="文字方塊 38">
            <a:extLst>
              <a:ext uri="{FF2B5EF4-FFF2-40B4-BE49-F238E27FC236}">
                <a16:creationId xmlns:a16="http://schemas.microsoft.com/office/drawing/2014/main" id="{B658F93F-3334-5BDD-5A4A-9FF26CD8AF6C}"/>
              </a:ext>
            </a:extLst>
          </p:cNvPr>
          <p:cNvSpPr txBox="1"/>
          <p:nvPr/>
        </p:nvSpPr>
        <p:spPr>
          <a:xfrm flipH="1">
            <a:off x="8931469" y="4836429"/>
            <a:ext cx="308233" cy="461665"/>
          </a:xfrm>
          <a:prstGeom prst="rect">
            <a:avLst/>
          </a:prstGeom>
          <a:noFill/>
        </p:spPr>
        <p:txBody>
          <a:bodyPr wrap="square" rtlCol="0">
            <a:spAutoFit/>
          </a:bodyPr>
          <a:lstStyle/>
          <a:p>
            <a:r>
              <a:rPr lang="en-US" altLang="zh-TW" dirty="0"/>
              <a:t>Y</a:t>
            </a:r>
            <a:endParaRPr lang="zh-TW" altLang="en-US" dirty="0"/>
          </a:p>
        </p:txBody>
      </p:sp>
      <p:sp>
        <p:nvSpPr>
          <p:cNvPr id="41" name="文字方塊 40">
            <a:extLst>
              <a:ext uri="{FF2B5EF4-FFF2-40B4-BE49-F238E27FC236}">
                <a16:creationId xmlns:a16="http://schemas.microsoft.com/office/drawing/2014/main" id="{C050D63B-2353-4547-996A-07E41AD1A2F9}"/>
              </a:ext>
            </a:extLst>
          </p:cNvPr>
          <p:cNvSpPr txBox="1"/>
          <p:nvPr/>
        </p:nvSpPr>
        <p:spPr>
          <a:xfrm flipH="1">
            <a:off x="6779886" y="5257556"/>
            <a:ext cx="308233" cy="461665"/>
          </a:xfrm>
          <a:prstGeom prst="rect">
            <a:avLst/>
          </a:prstGeom>
          <a:noFill/>
        </p:spPr>
        <p:txBody>
          <a:bodyPr wrap="square" rtlCol="0">
            <a:spAutoFit/>
          </a:bodyPr>
          <a:lstStyle/>
          <a:p>
            <a:r>
              <a:rPr lang="en-US" altLang="zh-TW" dirty="0"/>
              <a:t>N</a:t>
            </a:r>
            <a:endParaRPr lang="zh-TW" altLang="en-US" dirty="0"/>
          </a:p>
        </p:txBody>
      </p:sp>
      <p:sp>
        <p:nvSpPr>
          <p:cNvPr id="46" name="矩形 45">
            <a:extLst>
              <a:ext uri="{FF2B5EF4-FFF2-40B4-BE49-F238E27FC236}">
                <a16:creationId xmlns:a16="http://schemas.microsoft.com/office/drawing/2014/main" id="{0BF02FAC-5304-E110-25E3-FCB395D60147}"/>
              </a:ext>
            </a:extLst>
          </p:cNvPr>
          <p:cNvSpPr/>
          <p:nvPr/>
        </p:nvSpPr>
        <p:spPr>
          <a:xfrm>
            <a:off x="10058780" y="5372730"/>
            <a:ext cx="1459408" cy="53289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solidFill>
                  <a:schemeClr val="bg1"/>
                </a:solidFill>
              </a:rPr>
              <a:t>MCU</a:t>
            </a:r>
          </a:p>
          <a:p>
            <a:pPr algn="ctr"/>
            <a:r>
              <a:rPr lang="en-US" altLang="zh-TW" sz="1600" dirty="0">
                <a:solidFill>
                  <a:schemeClr val="bg1"/>
                </a:solidFill>
              </a:rPr>
              <a:t>Reset</a:t>
            </a:r>
            <a:endParaRPr lang="zh-TW" altLang="en-US" sz="1600" dirty="0">
              <a:solidFill>
                <a:schemeClr val="bg1"/>
              </a:solidFill>
            </a:endParaRPr>
          </a:p>
        </p:txBody>
      </p:sp>
      <p:cxnSp>
        <p:nvCxnSpPr>
          <p:cNvPr id="47" name="直線單箭頭接點 9">
            <a:extLst>
              <a:ext uri="{FF2B5EF4-FFF2-40B4-BE49-F238E27FC236}">
                <a16:creationId xmlns:a16="http://schemas.microsoft.com/office/drawing/2014/main" id="{0B774AC5-46D6-2D53-F372-79BBE80C4166}"/>
              </a:ext>
            </a:extLst>
          </p:cNvPr>
          <p:cNvCxnSpPr>
            <a:cxnSpLocks/>
            <a:stCxn id="11" idx="3"/>
            <a:endCxn id="46" idx="1"/>
          </p:cNvCxnSpPr>
          <p:nvPr/>
        </p:nvCxnSpPr>
        <p:spPr>
          <a:xfrm>
            <a:off x="9195172" y="5639178"/>
            <a:ext cx="863608" cy="0"/>
          </a:xfrm>
          <a:prstGeom prst="straightConnector1">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371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CD02B3-03F5-6E69-A256-09516CF217DC}"/>
              </a:ext>
            </a:extLst>
          </p:cNvPr>
          <p:cNvSpPr>
            <a:spLocks noGrp="1"/>
          </p:cNvSpPr>
          <p:nvPr>
            <p:ph type="title"/>
          </p:nvPr>
        </p:nvSpPr>
        <p:spPr/>
        <p:txBody>
          <a:bodyPr/>
          <a:lstStyle/>
          <a:p>
            <a:r>
              <a:rPr lang="en-US" altLang="zh-TW" dirty="0" err="1"/>
              <a:t>Teraterm</a:t>
            </a:r>
            <a:r>
              <a:rPr lang="en-US" altLang="zh-TW" dirty="0"/>
              <a:t> Log</a:t>
            </a:r>
            <a:endParaRPr lang="zh-TW" altLang="en-US" dirty="0"/>
          </a:p>
        </p:txBody>
      </p:sp>
      <p:sp>
        <p:nvSpPr>
          <p:cNvPr id="3" name="內容版面配置區 2">
            <a:extLst>
              <a:ext uri="{FF2B5EF4-FFF2-40B4-BE49-F238E27FC236}">
                <a16:creationId xmlns:a16="http://schemas.microsoft.com/office/drawing/2014/main" id="{B825E1CB-7176-9553-BB2F-9AE6D122F05D}"/>
              </a:ext>
            </a:extLst>
          </p:cNvPr>
          <p:cNvSpPr>
            <a:spLocks noGrp="1"/>
          </p:cNvSpPr>
          <p:nvPr>
            <p:ph sz="quarter" idx="13"/>
          </p:nvPr>
        </p:nvSpPr>
        <p:spPr/>
        <p:txBody>
          <a:bodyPr/>
          <a:lstStyle/>
          <a:p>
            <a:endParaRPr lang="zh-TW" altLang="en-US" dirty="0"/>
          </a:p>
        </p:txBody>
      </p:sp>
      <p:pic>
        <p:nvPicPr>
          <p:cNvPr id="5" name="圖片 4">
            <a:extLst>
              <a:ext uri="{FF2B5EF4-FFF2-40B4-BE49-F238E27FC236}">
                <a16:creationId xmlns:a16="http://schemas.microsoft.com/office/drawing/2014/main" id="{F395951E-65DB-42FB-B3A4-E9960AF6BDB6}"/>
              </a:ext>
            </a:extLst>
          </p:cNvPr>
          <p:cNvPicPr>
            <a:picLocks noChangeAspect="1"/>
          </p:cNvPicPr>
          <p:nvPr/>
        </p:nvPicPr>
        <p:blipFill>
          <a:blip r:embed="rId2"/>
          <a:stretch>
            <a:fillRect/>
          </a:stretch>
        </p:blipFill>
        <p:spPr>
          <a:xfrm>
            <a:off x="354870" y="928095"/>
            <a:ext cx="3373870" cy="3600000"/>
          </a:xfrm>
          <a:prstGeom prst="rect">
            <a:avLst/>
          </a:prstGeom>
        </p:spPr>
      </p:pic>
      <p:pic>
        <p:nvPicPr>
          <p:cNvPr id="7" name="圖片 6">
            <a:extLst>
              <a:ext uri="{FF2B5EF4-FFF2-40B4-BE49-F238E27FC236}">
                <a16:creationId xmlns:a16="http://schemas.microsoft.com/office/drawing/2014/main" id="{E0676912-15D6-2CD8-08BE-5DB45D2FDE08}"/>
              </a:ext>
            </a:extLst>
          </p:cNvPr>
          <p:cNvPicPr>
            <a:picLocks noChangeAspect="1"/>
          </p:cNvPicPr>
          <p:nvPr/>
        </p:nvPicPr>
        <p:blipFill>
          <a:blip r:embed="rId3"/>
          <a:stretch>
            <a:fillRect/>
          </a:stretch>
        </p:blipFill>
        <p:spPr>
          <a:xfrm>
            <a:off x="4358706" y="928095"/>
            <a:ext cx="3378392" cy="3600000"/>
          </a:xfrm>
          <a:prstGeom prst="rect">
            <a:avLst/>
          </a:prstGeom>
        </p:spPr>
      </p:pic>
      <p:pic>
        <p:nvPicPr>
          <p:cNvPr id="9" name="圖片 8">
            <a:extLst>
              <a:ext uri="{FF2B5EF4-FFF2-40B4-BE49-F238E27FC236}">
                <a16:creationId xmlns:a16="http://schemas.microsoft.com/office/drawing/2014/main" id="{42BA1457-C821-7A8F-2F04-177FB40B6DBE}"/>
              </a:ext>
            </a:extLst>
          </p:cNvPr>
          <p:cNvPicPr>
            <a:picLocks noChangeAspect="1"/>
          </p:cNvPicPr>
          <p:nvPr/>
        </p:nvPicPr>
        <p:blipFill>
          <a:blip r:embed="rId4"/>
          <a:stretch>
            <a:fillRect/>
          </a:stretch>
        </p:blipFill>
        <p:spPr>
          <a:xfrm>
            <a:off x="8367065" y="928095"/>
            <a:ext cx="3391435" cy="3600000"/>
          </a:xfrm>
          <a:prstGeom prst="rect">
            <a:avLst/>
          </a:prstGeom>
        </p:spPr>
      </p:pic>
    </p:spTree>
    <p:extLst>
      <p:ext uri="{BB962C8B-B14F-4D97-AF65-F5344CB8AC3E}">
        <p14:creationId xmlns:p14="http://schemas.microsoft.com/office/powerpoint/2010/main" val="3548866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660BCD-9212-5F0B-0B9F-B709E93068CB}"/>
              </a:ext>
            </a:extLst>
          </p:cNvPr>
          <p:cNvSpPr>
            <a:spLocks noGrp="1"/>
          </p:cNvSpPr>
          <p:nvPr>
            <p:ph type="title"/>
          </p:nvPr>
        </p:nvSpPr>
        <p:spPr/>
        <p:txBody>
          <a:bodyPr/>
          <a:lstStyle/>
          <a:p>
            <a:r>
              <a:rPr kumimoji="1" lang="en-US" altLang="zh-TW" dirty="0"/>
              <a:t>Question from Weikeng to client</a:t>
            </a:r>
            <a:endParaRPr lang="zh-TW" altLang="en-US" dirty="0"/>
          </a:p>
        </p:txBody>
      </p:sp>
      <p:sp>
        <p:nvSpPr>
          <p:cNvPr id="3" name="內容版面配置區 2">
            <a:extLst>
              <a:ext uri="{FF2B5EF4-FFF2-40B4-BE49-F238E27FC236}">
                <a16:creationId xmlns:a16="http://schemas.microsoft.com/office/drawing/2014/main" id="{2F80F8B6-365A-12BD-EA50-899F56DCECBB}"/>
              </a:ext>
            </a:extLst>
          </p:cNvPr>
          <p:cNvSpPr>
            <a:spLocks noGrp="1"/>
          </p:cNvSpPr>
          <p:nvPr>
            <p:ph sz="quarter" idx="13"/>
          </p:nvPr>
        </p:nvSpPr>
        <p:spPr/>
        <p:txBody>
          <a:bodyPr/>
          <a:lstStyle/>
          <a:p>
            <a:r>
              <a:rPr lang="en-US" altLang="zh-TW" dirty="0"/>
              <a:t>With the failure chip on power unit, can we see the same situation after initializing the RTCC?</a:t>
            </a:r>
            <a:endParaRPr lang="zh-TW" altLang="en-US" dirty="0"/>
          </a:p>
        </p:txBody>
      </p:sp>
    </p:spTree>
    <p:extLst>
      <p:ext uri="{BB962C8B-B14F-4D97-AF65-F5344CB8AC3E}">
        <p14:creationId xmlns:p14="http://schemas.microsoft.com/office/powerpoint/2010/main" val="342131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9ADF9-9BCA-B53F-D2DD-810582AFD215}"/>
              </a:ext>
            </a:extLst>
          </p:cNvPr>
          <p:cNvSpPr>
            <a:spLocks noGrp="1"/>
          </p:cNvSpPr>
          <p:nvPr>
            <p:ph type="title"/>
          </p:nvPr>
        </p:nvSpPr>
        <p:spPr/>
        <p:txBody>
          <a:bodyPr/>
          <a:lstStyle/>
          <a:p>
            <a:r>
              <a:rPr kumimoji="1" lang="en-US" altLang="zh-TW" dirty="0"/>
              <a:t>Sept-25, 2024</a:t>
            </a:r>
            <a:endParaRPr kumimoji="1" lang="zh-TW" altLang="en-US" dirty="0"/>
          </a:p>
        </p:txBody>
      </p:sp>
      <p:sp>
        <p:nvSpPr>
          <p:cNvPr id="3" name="文字版面配置區 2">
            <a:extLst>
              <a:ext uri="{FF2B5EF4-FFF2-40B4-BE49-F238E27FC236}">
                <a16:creationId xmlns:a16="http://schemas.microsoft.com/office/drawing/2014/main" id="{F2EAA210-00B6-5E5C-E5C3-8ECD27231085}"/>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AA7DDF73-F371-39E4-8460-95E26E4EF1FC}"/>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1542551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B39878-085A-F329-CC3E-7522B6A93C5D}"/>
              </a:ext>
            </a:extLst>
          </p:cNvPr>
          <p:cNvSpPr>
            <a:spLocks noGrp="1"/>
          </p:cNvSpPr>
          <p:nvPr>
            <p:ph type="title"/>
          </p:nvPr>
        </p:nvSpPr>
        <p:spPr/>
        <p:txBody>
          <a:bodyPr/>
          <a:lstStyle/>
          <a:p>
            <a:r>
              <a:rPr lang="en-US" altLang="zh-TW" dirty="0"/>
              <a:t>Production process with RTCC, without MCU.</a:t>
            </a:r>
            <a:endParaRPr lang="zh-TW" altLang="en-US" dirty="0"/>
          </a:p>
        </p:txBody>
      </p:sp>
      <p:cxnSp>
        <p:nvCxnSpPr>
          <p:cNvPr id="19" name="直線單箭頭接點 9">
            <a:extLst>
              <a:ext uri="{FF2B5EF4-FFF2-40B4-BE49-F238E27FC236}">
                <a16:creationId xmlns:a16="http://schemas.microsoft.com/office/drawing/2014/main" id="{229B5E71-1211-290F-9161-85E3995DE034}"/>
              </a:ext>
            </a:extLst>
          </p:cNvPr>
          <p:cNvCxnSpPr>
            <a:cxnSpLocks/>
            <a:stCxn id="14" idx="2"/>
            <a:endCxn id="24" idx="0"/>
          </p:cNvCxnSpPr>
          <p:nvPr/>
        </p:nvCxnSpPr>
        <p:spPr>
          <a:xfrm>
            <a:off x="2810642" y="2714784"/>
            <a:ext cx="0"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 name="文字方塊 23">
            <a:extLst>
              <a:ext uri="{FF2B5EF4-FFF2-40B4-BE49-F238E27FC236}">
                <a16:creationId xmlns:a16="http://schemas.microsoft.com/office/drawing/2014/main" id="{DFD4F601-052D-B966-EF11-8F53D165D2EE}"/>
              </a:ext>
            </a:extLst>
          </p:cNvPr>
          <p:cNvSpPr txBox="1"/>
          <p:nvPr/>
        </p:nvSpPr>
        <p:spPr>
          <a:xfrm>
            <a:off x="1654474" y="3190198"/>
            <a:ext cx="2312336" cy="338554"/>
          </a:xfrm>
          <a:prstGeom prst="rect">
            <a:avLst/>
          </a:prstGeom>
          <a:noFill/>
        </p:spPr>
        <p:txBody>
          <a:bodyPr wrap="square" rtlCol="0">
            <a:spAutoFit/>
          </a:bodyPr>
          <a:lstStyle/>
          <a:p>
            <a:pPr algn="ctr"/>
            <a:r>
              <a:rPr lang="en-US" altLang="zh-TW" sz="1600" dirty="0"/>
              <a:t>Step1. Battery assembly</a:t>
            </a:r>
            <a:endParaRPr lang="zh-TW" altLang="en-US" sz="1600" dirty="0"/>
          </a:p>
        </p:txBody>
      </p:sp>
      <p:grpSp>
        <p:nvGrpSpPr>
          <p:cNvPr id="89" name="群組 88">
            <a:extLst>
              <a:ext uri="{FF2B5EF4-FFF2-40B4-BE49-F238E27FC236}">
                <a16:creationId xmlns:a16="http://schemas.microsoft.com/office/drawing/2014/main" id="{0A0C3ED1-D5A8-3F9A-9AD4-D19B7CC7D6E0}"/>
              </a:ext>
            </a:extLst>
          </p:cNvPr>
          <p:cNvGrpSpPr/>
          <p:nvPr/>
        </p:nvGrpSpPr>
        <p:grpSpPr>
          <a:xfrm>
            <a:off x="1760299" y="1012767"/>
            <a:ext cx="2100686" cy="1702017"/>
            <a:chOff x="207142" y="1359222"/>
            <a:chExt cx="2100686" cy="1702017"/>
          </a:xfrm>
        </p:grpSpPr>
        <p:sp>
          <p:nvSpPr>
            <p:cNvPr id="14" name="矩形: 圓角 13">
              <a:extLst>
                <a:ext uri="{FF2B5EF4-FFF2-40B4-BE49-F238E27FC236}">
                  <a16:creationId xmlns:a16="http://schemas.microsoft.com/office/drawing/2014/main" id="{DB74FE23-0609-913A-5723-E743B78A741A}"/>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2" name="矩形: 圓角 11">
              <a:extLst>
                <a:ext uri="{FF2B5EF4-FFF2-40B4-BE49-F238E27FC236}">
                  <a16:creationId xmlns:a16="http://schemas.microsoft.com/office/drawing/2014/main" id="{B61C87A5-10C9-0258-AA6F-E3798C897378}"/>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6" name="矩形: 圓角 55">
              <a:extLst>
                <a:ext uri="{FF2B5EF4-FFF2-40B4-BE49-F238E27FC236}">
                  <a16:creationId xmlns:a16="http://schemas.microsoft.com/office/drawing/2014/main" id="{7D5C2BE6-0670-365E-445C-AF77C5B4E495}"/>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62" name="直線單箭頭接點 9">
              <a:extLst>
                <a:ext uri="{FF2B5EF4-FFF2-40B4-BE49-F238E27FC236}">
                  <a16:creationId xmlns:a16="http://schemas.microsoft.com/office/drawing/2014/main" id="{6ED74B7C-AAFA-FDB9-681F-CE64A7E6B526}"/>
                </a:ext>
              </a:extLst>
            </p:cNvPr>
            <p:cNvCxnSpPr>
              <a:cxnSpLocks/>
              <a:stCxn id="12" idx="3"/>
              <a:endCxn id="5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1" name="文字方塊 80">
              <a:extLst>
                <a:ext uri="{FF2B5EF4-FFF2-40B4-BE49-F238E27FC236}">
                  <a16:creationId xmlns:a16="http://schemas.microsoft.com/office/drawing/2014/main" id="{5964740B-D38C-20F1-487D-C8D1CF18DC05}"/>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grpSp>
        <p:nvGrpSpPr>
          <p:cNvPr id="15" name="群組 14">
            <a:extLst>
              <a:ext uri="{FF2B5EF4-FFF2-40B4-BE49-F238E27FC236}">
                <a16:creationId xmlns:a16="http://schemas.microsoft.com/office/drawing/2014/main" id="{D61FB740-E707-A2BA-C507-B0291615DEEE}"/>
              </a:ext>
            </a:extLst>
          </p:cNvPr>
          <p:cNvGrpSpPr/>
          <p:nvPr/>
        </p:nvGrpSpPr>
        <p:grpSpPr>
          <a:xfrm>
            <a:off x="9017304" y="1012767"/>
            <a:ext cx="2100686" cy="1702017"/>
            <a:chOff x="207142" y="1359222"/>
            <a:chExt cx="2100686" cy="1702017"/>
          </a:xfrm>
        </p:grpSpPr>
        <p:sp>
          <p:nvSpPr>
            <p:cNvPr id="16" name="矩形: 圓角 15">
              <a:extLst>
                <a:ext uri="{FF2B5EF4-FFF2-40B4-BE49-F238E27FC236}">
                  <a16:creationId xmlns:a16="http://schemas.microsoft.com/office/drawing/2014/main" id="{9E11715C-8BFD-54DD-4269-01D188F62D59}"/>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7" name="矩形: 圓角 16">
              <a:extLst>
                <a:ext uri="{FF2B5EF4-FFF2-40B4-BE49-F238E27FC236}">
                  <a16:creationId xmlns:a16="http://schemas.microsoft.com/office/drawing/2014/main" id="{407FC250-F84B-D220-348A-D7C5EB4308C2}"/>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18" name="矩形: 圓角 17">
              <a:extLst>
                <a:ext uri="{FF2B5EF4-FFF2-40B4-BE49-F238E27FC236}">
                  <a16:creationId xmlns:a16="http://schemas.microsoft.com/office/drawing/2014/main" id="{21878CAB-C3AF-2152-8484-7F5B46B9F9AF}"/>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20" name="直線單箭頭接點 9">
              <a:extLst>
                <a:ext uri="{FF2B5EF4-FFF2-40B4-BE49-F238E27FC236}">
                  <a16:creationId xmlns:a16="http://schemas.microsoft.com/office/drawing/2014/main" id="{5BB8C524-832C-9ADB-D7B8-0ADBBC8EC30E}"/>
                </a:ext>
              </a:extLst>
            </p:cNvPr>
            <p:cNvCxnSpPr>
              <a:cxnSpLocks/>
              <a:stCxn id="17" idx="3"/>
              <a:endCxn id="18"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文字方塊 21">
              <a:extLst>
                <a:ext uri="{FF2B5EF4-FFF2-40B4-BE49-F238E27FC236}">
                  <a16:creationId xmlns:a16="http://schemas.microsoft.com/office/drawing/2014/main" id="{95D5889A-2BE7-D286-FB21-1C7B458FA93D}"/>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25" name="文字方塊 24">
            <a:extLst>
              <a:ext uri="{FF2B5EF4-FFF2-40B4-BE49-F238E27FC236}">
                <a16:creationId xmlns:a16="http://schemas.microsoft.com/office/drawing/2014/main" id="{498BA7B5-2311-1D06-7EDF-003E3D6D9649}"/>
              </a:ext>
            </a:extLst>
          </p:cNvPr>
          <p:cNvSpPr txBox="1"/>
          <p:nvPr/>
        </p:nvSpPr>
        <p:spPr>
          <a:xfrm>
            <a:off x="8636982" y="3190198"/>
            <a:ext cx="2861332" cy="338554"/>
          </a:xfrm>
          <a:prstGeom prst="rect">
            <a:avLst/>
          </a:prstGeom>
          <a:noFill/>
        </p:spPr>
        <p:txBody>
          <a:bodyPr wrap="square" rtlCol="0">
            <a:spAutoFit/>
          </a:bodyPr>
          <a:lstStyle/>
          <a:p>
            <a:pPr algn="ctr"/>
            <a:r>
              <a:rPr lang="en-US" altLang="zh-TW" sz="1600" dirty="0"/>
              <a:t>Step3. RTCC Calibration Process</a:t>
            </a:r>
            <a:endParaRPr lang="zh-TW" altLang="en-US" sz="1600" dirty="0"/>
          </a:p>
        </p:txBody>
      </p:sp>
      <p:sp>
        <p:nvSpPr>
          <p:cNvPr id="26" name="矩形: 圓角 25">
            <a:extLst>
              <a:ext uri="{FF2B5EF4-FFF2-40B4-BE49-F238E27FC236}">
                <a16:creationId xmlns:a16="http://schemas.microsoft.com/office/drawing/2014/main" id="{F5663923-9BBA-8DB7-5A79-1EE07AEAC930}"/>
              </a:ext>
            </a:extLst>
          </p:cNvPr>
          <p:cNvSpPr/>
          <p:nvPr/>
        </p:nvSpPr>
        <p:spPr>
          <a:xfrm>
            <a:off x="11173456" y="2654250"/>
            <a:ext cx="914400" cy="54719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test fixture</a:t>
            </a:r>
            <a:endParaRPr lang="zh-TW" altLang="en-US" sz="1600" dirty="0"/>
          </a:p>
        </p:txBody>
      </p:sp>
      <p:cxnSp>
        <p:nvCxnSpPr>
          <p:cNvPr id="27" name="直線單箭頭接點 26">
            <a:extLst>
              <a:ext uri="{FF2B5EF4-FFF2-40B4-BE49-F238E27FC236}">
                <a16:creationId xmlns:a16="http://schemas.microsoft.com/office/drawing/2014/main" id="{3AF20CD7-000F-02B6-32CB-DF6738FF8699}"/>
              </a:ext>
            </a:extLst>
          </p:cNvPr>
          <p:cNvCxnSpPr>
            <a:cxnSpLocks/>
            <a:stCxn id="16" idx="2"/>
            <a:endCxn id="25" idx="0"/>
          </p:cNvCxnSpPr>
          <p:nvPr/>
        </p:nvCxnSpPr>
        <p:spPr>
          <a:xfrm>
            <a:off x="10067647"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單箭頭接點 9">
            <a:extLst>
              <a:ext uri="{FF2B5EF4-FFF2-40B4-BE49-F238E27FC236}">
                <a16:creationId xmlns:a16="http://schemas.microsoft.com/office/drawing/2014/main" id="{C0E6FB9C-87AD-A4EA-8C12-7668AC818321}"/>
              </a:ext>
            </a:extLst>
          </p:cNvPr>
          <p:cNvCxnSpPr>
            <a:cxnSpLocks/>
            <a:stCxn id="26" idx="0"/>
          </p:cNvCxnSpPr>
          <p:nvPr/>
        </p:nvCxnSpPr>
        <p:spPr>
          <a:xfrm rot="16200000" flipV="1">
            <a:off x="10421649" y="1445242"/>
            <a:ext cx="735525" cy="1682491"/>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3" name="群組 2">
            <a:extLst>
              <a:ext uri="{FF2B5EF4-FFF2-40B4-BE49-F238E27FC236}">
                <a16:creationId xmlns:a16="http://schemas.microsoft.com/office/drawing/2014/main" id="{D37ED8F2-F2FD-A72A-413F-F7624003EBCC}"/>
              </a:ext>
            </a:extLst>
          </p:cNvPr>
          <p:cNvGrpSpPr/>
          <p:nvPr/>
        </p:nvGrpSpPr>
        <p:grpSpPr>
          <a:xfrm>
            <a:off x="5388801" y="1012767"/>
            <a:ext cx="2100686" cy="1702017"/>
            <a:chOff x="207142" y="1359222"/>
            <a:chExt cx="2100686" cy="1702017"/>
          </a:xfrm>
        </p:grpSpPr>
        <p:sp>
          <p:nvSpPr>
            <p:cNvPr id="4" name="矩形: 圓角 3">
              <a:extLst>
                <a:ext uri="{FF2B5EF4-FFF2-40B4-BE49-F238E27FC236}">
                  <a16:creationId xmlns:a16="http://schemas.microsoft.com/office/drawing/2014/main" id="{36A613E4-1098-B301-A125-BA27B6B9DBE0}"/>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 name="矩形: 圓角 4">
              <a:extLst>
                <a:ext uri="{FF2B5EF4-FFF2-40B4-BE49-F238E27FC236}">
                  <a16:creationId xmlns:a16="http://schemas.microsoft.com/office/drawing/2014/main" id="{F80FC07E-A55F-8387-BBA7-3D65E5C5E3AF}"/>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6" name="矩形: 圓角 5">
              <a:extLst>
                <a:ext uri="{FF2B5EF4-FFF2-40B4-BE49-F238E27FC236}">
                  <a16:creationId xmlns:a16="http://schemas.microsoft.com/office/drawing/2014/main" id="{43DF263D-466A-3298-81B4-CE994C4097C7}"/>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7" name="直線單箭頭接點 9">
              <a:extLst>
                <a:ext uri="{FF2B5EF4-FFF2-40B4-BE49-F238E27FC236}">
                  <a16:creationId xmlns:a16="http://schemas.microsoft.com/office/drawing/2014/main" id="{B51F03F9-0B89-3187-5F67-AEB5BAE05647}"/>
                </a:ext>
              </a:extLst>
            </p:cNvPr>
            <p:cNvCxnSpPr>
              <a:cxnSpLocks/>
              <a:stCxn id="5" idx="3"/>
              <a:endCxn id="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 name="文字方塊 7">
              <a:extLst>
                <a:ext uri="{FF2B5EF4-FFF2-40B4-BE49-F238E27FC236}">
                  <a16:creationId xmlns:a16="http://schemas.microsoft.com/office/drawing/2014/main" id="{44273E2A-95B0-A647-CFC9-AC61E23D6DF8}"/>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9" name="文字方塊 8">
            <a:extLst>
              <a:ext uri="{FF2B5EF4-FFF2-40B4-BE49-F238E27FC236}">
                <a16:creationId xmlns:a16="http://schemas.microsoft.com/office/drawing/2014/main" id="{43BC784A-7725-8BBB-AFD0-FEF826AEA7D2}"/>
              </a:ext>
            </a:extLst>
          </p:cNvPr>
          <p:cNvSpPr txBox="1"/>
          <p:nvPr/>
        </p:nvSpPr>
        <p:spPr>
          <a:xfrm>
            <a:off x="5120277" y="3190198"/>
            <a:ext cx="2637736" cy="338554"/>
          </a:xfrm>
          <a:prstGeom prst="rect">
            <a:avLst/>
          </a:prstGeom>
          <a:noFill/>
        </p:spPr>
        <p:txBody>
          <a:bodyPr wrap="square" rtlCol="0">
            <a:spAutoFit/>
          </a:bodyPr>
          <a:lstStyle/>
          <a:p>
            <a:pPr algn="ctr"/>
            <a:r>
              <a:rPr lang="en-US" altLang="zh-TW" sz="1600" dirty="0"/>
              <a:t>Step2. Charging Station</a:t>
            </a:r>
            <a:endParaRPr lang="zh-TW" altLang="en-US" sz="1600" dirty="0"/>
          </a:p>
        </p:txBody>
      </p:sp>
      <p:cxnSp>
        <p:nvCxnSpPr>
          <p:cNvPr id="10" name="直線單箭頭接點 9">
            <a:extLst>
              <a:ext uri="{FF2B5EF4-FFF2-40B4-BE49-F238E27FC236}">
                <a16:creationId xmlns:a16="http://schemas.microsoft.com/office/drawing/2014/main" id="{5D9DDD92-E7B9-0B7E-B578-183B506040BD}"/>
              </a:ext>
            </a:extLst>
          </p:cNvPr>
          <p:cNvCxnSpPr>
            <a:cxnSpLocks/>
            <a:stCxn id="4" idx="2"/>
            <a:endCxn id="9" idx="0"/>
          </p:cNvCxnSpPr>
          <p:nvPr/>
        </p:nvCxnSpPr>
        <p:spPr>
          <a:xfrm>
            <a:off x="6439144"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6" name="閃電 35">
            <a:extLst>
              <a:ext uri="{FF2B5EF4-FFF2-40B4-BE49-F238E27FC236}">
                <a16:creationId xmlns:a16="http://schemas.microsoft.com/office/drawing/2014/main" id="{A3C29470-D42B-E1B5-E825-BE615E452FED}"/>
              </a:ext>
            </a:extLst>
          </p:cNvPr>
          <p:cNvSpPr/>
          <p:nvPr/>
        </p:nvSpPr>
        <p:spPr>
          <a:xfrm flipH="1">
            <a:off x="6350283" y="2213356"/>
            <a:ext cx="398907" cy="461665"/>
          </a:xfrm>
          <a:prstGeom prst="lightningBol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5" name="文字方塊 44">
            <a:extLst>
              <a:ext uri="{FF2B5EF4-FFF2-40B4-BE49-F238E27FC236}">
                <a16:creationId xmlns:a16="http://schemas.microsoft.com/office/drawing/2014/main" id="{283C0074-753C-C338-C183-8060A01FDECF}"/>
              </a:ext>
            </a:extLst>
          </p:cNvPr>
          <p:cNvSpPr txBox="1"/>
          <p:nvPr/>
        </p:nvSpPr>
        <p:spPr>
          <a:xfrm>
            <a:off x="5061" y="3188129"/>
            <a:ext cx="1630959" cy="338554"/>
          </a:xfrm>
          <a:prstGeom prst="rect">
            <a:avLst/>
          </a:prstGeom>
          <a:noFill/>
          <a:ln>
            <a:noFill/>
          </a:ln>
        </p:spPr>
        <p:txBody>
          <a:bodyPr wrap="none" rtlCol="0">
            <a:spAutoFit/>
          </a:bodyPr>
          <a:lstStyle/>
          <a:p>
            <a:r>
              <a:rPr lang="en-US" altLang="zh-TW" sz="1600" b="1" dirty="0">
                <a:solidFill>
                  <a:srgbClr val="FF0000"/>
                </a:solidFill>
              </a:rPr>
              <a:t>Production Steps</a:t>
            </a:r>
            <a:endParaRPr lang="zh-TW" altLang="en-US" sz="1600" b="1" dirty="0">
              <a:solidFill>
                <a:srgbClr val="FF0000"/>
              </a:solidFill>
            </a:endParaRPr>
          </a:p>
        </p:txBody>
      </p:sp>
      <p:sp>
        <p:nvSpPr>
          <p:cNvPr id="46" name="文字方塊 45">
            <a:extLst>
              <a:ext uri="{FF2B5EF4-FFF2-40B4-BE49-F238E27FC236}">
                <a16:creationId xmlns:a16="http://schemas.microsoft.com/office/drawing/2014/main" id="{19F49F7D-1F03-E203-3903-55AE8F2B7877}"/>
              </a:ext>
            </a:extLst>
          </p:cNvPr>
          <p:cNvSpPr txBox="1"/>
          <p:nvPr/>
        </p:nvSpPr>
        <p:spPr>
          <a:xfrm>
            <a:off x="11241334" y="1580171"/>
            <a:ext cx="517899" cy="338554"/>
          </a:xfrm>
          <a:prstGeom prst="rect">
            <a:avLst/>
          </a:prstGeom>
          <a:noFill/>
        </p:spPr>
        <p:txBody>
          <a:bodyPr wrap="none" rtlCol="0">
            <a:spAutoFit/>
          </a:bodyPr>
          <a:lstStyle/>
          <a:p>
            <a:r>
              <a:rPr lang="en-US" altLang="zh-TW" sz="1600" dirty="0"/>
              <a:t>VCC</a:t>
            </a:r>
            <a:endParaRPr lang="zh-TW" altLang="en-US" sz="1600" dirty="0"/>
          </a:p>
        </p:txBody>
      </p:sp>
      <p:sp>
        <p:nvSpPr>
          <p:cNvPr id="112" name="箭號: 向右 111">
            <a:extLst>
              <a:ext uri="{FF2B5EF4-FFF2-40B4-BE49-F238E27FC236}">
                <a16:creationId xmlns:a16="http://schemas.microsoft.com/office/drawing/2014/main" id="{00BAFBD1-130B-9CFC-8C8A-F0B0EEA0A4B2}"/>
              </a:ext>
            </a:extLst>
          </p:cNvPr>
          <p:cNvSpPr/>
          <p:nvPr/>
        </p:nvSpPr>
        <p:spPr>
          <a:xfrm>
            <a:off x="4141868"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3" name="箭號: 向右 112">
            <a:extLst>
              <a:ext uri="{FF2B5EF4-FFF2-40B4-BE49-F238E27FC236}">
                <a16:creationId xmlns:a16="http://schemas.microsoft.com/office/drawing/2014/main" id="{1B136D39-A133-F1E8-C69A-B2E91FEABCD2}"/>
              </a:ext>
            </a:extLst>
          </p:cNvPr>
          <p:cNvSpPr/>
          <p:nvPr/>
        </p:nvSpPr>
        <p:spPr>
          <a:xfrm>
            <a:off x="7851049"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Tree>
    <p:extLst>
      <p:ext uri="{BB962C8B-B14F-4D97-AF65-F5344CB8AC3E}">
        <p14:creationId xmlns:p14="http://schemas.microsoft.com/office/powerpoint/2010/main" val="3746611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迴轉箭號 93">
            <a:extLst>
              <a:ext uri="{FF2B5EF4-FFF2-40B4-BE49-F238E27FC236}">
                <a16:creationId xmlns:a16="http://schemas.microsoft.com/office/drawing/2014/main" id="{079E052A-2836-02BB-367B-A5F57DCCDA7B}"/>
              </a:ext>
            </a:extLst>
          </p:cNvPr>
          <p:cNvSpPr/>
          <p:nvPr/>
        </p:nvSpPr>
        <p:spPr>
          <a:xfrm rot="5400000" flipH="1">
            <a:off x="7042795" y="1375330"/>
            <a:ext cx="1366426" cy="7002496"/>
          </a:xfrm>
          <a:prstGeom prst="uturnArrow">
            <a:avLst>
              <a:gd name="adj1" fmla="val 25000"/>
              <a:gd name="adj2" fmla="val 25000"/>
              <a:gd name="adj3" fmla="val 25000"/>
              <a:gd name="adj4" fmla="val 43750"/>
              <a:gd name="adj5" fmla="val 100000"/>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 name="標題 1">
            <a:extLst>
              <a:ext uri="{FF2B5EF4-FFF2-40B4-BE49-F238E27FC236}">
                <a16:creationId xmlns:a16="http://schemas.microsoft.com/office/drawing/2014/main" id="{D7B39878-085A-F329-CC3E-7522B6A93C5D}"/>
              </a:ext>
            </a:extLst>
          </p:cNvPr>
          <p:cNvSpPr>
            <a:spLocks noGrp="1"/>
          </p:cNvSpPr>
          <p:nvPr>
            <p:ph type="title"/>
          </p:nvPr>
        </p:nvSpPr>
        <p:spPr/>
        <p:txBody>
          <a:bodyPr/>
          <a:lstStyle/>
          <a:p>
            <a:r>
              <a:rPr lang="en-US" altLang="zh-TW" dirty="0"/>
              <a:t>Final test process with RTCC &amp; MCU.</a:t>
            </a:r>
            <a:endParaRPr lang="zh-TW" altLang="en-US" dirty="0"/>
          </a:p>
        </p:txBody>
      </p:sp>
      <p:cxnSp>
        <p:nvCxnSpPr>
          <p:cNvPr id="19" name="直線單箭頭接點 9">
            <a:extLst>
              <a:ext uri="{FF2B5EF4-FFF2-40B4-BE49-F238E27FC236}">
                <a16:creationId xmlns:a16="http://schemas.microsoft.com/office/drawing/2014/main" id="{229B5E71-1211-290F-9161-85E3995DE034}"/>
              </a:ext>
            </a:extLst>
          </p:cNvPr>
          <p:cNvCxnSpPr>
            <a:cxnSpLocks/>
            <a:stCxn id="14" idx="2"/>
            <a:endCxn id="24" idx="0"/>
          </p:cNvCxnSpPr>
          <p:nvPr/>
        </p:nvCxnSpPr>
        <p:spPr>
          <a:xfrm>
            <a:off x="2810642" y="2714784"/>
            <a:ext cx="0"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 name="文字方塊 23">
            <a:extLst>
              <a:ext uri="{FF2B5EF4-FFF2-40B4-BE49-F238E27FC236}">
                <a16:creationId xmlns:a16="http://schemas.microsoft.com/office/drawing/2014/main" id="{DFD4F601-052D-B966-EF11-8F53D165D2EE}"/>
              </a:ext>
            </a:extLst>
          </p:cNvPr>
          <p:cNvSpPr txBox="1"/>
          <p:nvPr/>
        </p:nvSpPr>
        <p:spPr>
          <a:xfrm>
            <a:off x="1654474" y="3190198"/>
            <a:ext cx="2312336" cy="338554"/>
          </a:xfrm>
          <a:prstGeom prst="rect">
            <a:avLst/>
          </a:prstGeom>
          <a:noFill/>
        </p:spPr>
        <p:txBody>
          <a:bodyPr wrap="square" rtlCol="0">
            <a:spAutoFit/>
          </a:bodyPr>
          <a:lstStyle/>
          <a:p>
            <a:pPr algn="ctr"/>
            <a:r>
              <a:rPr lang="en-US" altLang="zh-TW" sz="1600" dirty="0"/>
              <a:t>Step1. Battery assembly</a:t>
            </a:r>
            <a:endParaRPr lang="zh-TW" altLang="en-US" sz="1600" dirty="0"/>
          </a:p>
        </p:txBody>
      </p:sp>
      <p:grpSp>
        <p:nvGrpSpPr>
          <p:cNvPr id="89" name="群組 88">
            <a:extLst>
              <a:ext uri="{FF2B5EF4-FFF2-40B4-BE49-F238E27FC236}">
                <a16:creationId xmlns:a16="http://schemas.microsoft.com/office/drawing/2014/main" id="{0A0C3ED1-D5A8-3F9A-9AD4-D19B7CC7D6E0}"/>
              </a:ext>
            </a:extLst>
          </p:cNvPr>
          <p:cNvGrpSpPr/>
          <p:nvPr/>
        </p:nvGrpSpPr>
        <p:grpSpPr>
          <a:xfrm>
            <a:off x="1760299" y="1012767"/>
            <a:ext cx="2100686" cy="1702017"/>
            <a:chOff x="207142" y="1359222"/>
            <a:chExt cx="2100686" cy="1702017"/>
          </a:xfrm>
        </p:grpSpPr>
        <p:sp>
          <p:nvSpPr>
            <p:cNvPr id="14" name="矩形: 圓角 13">
              <a:extLst>
                <a:ext uri="{FF2B5EF4-FFF2-40B4-BE49-F238E27FC236}">
                  <a16:creationId xmlns:a16="http://schemas.microsoft.com/office/drawing/2014/main" id="{DB74FE23-0609-913A-5723-E743B78A741A}"/>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2" name="矩形: 圓角 11">
              <a:extLst>
                <a:ext uri="{FF2B5EF4-FFF2-40B4-BE49-F238E27FC236}">
                  <a16:creationId xmlns:a16="http://schemas.microsoft.com/office/drawing/2014/main" id="{B61C87A5-10C9-0258-AA6F-E3798C897378}"/>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6" name="矩形: 圓角 55">
              <a:extLst>
                <a:ext uri="{FF2B5EF4-FFF2-40B4-BE49-F238E27FC236}">
                  <a16:creationId xmlns:a16="http://schemas.microsoft.com/office/drawing/2014/main" id="{7D5C2BE6-0670-365E-445C-AF77C5B4E495}"/>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62" name="直線單箭頭接點 9">
              <a:extLst>
                <a:ext uri="{FF2B5EF4-FFF2-40B4-BE49-F238E27FC236}">
                  <a16:creationId xmlns:a16="http://schemas.microsoft.com/office/drawing/2014/main" id="{6ED74B7C-AAFA-FDB9-681F-CE64A7E6B526}"/>
                </a:ext>
              </a:extLst>
            </p:cNvPr>
            <p:cNvCxnSpPr>
              <a:cxnSpLocks/>
              <a:stCxn id="12" idx="3"/>
              <a:endCxn id="5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1" name="文字方塊 80">
              <a:extLst>
                <a:ext uri="{FF2B5EF4-FFF2-40B4-BE49-F238E27FC236}">
                  <a16:creationId xmlns:a16="http://schemas.microsoft.com/office/drawing/2014/main" id="{5964740B-D38C-20F1-487D-C8D1CF18DC05}"/>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grpSp>
        <p:nvGrpSpPr>
          <p:cNvPr id="15" name="群組 14">
            <a:extLst>
              <a:ext uri="{FF2B5EF4-FFF2-40B4-BE49-F238E27FC236}">
                <a16:creationId xmlns:a16="http://schemas.microsoft.com/office/drawing/2014/main" id="{D61FB740-E707-A2BA-C507-B0291615DEEE}"/>
              </a:ext>
            </a:extLst>
          </p:cNvPr>
          <p:cNvGrpSpPr/>
          <p:nvPr/>
        </p:nvGrpSpPr>
        <p:grpSpPr>
          <a:xfrm>
            <a:off x="9017304" y="1012767"/>
            <a:ext cx="2100686" cy="1702017"/>
            <a:chOff x="207142" y="1359222"/>
            <a:chExt cx="2100686" cy="1702017"/>
          </a:xfrm>
        </p:grpSpPr>
        <p:sp>
          <p:nvSpPr>
            <p:cNvPr id="16" name="矩形: 圓角 15">
              <a:extLst>
                <a:ext uri="{FF2B5EF4-FFF2-40B4-BE49-F238E27FC236}">
                  <a16:creationId xmlns:a16="http://schemas.microsoft.com/office/drawing/2014/main" id="{9E11715C-8BFD-54DD-4269-01D188F62D59}"/>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7" name="矩形: 圓角 16">
              <a:extLst>
                <a:ext uri="{FF2B5EF4-FFF2-40B4-BE49-F238E27FC236}">
                  <a16:creationId xmlns:a16="http://schemas.microsoft.com/office/drawing/2014/main" id="{407FC250-F84B-D220-348A-D7C5EB4308C2}"/>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18" name="矩形: 圓角 17">
              <a:extLst>
                <a:ext uri="{FF2B5EF4-FFF2-40B4-BE49-F238E27FC236}">
                  <a16:creationId xmlns:a16="http://schemas.microsoft.com/office/drawing/2014/main" id="{21878CAB-C3AF-2152-8484-7F5B46B9F9AF}"/>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20" name="直線單箭頭接點 9">
              <a:extLst>
                <a:ext uri="{FF2B5EF4-FFF2-40B4-BE49-F238E27FC236}">
                  <a16:creationId xmlns:a16="http://schemas.microsoft.com/office/drawing/2014/main" id="{5BB8C524-832C-9ADB-D7B8-0ADBBC8EC30E}"/>
                </a:ext>
              </a:extLst>
            </p:cNvPr>
            <p:cNvCxnSpPr>
              <a:cxnSpLocks/>
              <a:stCxn id="17" idx="3"/>
              <a:endCxn id="18"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文字方塊 21">
              <a:extLst>
                <a:ext uri="{FF2B5EF4-FFF2-40B4-BE49-F238E27FC236}">
                  <a16:creationId xmlns:a16="http://schemas.microsoft.com/office/drawing/2014/main" id="{95D5889A-2BE7-D286-FB21-1C7B458FA93D}"/>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25" name="文字方塊 24">
            <a:extLst>
              <a:ext uri="{FF2B5EF4-FFF2-40B4-BE49-F238E27FC236}">
                <a16:creationId xmlns:a16="http://schemas.microsoft.com/office/drawing/2014/main" id="{498BA7B5-2311-1D06-7EDF-003E3D6D9649}"/>
              </a:ext>
            </a:extLst>
          </p:cNvPr>
          <p:cNvSpPr txBox="1"/>
          <p:nvPr/>
        </p:nvSpPr>
        <p:spPr>
          <a:xfrm>
            <a:off x="8636982" y="3190198"/>
            <a:ext cx="2861332" cy="338554"/>
          </a:xfrm>
          <a:prstGeom prst="rect">
            <a:avLst/>
          </a:prstGeom>
          <a:noFill/>
        </p:spPr>
        <p:txBody>
          <a:bodyPr wrap="square" rtlCol="0">
            <a:spAutoFit/>
          </a:bodyPr>
          <a:lstStyle/>
          <a:p>
            <a:pPr algn="ctr"/>
            <a:r>
              <a:rPr lang="en-US" altLang="zh-TW" sz="1600" dirty="0"/>
              <a:t>Step3. RTCC Calibration Process</a:t>
            </a:r>
            <a:endParaRPr lang="zh-TW" altLang="en-US" sz="1600" dirty="0"/>
          </a:p>
        </p:txBody>
      </p:sp>
      <p:sp>
        <p:nvSpPr>
          <p:cNvPr id="26" name="矩形: 圓角 25">
            <a:extLst>
              <a:ext uri="{FF2B5EF4-FFF2-40B4-BE49-F238E27FC236}">
                <a16:creationId xmlns:a16="http://schemas.microsoft.com/office/drawing/2014/main" id="{F5663923-9BBA-8DB7-5A79-1EE07AEAC930}"/>
              </a:ext>
            </a:extLst>
          </p:cNvPr>
          <p:cNvSpPr/>
          <p:nvPr/>
        </p:nvSpPr>
        <p:spPr>
          <a:xfrm>
            <a:off x="11173456" y="2654250"/>
            <a:ext cx="914400" cy="54719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test fixture</a:t>
            </a:r>
            <a:endParaRPr lang="zh-TW" altLang="en-US" sz="1600" dirty="0"/>
          </a:p>
        </p:txBody>
      </p:sp>
      <p:cxnSp>
        <p:nvCxnSpPr>
          <p:cNvPr id="27" name="直線單箭頭接點 26">
            <a:extLst>
              <a:ext uri="{FF2B5EF4-FFF2-40B4-BE49-F238E27FC236}">
                <a16:creationId xmlns:a16="http://schemas.microsoft.com/office/drawing/2014/main" id="{3AF20CD7-000F-02B6-32CB-DF6738FF8699}"/>
              </a:ext>
            </a:extLst>
          </p:cNvPr>
          <p:cNvCxnSpPr>
            <a:cxnSpLocks/>
            <a:stCxn id="16" idx="2"/>
            <a:endCxn id="25" idx="0"/>
          </p:cNvCxnSpPr>
          <p:nvPr/>
        </p:nvCxnSpPr>
        <p:spPr>
          <a:xfrm>
            <a:off x="10067647"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單箭頭接點 9">
            <a:extLst>
              <a:ext uri="{FF2B5EF4-FFF2-40B4-BE49-F238E27FC236}">
                <a16:creationId xmlns:a16="http://schemas.microsoft.com/office/drawing/2014/main" id="{C0E6FB9C-87AD-A4EA-8C12-7668AC818321}"/>
              </a:ext>
            </a:extLst>
          </p:cNvPr>
          <p:cNvCxnSpPr>
            <a:cxnSpLocks/>
            <a:stCxn id="26" idx="0"/>
          </p:cNvCxnSpPr>
          <p:nvPr/>
        </p:nvCxnSpPr>
        <p:spPr>
          <a:xfrm rot="16200000" flipV="1">
            <a:off x="10421649" y="1445242"/>
            <a:ext cx="735525" cy="1682491"/>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3" name="群組 2">
            <a:extLst>
              <a:ext uri="{FF2B5EF4-FFF2-40B4-BE49-F238E27FC236}">
                <a16:creationId xmlns:a16="http://schemas.microsoft.com/office/drawing/2014/main" id="{D37ED8F2-F2FD-A72A-413F-F7624003EBCC}"/>
              </a:ext>
            </a:extLst>
          </p:cNvPr>
          <p:cNvGrpSpPr/>
          <p:nvPr/>
        </p:nvGrpSpPr>
        <p:grpSpPr>
          <a:xfrm>
            <a:off x="5388801" y="1012767"/>
            <a:ext cx="2100686" cy="1702017"/>
            <a:chOff x="207142" y="1359222"/>
            <a:chExt cx="2100686" cy="1702017"/>
          </a:xfrm>
        </p:grpSpPr>
        <p:sp>
          <p:nvSpPr>
            <p:cNvPr id="4" name="矩形: 圓角 3">
              <a:extLst>
                <a:ext uri="{FF2B5EF4-FFF2-40B4-BE49-F238E27FC236}">
                  <a16:creationId xmlns:a16="http://schemas.microsoft.com/office/drawing/2014/main" id="{36A613E4-1098-B301-A125-BA27B6B9DBE0}"/>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 name="矩形: 圓角 4">
              <a:extLst>
                <a:ext uri="{FF2B5EF4-FFF2-40B4-BE49-F238E27FC236}">
                  <a16:creationId xmlns:a16="http://schemas.microsoft.com/office/drawing/2014/main" id="{F80FC07E-A55F-8387-BBA7-3D65E5C5E3AF}"/>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6" name="矩形: 圓角 5">
              <a:extLst>
                <a:ext uri="{FF2B5EF4-FFF2-40B4-BE49-F238E27FC236}">
                  <a16:creationId xmlns:a16="http://schemas.microsoft.com/office/drawing/2014/main" id="{43DF263D-466A-3298-81B4-CE994C4097C7}"/>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7" name="直線單箭頭接點 9">
              <a:extLst>
                <a:ext uri="{FF2B5EF4-FFF2-40B4-BE49-F238E27FC236}">
                  <a16:creationId xmlns:a16="http://schemas.microsoft.com/office/drawing/2014/main" id="{B51F03F9-0B89-3187-5F67-AEB5BAE05647}"/>
                </a:ext>
              </a:extLst>
            </p:cNvPr>
            <p:cNvCxnSpPr>
              <a:cxnSpLocks/>
              <a:stCxn id="5" idx="3"/>
              <a:endCxn id="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 name="文字方塊 7">
              <a:extLst>
                <a:ext uri="{FF2B5EF4-FFF2-40B4-BE49-F238E27FC236}">
                  <a16:creationId xmlns:a16="http://schemas.microsoft.com/office/drawing/2014/main" id="{44273E2A-95B0-A647-CFC9-AC61E23D6DF8}"/>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9" name="文字方塊 8">
            <a:extLst>
              <a:ext uri="{FF2B5EF4-FFF2-40B4-BE49-F238E27FC236}">
                <a16:creationId xmlns:a16="http://schemas.microsoft.com/office/drawing/2014/main" id="{43BC784A-7725-8BBB-AFD0-FEF826AEA7D2}"/>
              </a:ext>
            </a:extLst>
          </p:cNvPr>
          <p:cNvSpPr txBox="1"/>
          <p:nvPr/>
        </p:nvSpPr>
        <p:spPr>
          <a:xfrm>
            <a:off x="5120277" y="3190198"/>
            <a:ext cx="2637736" cy="338554"/>
          </a:xfrm>
          <a:prstGeom prst="rect">
            <a:avLst/>
          </a:prstGeom>
          <a:noFill/>
        </p:spPr>
        <p:txBody>
          <a:bodyPr wrap="square" rtlCol="0">
            <a:spAutoFit/>
          </a:bodyPr>
          <a:lstStyle/>
          <a:p>
            <a:pPr algn="ctr"/>
            <a:r>
              <a:rPr lang="en-US" altLang="zh-TW" sz="1600" dirty="0"/>
              <a:t>Step2. Charging Station</a:t>
            </a:r>
            <a:endParaRPr lang="zh-TW" altLang="en-US" sz="1600" dirty="0"/>
          </a:p>
        </p:txBody>
      </p:sp>
      <p:cxnSp>
        <p:nvCxnSpPr>
          <p:cNvPr id="10" name="直線單箭頭接點 9">
            <a:extLst>
              <a:ext uri="{FF2B5EF4-FFF2-40B4-BE49-F238E27FC236}">
                <a16:creationId xmlns:a16="http://schemas.microsoft.com/office/drawing/2014/main" id="{5D9DDD92-E7B9-0B7E-B578-183B506040BD}"/>
              </a:ext>
            </a:extLst>
          </p:cNvPr>
          <p:cNvCxnSpPr>
            <a:cxnSpLocks/>
            <a:stCxn id="4" idx="2"/>
            <a:endCxn id="9" idx="0"/>
          </p:cNvCxnSpPr>
          <p:nvPr/>
        </p:nvCxnSpPr>
        <p:spPr>
          <a:xfrm>
            <a:off x="6439144"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6" name="閃電 35">
            <a:extLst>
              <a:ext uri="{FF2B5EF4-FFF2-40B4-BE49-F238E27FC236}">
                <a16:creationId xmlns:a16="http://schemas.microsoft.com/office/drawing/2014/main" id="{A3C29470-D42B-E1B5-E825-BE615E452FED}"/>
              </a:ext>
            </a:extLst>
          </p:cNvPr>
          <p:cNvSpPr/>
          <p:nvPr/>
        </p:nvSpPr>
        <p:spPr>
          <a:xfrm flipH="1">
            <a:off x="6350283" y="2213356"/>
            <a:ext cx="398907" cy="461665"/>
          </a:xfrm>
          <a:prstGeom prst="lightningBol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5" name="文字方塊 44">
            <a:extLst>
              <a:ext uri="{FF2B5EF4-FFF2-40B4-BE49-F238E27FC236}">
                <a16:creationId xmlns:a16="http://schemas.microsoft.com/office/drawing/2014/main" id="{283C0074-753C-C338-C183-8060A01FDECF}"/>
              </a:ext>
            </a:extLst>
          </p:cNvPr>
          <p:cNvSpPr txBox="1"/>
          <p:nvPr/>
        </p:nvSpPr>
        <p:spPr>
          <a:xfrm>
            <a:off x="5061" y="3188129"/>
            <a:ext cx="1630959" cy="338554"/>
          </a:xfrm>
          <a:prstGeom prst="rect">
            <a:avLst/>
          </a:prstGeom>
          <a:noFill/>
          <a:ln>
            <a:noFill/>
          </a:ln>
        </p:spPr>
        <p:txBody>
          <a:bodyPr wrap="none" rtlCol="0">
            <a:spAutoFit/>
          </a:bodyPr>
          <a:lstStyle/>
          <a:p>
            <a:r>
              <a:rPr lang="en-US" altLang="zh-TW" sz="1600" b="1" dirty="0">
                <a:solidFill>
                  <a:srgbClr val="FF0000"/>
                </a:solidFill>
              </a:rPr>
              <a:t>Production Steps</a:t>
            </a:r>
            <a:endParaRPr lang="zh-TW" altLang="en-US" sz="1600" b="1" dirty="0">
              <a:solidFill>
                <a:srgbClr val="FF0000"/>
              </a:solidFill>
            </a:endParaRPr>
          </a:p>
        </p:txBody>
      </p:sp>
      <p:sp>
        <p:nvSpPr>
          <p:cNvPr id="46" name="文字方塊 45">
            <a:extLst>
              <a:ext uri="{FF2B5EF4-FFF2-40B4-BE49-F238E27FC236}">
                <a16:creationId xmlns:a16="http://schemas.microsoft.com/office/drawing/2014/main" id="{19F49F7D-1F03-E203-3903-55AE8F2B7877}"/>
              </a:ext>
            </a:extLst>
          </p:cNvPr>
          <p:cNvSpPr txBox="1"/>
          <p:nvPr/>
        </p:nvSpPr>
        <p:spPr>
          <a:xfrm>
            <a:off x="11241334" y="1580171"/>
            <a:ext cx="517899" cy="338554"/>
          </a:xfrm>
          <a:prstGeom prst="rect">
            <a:avLst/>
          </a:prstGeom>
          <a:noFill/>
        </p:spPr>
        <p:txBody>
          <a:bodyPr wrap="none" rtlCol="0">
            <a:spAutoFit/>
          </a:bodyPr>
          <a:lstStyle/>
          <a:p>
            <a:r>
              <a:rPr lang="en-US" altLang="zh-TW" sz="1600" dirty="0"/>
              <a:t>VCC</a:t>
            </a:r>
            <a:endParaRPr lang="zh-TW" altLang="en-US" sz="1600" dirty="0"/>
          </a:p>
        </p:txBody>
      </p:sp>
      <p:sp>
        <p:nvSpPr>
          <p:cNvPr id="112" name="箭號: 向右 111">
            <a:extLst>
              <a:ext uri="{FF2B5EF4-FFF2-40B4-BE49-F238E27FC236}">
                <a16:creationId xmlns:a16="http://schemas.microsoft.com/office/drawing/2014/main" id="{00BAFBD1-130B-9CFC-8C8A-F0B0EEA0A4B2}"/>
              </a:ext>
            </a:extLst>
          </p:cNvPr>
          <p:cNvSpPr/>
          <p:nvPr/>
        </p:nvSpPr>
        <p:spPr>
          <a:xfrm>
            <a:off x="4141868"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3" name="箭號: 向右 112">
            <a:extLst>
              <a:ext uri="{FF2B5EF4-FFF2-40B4-BE49-F238E27FC236}">
                <a16:creationId xmlns:a16="http://schemas.microsoft.com/office/drawing/2014/main" id="{1B136D39-A133-F1E8-C69A-B2E91FEABCD2}"/>
              </a:ext>
            </a:extLst>
          </p:cNvPr>
          <p:cNvSpPr/>
          <p:nvPr/>
        </p:nvSpPr>
        <p:spPr>
          <a:xfrm>
            <a:off x="7851049"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31" name="群組 30">
            <a:extLst>
              <a:ext uri="{FF2B5EF4-FFF2-40B4-BE49-F238E27FC236}">
                <a16:creationId xmlns:a16="http://schemas.microsoft.com/office/drawing/2014/main" id="{21BDE112-56A8-432D-CCD6-2832285981F7}"/>
              </a:ext>
            </a:extLst>
          </p:cNvPr>
          <p:cNvGrpSpPr/>
          <p:nvPr/>
        </p:nvGrpSpPr>
        <p:grpSpPr>
          <a:xfrm>
            <a:off x="7874375" y="3814298"/>
            <a:ext cx="2629729" cy="2015478"/>
            <a:chOff x="456137" y="3966698"/>
            <a:chExt cx="2629729" cy="2015478"/>
          </a:xfrm>
        </p:grpSpPr>
        <p:sp>
          <p:nvSpPr>
            <p:cNvPr id="33" name="矩形: 圓角 98">
              <a:extLst>
                <a:ext uri="{FF2B5EF4-FFF2-40B4-BE49-F238E27FC236}">
                  <a16:creationId xmlns:a16="http://schemas.microsoft.com/office/drawing/2014/main" id="{66DB84EE-235D-1810-C3B9-1AF1BDB2C313}"/>
                </a:ext>
              </a:extLst>
            </p:cNvPr>
            <p:cNvSpPr/>
            <p:nvPr/>
          </p:nvSpPr>
          <p:spPr>
            <a:xfrm>
              <a:off x="985180" y="39666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34" name="矩形: 圓角 99">
              <a:extLst>
                <a:ext uri="{FF2B5EF4-FFF2-40B4-BE49-F238E27FC236}">
                  <a16:creationId xmlns:a16="http://schemas.microsoft.com/office/drawing/2014/main" id="{44D4ED97-2CC1-DCB8-40FB-3948A08D4C11}"/>
                </a:ext>
              </a:extLst>
            </p:cNvPr>
            <p:cNvSpPr/>
            <p:nvPr/>
          </p:nvSpPr>
          <p:spPr>
            <a:xfrm>
              <a:off x="1017662" y="55740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35" name="矩形: 圓角 100">
              <a:extLst>
                <a:ext uri="{FF2B5EF4-FFF2-40B4-BE49-F238E27FC236}">
                  <a16:creationId xmlns:a16="http://schemas.microsoft.com/office/drawing/2014/main" id="{C7575B0E-B737-C910-2719-0AC6462B089B}"/>
                </a:ext>
              </a:extLst>
            </p:cNvPr>
            <p:cNvSpPr/>
            <p:nvPr/>
          </p:nvSpPr>
          <p:spPr>
            <a:xfrm>
              <a:off x="1010474" y="51208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37" name="直線單箭頭接點 9">
              <a:extLst>
                <a:ext uri="{FF2B5EF4-FFF2-40B4-BE49-F238E27FC236}">
                  <a16:creationId xmlns:a16="http://schemas.microsoft.com/office/drawing/2014/main" id="{CBFE04ED-F046-CB2B-AE03-8617001A331E}"/>
                </a:ext>
              </a:extLst>
            </p:cNvPr>
            <p:cNvCxnSpPr>
              <a:cxnSpLocks/>
              <a:stCxn id="34" idx="3"/>
              <a:endCxn id="35" idx="3"/>
            </p:cNvCxnSpPr>
            <p:nvPr/>
          </p:nvCxnSpPr>
          <p:spPr>
            <a:xfrm flipH="1" flipV="1">
              <a:off x="1924874" y="52817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8" name="文字方塊 37">
              <a:extLst>
                <a:ext uri="{FF2B5EF4-FFF2-40B4-BE49-F238E27FC236}">
                  <a16:creationId xmlns:a16="http://schemas.microsoft.com/office/drawing/2014/main" id="{E5423D59-8397-C4AB-1C61-BC9B5C10F4E9}"/>
                </a:ext>
              </a:extLst>
            </p:cNvPr>
            <p:cNvSpPr txBox="1"/>
            <p:nvPr/>
          </p:nvSpPr>
          <p:spPr>
            <a:xfrm>
              <a:off x="2471980" y="52474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39" name="矩形: 圓角 103">
              <a:extLst>
                <a:ext uri="{FF2B5EF4-FFF2-40B4-BE49-F238E27FC236}">
                  <a16:creationId xmlns:a16="http://schemas.microsoft.com/office/drawing/2014/main" id="{B7BA3DA0-AFC6-8A05-926A-9C0809A18D85}"/>
                </a:ext>
              </a:extLst>
            </p:cNvPr>
            <p:cNvSpPr/>
            <p:nvPr/>
          </p:nvSpPr>
          <p:spPr>
            <a:xfrm>
              <a:off x="2075035" y="45814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40" name="直線單箭頭接點 9">
              <a:extLst>
                <a:ext uri="{FF2B5EF4-FFF2-40B4-BE49-F238E27FC236}">
                  <a16:creationId xmlns:a16="http://schemas.microsoft.com/office/drawing/2014/main" id="{C0E982B9-2C0F-6092-7137-996BCE6E16E4}"/>
                </a:ext>
              </a:extLst>
            </p:cNvPr>
            <p:cNvCxnSpPr>
              <a:cxnSpLocks/>
            </p:cNvCxnSpPr>
            <p:nvPr/>
          </p:nvCxnSpPr>
          <p:spPr>
            <a:xfrm flipV="1">
              <a:off x="2319963" y="50752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1" name="直線單箭頭接點 9">
              <a:extLst>
                <a:ext uri="{FF2B5EF4-FFF2-40B4-BE49-F238E27FC236}">
                  <a16:creationId xmlns:a16="http://schemas.microsoft.com/office/drawing/2014/main" id="{0CE8FE3E-EB15-1B3C-D223-24642C4B10D5}"/>
                </a:ext>
              </a:extLst>
            </p:cNvPr>
            <p:cNvCxnSpPr>
              <a:cxnSpLocks/>
              <a:stCxn id="39" idx="1"/>
              <a:endCxn id="35" idx="0"/>
            </p:cNvCxnSpPr>
            <p:nvPr/>
          </p:nvCxnSpPr>
          <p:spPr>
            <a:xfrm rot="10800000" flipV="1">
              <a:off x="1467675" y="48283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2" name="文字方塊 41">
              <a:extLst>
                <a:ext uri="{FF2B5EF4-FFF2-40B4-BE49-F238E27FC236}">
                  <a16:creationId xmlns:a16="http://schemas.microsoft.com/office/drawing/2014/main" id="{37B5F7CB-854D-3C0E-727F-D42DF6738A2F}"/>
                </a:ext>
              </a:extLst>
            </p:cNvPr>
            <p:cNvSpPr txBox="1"/>
            <p:nvPr/>
          </p:nvSpPr>
          <p:spPr>
            <a:xfrm>
              <a:off x="456137" y="4506654"/>
              <a:ext cx="1063240" cy="584775"/>
            </a:xfrm>
            <a:prstGeom prst="rect">
              <a:avLst/>
            </a:prstGeom>
            <a:noFill/>
          </p:spPr>
          <p:txBody>
            <a:bodyPr wrap="none" rtlCol="0">
              <a:spAutoFit/>
            </a:bodyPr>
            <a:lstStyle/>
            <a:p>
              <a:pPr algn="r"/>
              <a:r>
                <a:rPr lang="en-US" altLang="zh-TW" sz="1600" dirty="0"/>
                <a:t>Execute </a:t>
              </a:r>
            </a:p>
            <a:p>
              <a:pPr algn="r"/>
              <a:r>
                <a:rPr lang="en-US" altLang="zh-TW" sz="1600" dirty="0"/>
                <a:t>calibration</a:t>
              </a:r>
              <a:endParaRPr lang="zh-TW" altLang="en-US" sz="1600" dirty="0"/>
            </a:p>
          </p:txBody>
        </p:sp>
      </p:grpSp>
      <p:sp>
        <p:nvSpPr>
          <p:cNvPr id="43" name="文字方塊 42">
            <a:extLst>
              <a:ext uri="{FF2B5EF4-FFF2-40B4-BE49-F238E27FC236}">
                <a16:creationId xmlns:a16="http://schemas.microsoft.com/office/drawing/2014/main" id="{B9D9C528-0379-FDD2-69E0-C54F0A8DD536}"/>
              </a:ext>
            </a:extLst>
          </p:cNvPr>
          <p:cNvSpPr txBox="1"/>
          <p:nvPr/>
        </p:nvSpPr>
        <p:spPr>
          <a:xfrm>
            <a:off x="0" y="5802436"/>
            <a:ext cx="1647310" cy="584775"/>
          </a:xfrm>
          <a:prstGeom prst="rect">
            <a:avLst/>
          </a:prstGeom>
          <a:noFill/>
          <a:ln>
            <a:noFill/>
          </a:ln>
        </p:spPr>
        <p:txBody>
          <a:bodyPr wrap="none" rtlCol="0">
            <a:spAutoFit/>
          </a:bodyPr>
          <a:lstStyle/>
          <a:p>
            <a:r>
              <a:rPr lang="en-US" altLang="zh-TW" sz="1600" b="1" dirty="0">
                <a:solidFill>
                  <a:srgbClr val="FF0000"/>
                </a:solidFill>
              </a:rPr>
              <a:t>Final test Process</a:t>
            </a:r>
          </a:p>
          <a:p>
            <a:pPr algn="ctr"/>
            <a:r>
              <a:rPr lang="en-US" altLang="zh-TW" sz="1600" b="1" dirty="0">
                <a:solidFill>
                  <a:srgbClr val="FF0000"/>
                </a:solidFill>
              </a:rPr>
              <a:t>(Normally)</a:t>
            </a:r>
            <a:endParaRPr lang="zh-TW" altLang="en-US" sz="1600" b="1" dirty="0">
              <a:solidFill>
                <a:srgbClr val="FF0000"/>
              </a:solidFill>
            </a:endParaRPr>
          </a:p>
        </p:txBody>
      </p:sp>
      <p:sp>
        <p:nvSpPr>
          <p:cNvPr id="44" name="文字方塊 43">
            <a:extLst>
              <a:ext uri="{FF2B5EF4-FFF2-40B4-BE49-F238E27FC236}">
                <a16:creationId xmlns:a16="http://schemas.microsoft.com/office/drawing/2014/main" id="{079008CF-137E-3CFF-2DD6-4DCB46BF055B}"/>
              </a:ext>
            </a:extLst>
          </p:cNvPr>
          <p:cNvSpPr txBox="1"/>
          <p:nvPr/>
        </p:nvSpPr>
        <p:spPr>
          <a:xfrm>
            <a:off x="1854760" y="6194061"/>
            <a:ext cx="1973356" cy="338554"/>
          </a:xfrm>
          <a:prstGeom prst="rect">
            <a:avLst/>
          </a:prstGeom>
          <a:noFill/>
        </p:spPr>
        <p:txBody>
          <a:bodyPr wrap="square" rtlCol="0">
            <a:spAutoFit/>
          </a:bodyPr>
          <a:lstStyle/>
          <a:p>
            <a:pPr algn="ctr"/>
            <a:r>
              <a:rPr lang="en-US" altLang="zh-TW" sz="1600" dirty="0"/>
              <a:t>Once MFP=1</a:t>
            </a:r>
            <a:endParaRPr lang="zh-TW" altLang="en-US" sz="1600" dirty="0"/>
          </a:p>
        </p:txBody>
      </p:sp>
      <p:cxnSp>
        <p:nvCxnSpPr>
          <p:cNvPr id="47" name="直線單箭頭接點 9">
            <a:extLst>
              <a:ext uri="{FF2B5EF4-FFF2-40B4-BE49-F238E27FC236}">
                <a16:creationId xmlns:a16="http://schemas.microsoft.com/office/drawing/2014/main" id="{D5FEA759-BA68-3D15-726F-7EB3487F417E}"/>
              </a:ext>
            </a:extLst>
          </p:cNvPr>
          <p:cNvCxnSpPr>
            <a:cxnSpLocks/>
            <a:stCxn id="49" idx="2"/>
            <a:endCxn id="44" idx="0"/>
          </p:cNvCxnSpPr>
          <p:nvPr/>
        </p:nvCxnSpPr>
        <p:spPr>
          <a:xfrm>
            <a:off x="2841437" y="5829776"/>
            <a:ext cx="1"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48" name="群組 47">
            <a:extLst>
              <a:ext uri="{FF2B5EF4-FFF2-40B4-BE49-F238E27FC236}">
                <a16:creationId xmlns:a16="http://schemas.microsoft.com/office/drawing/2014/main" id="{FCC45E10-235C-FEFF-2D9C-3F90602D97E9}"/>
              </a:ext>
            </a:extLst>
          </p:cNvPr>
          <p:cNvGrpSpPr/>
          <p:nvPr/>
        </p:nvGrpSpPr>
        <p:grpSpPr>
          <a:xfrm>
            <a:off x="1191480" y="3814298"/>
            <a:ext cx="2760651" cy="2015478"/>
            <a:chOff x="233166" y="3814298"/>
            <a:chExt cx="2760651" cy="2015478"/>
          </a:xfrm>
        </p:grpSpPr>
        <p:sp>
          <p:nvSpPr>
            <p:cNvPr id="49" name="矩形: 圓角 57">
              <a:extLst>
                <a:ext uri="{FF2B5EF4-FFF2-40B4-BE49-F238E27FC236}">
                  <a16:creationId xmlns:a16="http://schemas.microsoft.com/office/drawing/2014/main" id="{BE42BF2A-3513-EF52-2D5A-0DEDE281FBD4}"/>
                </a:ext>
              </a:extLst>
            </p:cNvPr>
            <p:cNvSpPr/>
            <p:nvPr/>
          </p:nvSpPr>
          <p:spPr>
            <a:xfrm>
              <a:off x="832780" y="38142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0" name="矩形: 圓角 58">
              <a:extLst>
                <a:ext uri="{FF2B5EF4-FFF2-40B4-BE49-F238E27FC236}">
                  <a16:creationId xmlns:a16="http://schemas.microsoft.com/office/drawing/2014/main" id="{3B39F337-7762-F023-3679-4FE26354A40C}"/>
                </a:ext>
              </a:extLst>
            </p:cNvPr>
            <p:cNvSpPr/>
            <p:nvPr/>
          </p:nvSpPr>
          <p:spPr>
            <a:xfrm>
              <a:off x="865262" y="54216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1" name="矩形: 圓角 59">
              <a:extLst>
                <a:ext uri="{FF2B5EF4-FFF2-40B4-BE49-F238E27FC236}">
                  <a16:creationId xmlns:a16="http://schemas.microsoft.com/office/drawing/2014/main" id="{A6DD7D6B-A900-1A5D-A835-1FE4DA5A78F6}"/>
                </a:ext>
              </a:extLst>
            </p:cNvPr>
            <p:cNvSpPr/>
            <p:nvPr/>
          </p:nvSpPr>
          <p:spPr>
            <a:xfrm>
              <a:off x="858074" y="49684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52" name="直線單箭頭接點 9">
              <a:extLst>
                <a:ext uri="{FF2B5EF4-FFF2-40B4-BE49-F238E27FC236}">
                  <a16:creationId xmlns:a16="http://schemas.microsoft.com/office/drawing/2014/main" id="{C270B383-1FE9-1CE7-B4A8-D802DDFB4F86}"/>
                </a:ext>
              </a:extLst>
            </p:cNvPr>
            <p:cNvCxnSpPr>
              <a:cxnSpLocks/>
              <a:stCxn id="50" idx="3"/>
              <a:endCxn id="51" idx="3"/>
            </p:cNvCxnSpPr>
            <p:nvPr/>
          </p:nvCxnSpPr>
          <p:spPr>
            <a:xfrm flipH="1" flipV="1">
              <a:off x="1772474" y="51293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53" name="文字方塊 52">
              <a:extLst>
                <a:ext uri="{FF2B5EF4-FFF2-40B4-BE49-F238E27FC236}">
                  <a16:creationId xmlns:a16="http://schemas.microsoft.com/office/drawing/2014/main" id="{812A7D21-D945-77DC-DF86-4C4F5DEAB625}"/>
                </a:ext>
              </a:extLst>
            </p:cNvPr>
            <p:cNvSpPr txBox="1"/>
            <p:nvPr/>
          </p:nvSpPr>
          <p:spPr>
            <a:xfrm>
              <a:off x="2379931" y="50950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54" name="矩形: 圓角 65">
              <a:extLst>
                <a:ext uri="{FF2B5EF4-FFF2-40B4-BE49-F238E27FC236}">
                  <a16:creationId xmlns:a16="http://schemas.microsoft.com/office/drawing/2014/main" id="{30CC6D95-19FF-4E8D-1AD9-574C16DDFC4C}"/>
                </a:ext>
              </a:extLst>
            </p:cNvPr>
            <p:cNvSpPr/>
            <p:nvPr/>
          </p:nvSpPr>
          <p:spPr>
            <a:xfrm>
              <a:off x="1922635" y="44290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55" name="直線單箭頭接點 9">
              <a:extLst>
                <a:ext uri="{FF2B5EF4-FFF2-40B4-BE49-F238E27FC236}">
                  <a16:creationId xmlns:a16="http://schemas.microsoft.com/office/drawing/2014/main" id="{48924F16-DBAF-0688-DE69-5C297200FF86}"/>
                </a:ext>
              </a:extLst>
            </p:cNvPr>
            <p:cNvCxnSpPr>
              <a:cxnSpLocks/>
            </p:cNvCxnSpPr>
            <p:nvPr/>
          </p:nvCxnSpPr>
          <p:spPr>
            <a:xfrm flipV="1">
              <a:off x="2156250" y="49228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7" name="直線單箭頭接點 9">
              <a:extLst>
                <a:ext uri="{FF2B5EF4-FFF2-40B4-BE49-F238E27FC236}">
                  <a16:creationId xmlns:a16="http://schemas.microsoft.com/office/drawing/2014/main" id="{E6966A22-0FBD-B813-6064-5873A064914F}"/>
                </a:ext>
              </a:extLst>
            </p:cNvPr>
            <p:cNvCxnSpPr>
              <a:cxnSpLocks/>
              <a:stCxn id="54" idx="1"/>
              <a:endCxn id="51" idx="0"/>
            </p:cNvCxnSpPr>
            <p:nvPr/>
          </p:nvCxnSpPr>
          <p:spPr>
            <a:xfrm rot="10800000" flipV="1">
              <a:off x="1315275" y="46759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4" name="文字方塊 63">
              <a:extLst>
                <a:ext uri="{FF2B5EF4-FFF2-40B4-BE49-F238E27FC236}">
                  <a16:creationId xmlns:a16="http://schemas.microsoft.com/office/drawing/2014/main" id="{87059045-F68F-A03C-6F5A-77D8478321DE}"/>
                </a:ext>
              </a:extLst>
            </p:cNvPr>
            <p:cNvSpPr txBox="1"/>
            <p:nvPr/>
          </p:nvSpPr>
          <p:spPr>
            <a:xfrm>
              <a:off x="233166" y="4420214"/>
              <a:ext cx="1051313" cy="584775"/>
            </a:xfrm>
            <a:prstGeom prst="rect">
              <a:avLst/>
            </a:prstGeom>
            <a:noFill/>
          </p:spPr>
          <p:txBody>
            <a:bodyPr wrap="none" rtlCol="0">
              <a:spAutoFit/>
            </a:bodyPr>
            <a:lstStyle/>
            <a:p>
              <a:pPr algn="r"/>
              <a:r>
                <a:rPr lang="en-US" altLang="zh-TW" sz="1600" dirty="0"/>
                <a:t>Read</a:t>
              </a:r>
              <a:r>
                <a:rPr lang="zh-TW" altLang="en-US" sz="1600" dirty="0"/>
                <a:t> </a:t>
              </a:r>
              <a:r>
                <a:rPr lang="en-US" altLang="zh-TW" sz="1600" dirty="0"/>
                <a:t>&amp;</a:t>
              </a:r>
            </a:p>
            <a:p>
              <a:pPr algn="r"/>
              <a:r>
                <a:rPr lang="en-US" altLang="zh-TW" sz="1600" dirty="0"/>
                <a:t>write back</a:t>
              </a:r>
              <a:endParaRPr lang="zh-TW" altLang="en-US" sz="1600" dirty="0"/>
            </a:p>
          </p:txBody>
        </p:sp>
      </p:grpSp>
      <p:sp>
        <p:nvSpPr>
          <p:cNvPr id="67" name="文字方塊 66">
            <a:extLst>
              <a:ext uri="{FF2B5EF4-FFF2-40B4-BE49-F238E27FC236}">
                <a16:creationId xmlns:a16="http://schemas.microsoft.com/office/drawing/2014/main" id="{FDDE0540-65CE-6381-1345-209B814F3377}"/>
              </a:ext>
            </a:extLst>
          </p:cNvPr>
          <p:cNvSpPr txBox="1"/>
          <p:nvPr/>
        </p:nvSpPr>
        <p:spPr>
          <a:xfrm>
            <a:off x="4257996" y="5599554"/>
            <a:ext cx="3972047" cy="738664"/>
          </a:xfrm>
          <a:prstGeom prst="rect">
            <a:avLst/>
          </a:prstGeom>
          <a:noFill/>
        </p:spPr>
        <p:txBody>
          <a:bodyPr wrap="square" rtlCol="0">
            <a:spAutoFit/>
          </a:bodyPr>
          <a:lstStyle/>
          <a:p>
            <a:r>
              <a:rPr lang="en-US" altLang="zh-TW" sz="1400" dirty="0">
                <a:solidFill>
                  <a:srgbClr val="FF0000"/>
                </a:solidFill>
              </a:rPr>
              <a:t>If no **issue was detected for </a:t>
            </a:r>
            <a:r>
              <a:rPr lang="en-US" altLang="zh-TW" sz="1400" b="1" dirty="0">
                <a:solidFill>
                  <a:srgbClr val="FF0000"/>
                </a:solidFill>
              </a:rPr>
              <a:t>3</a:t>
            </a:r>
            <a:r>
              <a:rPr lang="zh-TW" altLang="en-US" sz="1400" b="1" dirty="0">
                <a:solidFill>
                  <a:srgbClr val="FF0000"/>
                </a:solidFill>
              </a:rPr>
              <a:t> </a:t>
            </a:r>
            <a:r>
              <a:rPr lang="en-US" altLang="zh-TW" sz="1400" b="1" dirty="0">
                <a:solidFill>
                  <a:srgbClr val="FF0000"/>
                </a:solidFill>
              </a:rPr>
              <a:t>times (MFP=1 for 3 </a:t>
            </a:r>
            <a:r>
              <a:rPr lang="en-US" altLang="zh-TW" sz="1400" b="1" dirty="0" err="1">
                <a:solidFill>
                  <a:srgbClr val="FF0000"/>
                </a:solidFill>
              </a:rPr>
              <a:t>tims</a:t>
            </a:r>
            <a:r>
              <a:rPr lang="en-US" altLang="zh-TW" sz="1400" b="1" dirty="0">
                <a:solidFill>
                  <a:srgbClr val="FF0000"/>
                </a:solidFill>
              </a:rPr>
              <a:t>), </a:t>
            </a:r>
            <a:r>
              <a:rPr lang="en-US" altLang="zh-TW" sz="1400" dirty="0">
                <a:solidFill>
                  <a:srgbClr val="FF0000"/>
                </a:solidFill>
              </a:rPr>
              <a:t>MCU would do 1 time RTCC calibration and then back to hour-alarm mode.</a:t>
            </a:r>
            <a:endParaRPr lang="en-US" altLang="zh-TW" sz="1400" b="1" dirty="0">
              <a:solidFill>
                <a:srgbClr val="FF0000"/>
              </a:solidFill>
            </a:endParaRPr>
          </a:p>
        </p:txBody>
      </p:sp>
      <p:sp>
        <p:nvSpPr>
          <p:cNvPr id="68" name="文字方塊 67">
            <a:extLst>
              <a:ext uri="{FF2B5EF4-FFF2-40B4-BE49-F238E27FC236}">
                <a16:creationId xmlns:a16="http://schemas.microsoft.com/office/drawing/2014/main" id="{92098F74-54F3-1E69-7B7D-952CADBF4E6C}"/>
              </a:ext>
            </a:extLst>
          </p:cNvPr>
          <p:cNvSpPr txBox="1"/>
          <p:nvPr/>
        </p:nvSpPr>
        <p:spPr>
          <a:xfrm>
            <a:off x="8106028" y="6194061"/>
            <a:ext cx="2701086" cy="338554"/>
          </a:xfrm>
          <a:prstGeom prst="rect">
            <a:avLst/>
          </a:prstGeom>
          <a:noFill/>
        </p:spPr>
        <p:txBody>
          <a:bodyPr wrap="square" rtlCol="0">
            <a:spAutoFit/>
          </a:bodyPr>
          <a:lstStyle/>
          <a:p>
            <a:pPr algn="ctr"/>
            <a:r>
              <a:rPr lang="en-US" altLang="zh-TW" sz="1600" dirty="0"/>
              <a:t>RTCC Calibration Process</a:t>
            </a:r>
            <a:endParaRPr lang="zh-TW" altLang="en-US" sz="1600" dirty="0"/>
          </a:p>
        </p:txBody>
      </p:sp>
      <p:cxnSp>
        <p:nvCxnSpPr>
          <p:cNvPr id="71" name="直線單箭頭接點 94">
            <a:extLst>
              <a:ext uri="{FF2B5EF4-FFF2-40B4-BE49-F238E27FC236}">
                <a16:creationId xmlns:a16="http://schemas.microsoft.com/office/drawing/2014/main" id="{0EE15421-1858-9D74-A027-5601916B8C8F}"/>
              </a:ext>
            </a:extLst>
          </p:cNvPr>
          <p:cNvCxnSpPr>
            <a:cxnSpLocks/>
            <a:stCxn id="33" idx="2"/>
            <a:endCxn id="68" idx="0"/>
          </p:cNvCxnSpPr>
          <p:nvPr/>
        </p:nvCxnSpPr>
        <p:spPr>
          <a:xfrm>
            <a:off x="9453761" y="5829776"/>
            <a:ext cx="2810"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9" name="直線接點 78">
            <a:extLst>
              <a:ext uri="{FF2B5EF4-FFF2-40B4-BE49-F238E27FC236}">
                <a16:creationId xmlns:a16="http://schemas.microsoft.com/office/drawing/2014/main" id="{C2A27412-CB4D-78C1-B948-FCEF07706A8E}"/>
              </a:ext>
            </a:extLst>
          </p:cNvPr>
          <p:cNvCxnSpPr/>
          <p:nvPr/>
        </p:nvCxnSpPr>
        <p:spPr>
          <a:xfrm>
            <a:off x="69669" y="3622766"/>
            <a:ext cx="12018187" cy="0"/>
          </a:xfrm>
          <a:prstGeom prst="line">
            <a:avLst/>
          </a:prstGeom>
          <a:ln>
            <a:solidFill>
              <a:schemeClr val="tx1">
                <a:lumMod val="50000"/>
                <a:lumOff val="50000"/>
              </a:schemeClr>
            </a:solidFill>
            <a:prstDash val="dashDot"/>
          </a:ln>
          <a:effectLst/>
        </p:spPr>
        <p:style>
          <a:lnRef idx="2">
            <a:schemeClr val="accent1"/>
          </a:lnRef>
          <a:fillRef idx="0">
            <a:schemeClr val="accent1"/>
          </a:fillRef>
          <a:effectRef idx="1">
            <a:schemeClr val="accent1"/>
          </a:effectRef>
          <a:fontRef idx="minor">
            <a:schemeClr val="tx1"/>
          </a:fontRef>
        </p:style>
      </p:cxnSp>
      <p:sp>
        <p:nvSpPr>
          <p:cNvPr id="82" name="文字方塊 81">
            <a:extLst>
              <a:ext uri="{FF2B5EF4-FFF2-40B4-BE49-F238E27FC236}">
                <a16:creationId xmlns:a16="http://schemas.microsoft.com/office/drawing/2014/main" id="{017727E4-6089-3CC7-79BF-3940A1C64F3A}"/>
              </a:ext>
            </a:extLst>
          </p:cNvPr>
          <p:cNvSpPr txBox="1"/>
          <p:nvPr/>
        </p:nvSpPr>
        <p:spPr>
          <a:xfrm>
            <a:off x="8993412" y="473399"/>
            <a:ext cx="3198588" cy="400110"/>
          </a:xfrm>
          <a:prstGeom prst="rect">
            <a:avLst/>
          </a:prstGeom>
          <a:noFill/>
        </p:spPr>
        <p:txBody>
          <a:bodyPr wrap="square" rtlCol="0">
            <a:spAutoFit/>
          </a:bodyPr>
          <a:lstStyle/>
          <a:p>
            <a:pPr algn="r"/>
            <a:r>
              <a:rPr kumimoji="1" lang="en-US" altLang="zh-TW" sz="2000" dirty="0">
                <a:solidFill>
                  <a:srgbClr val="FF0000"/>
                </a:solidFill>
              </a:rPr>
              <a:t>*RTCC was never power-off.</a:t>
            </a:r>
            <a:endParaRPr kumimoji="1" lang="zh-TW" altLang="en-US" sz="2000" dirty="0">
              <a:solidFill>
                <a:srgbClr val="FF0000"/>
              </a:solidFill>
            </a:endParaRPr>
          </a:p>
        </p:txBody>
      </p:sp>
      <p:sp>
        <p:nvSpPr>
          <p:cNvPr id="87" name="文字方塊 86">
            <a:extLst>
              <a:ext uri="{FF2B5EF4-FFF2-40B4-BE49-F238E27FC236}">
                <a16:creationId xmlns:a16="http://schemas.microsoft.com/office/drawing/2014/main" id="{E364AD57-18A1-514C-73A7-8EF49F10B22A}"/>
              </a:ext>
            </a:extLst>
          </p:cNvPr>
          <p:cNvSpPr txBox="1"/>
          <p:nvPr/>
        </p:nvSpPr>
        <p:spPr>
          <a:xfrm>
            <a:off x="10196721" y="6010819"/>
            <a:ext cx="1030535" cy="307777"/>
          </a:xfrm>
          <a:prstGeom prst="rect">
            <a:avLst/>
          </a:prstGeom>
          <a:noFill/>
        </p:spPr>
        <p:txBody>
          <a:bodyPr wrap="square" rtlCol="0">
            <a:spAutoFit/>
          </a:bodyPr>
          <a:lstStyle/>
          <a:p>
            <a:r>
              <a:rPr kumimoji="1" lang="zh-TW" altLang="en-US" sz="1400" dirty="0"/>
              <a:t>什麼意思</a:t>
            </a:r>
            <a:r>
              <a:rPr kumimoji="1" lang="en-US" altLang="zh-TW" sz="1400" dirty="0"/>
              <a:t>?</a:t>
            </a:r>
            <a:endParaRPr kumimoji="1" lang="zh-TW" altLang="en-US" sz="1400" dirty="0"/>
          </a:p>
        </p:txBody>
      </p:sp>
      <p:sp>
        <p:nvSpPr>
          <p:cNvPr id="92" name="文字方塊 91">
            <a:extLst>
              <a:ext uri="{FF2B5EF4-FFF2-40B4-BE49-F238E27FC236}">
                <a16:creationId xmlns:a16="http://schemas.microsoft.com/office/drawing/2014/main" id="{7752D3BD-2715-232F-0D9F-08C3AF12EED2}"/>
              </a:ext>
            </a:extLst>
          </p:cNvPr>
          <p:cNvSpPr txBox="1"/>
          <p:nvPr/>
        </p:nvSpPr>
        <p:spPr>
          <a:xfrm>
            <a:off x="4257996" y="6289944"/>
            <a:ext cx="4069840" cy="261610"/>
          </a:xfrm>
          <a:prstGeom prst="rect">
            <a:avLst/>
          </a:prstGeom>
          <a:solidFill>
            <a:srgbClr val="FFFF00"/>
          </a:solidFill>
        </p:spPr>
        <p:txBody>
          <a:bodyPr wrap="square" rtlCol="0">
            <a:spAutoFit/>
          </a:bodyPr>
          <a:lstStyle/>
          <a:p>
            <a:r>
              <a:rPr lang="en-US" altLang="zh-TW" sz="1100" dirty="0"/>
              <a:t>**Issus means RTCHOUR != ALM0HOUR was detected but MFP=1.</a:t>
            </a:r>
          </a:p>
        </p:txBody>
      </p:sp>
    </p:spTree>
    <p:extLst>
      <p:ext uri="{BB962C8B-B14F-4D97-AF65-F5344CB8AC3E}">
        <p14:creationId xmlns:p14="http://schemas.microsoft.com/office/powerpoint/2010/main" val="3192147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5345F-0663-2B34-29FA-F2A2B2962786}"/>
            </a:ext>
          </a:extLst>
        </p:cNvPr>
        <p:cNvGrpSpPr/>
        <p:nvPr/>
      </p:nvGrpSpPr>
      <p:grpSpPr>
        <a:xfrm>
          <a:off x="0" y="0"/>
          <a:ext cx="0" cy="0"/>
          <a:chOff x="0" y="0"/>
          <a:chExt cx="0" cy="0"/>
        </a:xfrm>
      </p:grpSpPr>
      <p:sp>
        <p:nvSpPr>
          <p:cNvPr id="94" name="迴轉箭號 93">
            <a:extLst>
              <a:ext uri="{FF2B5EF4-FFF2-40B4-BE49-F238E27FC236}">
                <a16:creationId xmlns:a16="http://schemas.microsoft.com/office/drawing/2014/main" id="{002AE843-658B-D46E-DEF6-6549D5748F7C}"/>
              </a:ext>
            </a:extLst>
          </p:cNvPr>
          <p:cNvSpPr/>
          <p:nvPr/>
        </p:nvSpPr>
        <p:spPr>
          <a:xfrm rot="5400000" flipH="1">
            <a:off x="4648739" y="3769386"/>
            <a:ext cx="1366426" cy="2214384"/>
          </a:xfrm>
          <a:prstGeom prst="uturnArrow">
            <a:avLst>
              <a:gd name="adj1" fmla="val 25000"/>
              <a:gd name="adj2" fmla="val 25000"/>
              <a:gd name="adj3" fmla="val 25000"/>
              <a:gd name="adj4" fmla="val 43750"/>
              <a:gd name="adj5" fmla="val 100000"/>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2" name="標題 1">
            <a:extLst>
              <a:ext uri="{FF2B5EF4-FFF2-40B4-BE49-F238E27FC236}">
                <a16:creationId xmlns:a16="http://schemas.microsoft.com/office/drawing/2014/main" id="{EE91F5D9-FFE0-1265-AF25-DF8DF4E410A3}"/>
              </a:ext>
            </a:extLst>
          </p:cNvPr>
          <p:cNvSpPr>
            <a:spLocks noGrp="1"/>
          </p:cNvSpPr>
          <p:nvPr>
            <p:ph type="title"/>
          </p:nvPr>
        </p:nvSpPr>
        <p:spPr/>
        <p:txBody>
          <a:bodyPr/>
          <a:lstStyle/>
          <a:p>
            <a:r>
              <a:rPr lang="en-US" altLang="zh-TW" dirty="0"/>
              <a:t>Final test process with RTCC &amp; MCU.</a:t>
            </a:r>
            <a:endParaRPr lang="zh-TW" altLang="en-US" dirty="0"/>
          </a:p>
        </p:txBody>
      </p:sp>
      <p:cxnSp>
        <p:nvCxnSpPr>
          <p:cNvPr id="19" name="直線單箭頭接點 9">
            <a:extLst>
              <a:ext uri="{FF2B5EF4-FFF2-40B4-BE49-F238E27FC236}">
                <a16:creationId xmlns:a16="http://schemas.microsoft.com/office/drawing/2014/main" id="{86EDF706-9382-DCA1-6763-CEA59A6DF5E5}"/>
              </a:ext>
            </a:extLst>
          </p:cNvPr>
          <p:cNvCxnSpPr>
            <a:cxnSpLocks/>
            <a:stCxn id="14" idx="2"/>
            <a:endCxn id="24" idx="0"/>
          </p:cNvCxnSpPr>
          <p:nvPr/>
        </p:nvCxnSpPr>
        <p:spPr>
          <a:xfrm>
            <a:off x="2810642" y="2714784"/>
            <a:ext cx="0"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 name="文字方塊 23">
            <a:extLst>
              <a:ext uri="{FF2B5EF4-FFF2-40B4-BE49-F238E27FC236}">
                <a16:creationId xmlns:a16="http://schemas.microsoft.com/office/drawing/2014/main" id="{C710CCAA-176B-CD6B-18AC-E6212E6AD57E}"/>
              </a:ext>
            </a:extLst>
          </p:cNvPr>
          <p:cNvSpPr txBox="1"/>
          <p:nvPr/>
        </p:nvSpPr>
        <p:spPr>
          <a:xfrm>
            <a:off x="1654474" y="3190198"/>
            <a:ext cx="2312336" cy="338554"/>
          </a:xfrm>
          <a:prstGeom prst="rect">
            <a:avLst/>
          </a:prstGeom>
          <a:noFill/>
        </p:spPr>
        <p:txBody>
          <a:bodyPr wrap="square" rtlCol="0">
            <a:spAutoFit/>
          </a:bodyPr>
          <a:lstStyle/>
          <a:p>
            <a:pPr algn="ctr"/>
            <a:r>
              <a:rPr lang="en-US" altLang="zh-TW" sz="1600" dirty="0"/>
              <a:t>Step1. Battery assembly</a:t>
            </a:r>
            <a:endParaRPr lang="zh-TW" altLang="en-US" sz="1600" dirty="0"/>
          </a:p>
        </p:txBody>
      </p:sp>
      <p:grpSp>
        <p:nvGrpSpPr>
          <p:cNvPr id="89" name="群組 88">
            <a:extLst>
              <a:ext uri="{FF2B5EF4-FFF2-40B4-BE49-F238E27FC236}">
                <a16:creationId xmlns:a16="http://schemas.microsoft.com/office/drawing/2014/main" id="{53AF8C29-C195-F137-11C5-58113465E9E4}"/>
              </a:ext>
            </a:extLst>
          </p:cNvPr>
          <p:cNvGrpSpPr/>
          <p:nvPr/>
        </p:nvGrpSpPr>
        <p:grpSpPr>
          <a:xfrm>
            <a:off x="1760299" y="1012767"/>
            <a:ext cx="2100686" cy="1702017"/>
            <a:chOff x="207142" y="1359222"/>
            <a:chExt cx="2100686" cy="1702017"/>
          </a:xfrm>
        </p:grpSpPr>
        <p:sp>
          <p:nvSpPr>
            <p:cNvPr id="14" name="矩形: 圓角 13">
              <a:extLst>
                <a:ext uri="{FF2B5EF4-FFF2-40B4-BE49-F238E27FC236}">
                  <a16:creationId xmlns:a16="http://schemas.microsoft.com/office/drawing/2014/main" id="{2AFB5CC6-5160-1F6D-D641-1B6830C8D363}"/>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2" name="矩形: 圓角 11">
              <a:extLst>
                <a:ext uri="{FF2B5EF4-FFF2-40B4-BE49-F238E27FC236}">
                  <a16:creationId xmlns:a16="http://schemas.microsoft.com/office/drawing/2014/main" id="{BB9CC0D6-D46D-7DA0-236D-5FC1C98FB5E2}"/>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6" name="矩形: 圓角 55">
              <a:extLst>
                <a:ext uri="{FF2B5EF4-FFF2-40B4-BE49-F238E27FC236}">
                  <a16:creationId xmlns:a16="http://schemas.microsoft.com/office/drawing/2014/main" id="{18785C66-ED4D-1744-2441-BD89E352F6A2}"/>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62" name="直線單箭頭接點 9">
              <a:extLst>
                <a:ext uri="{FF2B5EF4-FFF2-40B4-BE49-F238E27FC236}">
                  <a16:creationId xmlns:a16="http://schemas.microsoft.com/office/drawing/2014/main" id="{3D2AB1FD-DE47-AD15-6548-3F777BCB6117}"/>
                </a:ext>
              </a:extLst>
            </p:cNvPr>
            <p:cNvCxnSpPr>
              <a:cxnSpLocks/>
              <a:stCxn id="12" idx="3"/>
              <a:endCxn id="5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1" name="文字方塊 80">
              <a:extLst>
                <a:ext uri="{FF2B5EF4-FFF2-40B4-BE49-F238E27FC236}">
                  <a16:creationId xmlns:a16="http://schemas.microsoft.com/office/drawing/2014/main" id="{2B0AF820-0ED5-3DC5-74F2-B5B4818C0004}"/>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grpSp>
        <p:nvGrpSpPr>
          <p:cNvPr id="15" name="群組 14">
            <a:extLst>
              <a:ext uri="{FF2B5EF4-FFF2-40B4-BE49-F238E27FC236}">
                <a16:creationId xmlns:a16="http://schemas.microsoft.com/office/drawing/2014/main" id="{43173D81-7556-E070-F17C-F8EE7C08E18E}"/>
              </a:ext>
            </a:extLst>
          </p:cNvPr>
          <p:cNvGrpSpPr/>
          <p:nvPr/>
        </p:nvGrpSpPr>
        <p:grpSpPr>
          <a:xfrm>
            <a:off x="9017304" y="1012767"/>
            <a:ext cx="2100686" cy="1702017"/>
            <a:chOff x="207142" y="1359222"/>
            <a:chExt cx="2100686" cy="1702017"/>
          </a:xfrm>
        </p:grpSpPr>
        <p:sp>
          <p:nvSpPr>
            <p:cNvPr id="16" name="矩形: 圓角 15">
              <a:extLst>
                <a:ext uri="{FF2B5EF4-FFF2-40B4-BE49-F238E27FC236}">
                  <a16:creationId xmlns:a16="http://schemas.microsoft.com/office/drawing/2014/main" id="{89741DB8-3630-BFE3-2DB0-9328E0770581}"/>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7" name="矩形: 圓角 16">
              <a:extLst>
                <a:ext uri="{FF2B5EF4-FFF2-40B4-BE49-F238E27FC236}">
                  <a16:creationId xmlns:a16="http://schemas.microsoft.com/office/drawing/2014/main" id="{8B9EA4B9-03FA-9272-2D85-AF184780B68F}"/>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18" name="矩形: 圓角 17">
              <a:extLst>
                <a:ext uri="{FF2B5EF4-FFF2-40B4-BE49-F238E27FC236}">
                  <a16:creationId xmlns:a16="http://schemas.microsoft.com/office/drawing/2014/main" id="{46DF74CB-F3D8-0C9F-E963-6F0DDBD10FF6}"/>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20" name="直線單箭頭接點 9">
              <a:extLst>
                <a:ext uri="{FF2B5EF4-FFF2-40B4-BE49-F238E27FC236}">
                  <a16:creationId xmlns:a16="http://schemas.microsoft.com/office/drawing/2014/main" id="{4800E4B2-4C6B-4983-65FA-4771509902FE}"/>
                </a:ext>
              </a:extLst>
            </p:cNvPr>
            <p:cNvCxnSpPr>
              <a:cxnSpLocks/>
              <a:stCxn id="17" idx="3"/>
              <a:endCxn id="18"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文字方塊 21">
              <a:extLst>
                <a:ext uri="{FF2B5EF4-FFF2-40B4-BE49-F238E27FC236}">
                  <a16:creationId xmlns:a16="http://schemas.microsoft.com/office/drawing/2014/main" id="{5EC20257-D99F-42D7-C348-C6885F270BA0}"/>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25" name="文字方塊 24">
            <a:extLst>
              <a:ext uri="{FF2B5EF4-FFF2-40B4-BE49-F238E27FC236}">
                <a16:creationId xmlns:a16="http://schemas.microsoft.com/office/drawing/2014/main" id="{9D3B7B88-63FA-4C24-08EE-2C9C74787B16}"/>
              </a:ext>
            </a:extLst>
          </p:cNvPr>
          <p:cNvSpPr txBox="1"/>
          <p:nvPr/>
        </p:nvSpPr>
        <p:spPr>
          <a:xfrm>
            <a:off x="8636982" y="3190198"/>
            <a:ext cx="2861332" cy="338554"/>
          </a:xfrm>
          <a:prstGeom prst="rect">
            <a:avLst/>
          </a:prstGeom>
          <a:noFill/>
        </p:spPr>
        <p:txBody>
          <a:bodyPr wrap="square" rtlCol="0">
            <a:spAutoFit/>
          </a:bodyPr>
          <a:lstStyle/>
          <a:p>
            <a:pPr algn="ctr"/>
            <a:r>
              <a:rPr lang="en-US" altLang="zh-TW" sz="1600" dirty="0"/>
              <a:t>Step3. RTCC Calibration Process</a:t>
            </a:r>
            <a:endParaRPr lang="zh-TW" altLang="en-US" sz="1600" dirty="0"/>
          </a:p>
        </p:txBody>
      </p:sp>
      <p:sp>
        <p:nvSpPr>
          <p:cNvPr id="26" name="矩形: 圓角 25">
            <a:extLst>
              <a:ext uri="{FF2B5EF4-FFF2-40B4-BE49-F238E27FC236}">
                <a16:creationId xmlns:a16="http://schemas.microsoft.com/office/drawing/2014/main" id="{3C5EDE00-A183-B1E6-6B28-6504E19E64C8}"/>
              </a:ext>
            </a:extLst>
          </p:cNvPr>
          <p:cNvSpPr/>
          <p:nvPr/>
        </p:nvSpPr>
        <p:spPr>
          <a:xfrm>
            <a:off x="11173456" y="2654250"/>
            <a:ext cx="914400" cy="54719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test fixture</a:t>
            </a:r>
            <a:endParaRPr lang="zh-TW" altLang="en-US" sz="1600" dirty="0"/>
          </a:p>
        </p:txBody>
      </p:sp>
      <p:cxnSp>
        <p:nvCxnSpPr>
          <p:cNvPr id="27" name="直線單箭頭接點 26">
            <a:extLst>
              <a:ext uri="{FF2B5EF4-FFF2-40B4-BE49-F238E27FC236}">
                <a16:creationId xmlns:a16="http://schemas.microsoft.com/office/drawing/2014/main" id="{02FE4505-29E7-0EBD-6378-22E13FC26543}"/>
              </a:ext>
            </a:extLst>
          </p:cNvPr>
          <p:cNvCxnSpPr>
            <a:cxnSpLocks/>
            <a:stCxn id="16" idx="2"/>
            <a:endCxn id="25" idx="0"/>
          </p:cNvCxnSpPr>
          <p:nvPr/>
        </p:nvCxnSpPr>
        <p:spPr>
          <a:xfrm>
            <a:off x="10067647"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單箭頭接點 9">
            <a:extLst>
              <a:ext uri="{FF2B5EF4-FFF2-40B4-BE49-F238E27FC236}">
                <a16:creationId xmlns:a16="http://schemas.microsoft.com/office/drawing/2014/main" id="{16D6615F-C0F6-8D95-D869-4858E1F80296}"/>
              </a:ext>
            </a:extLst>
          </p:cNvPr>
          <p:cNvCxnSpPr>
            <a:cxnSpLocks/>
            <a:stCxn id="26" idx="0"/>
          </p:cNvCxnSpPr>
          <p:nvPr/>
        </p:nvCxnSpPr>
        <p:spPr>
          <a:xfrm rot="16200000" flipV="1">
            <a:off x="10421649" y="1445242"/>
            <a:ext cx="735525" cy="1682491"/>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3" name="群組 2">
            <a:extLst>
              <a:ext uri="{FF2B5EF4-FFF2-40B4-BE49-F238E27FC236}">
                <a16:creationId xmlns:a16="http://schemas.microsoft.com/office/drawing/2014/main" id="{EA843119-865E-099A-A2AE-71B486F71964}"/>
              </a:ext>
            </a:extLst>
          </p:cNvPr>
          <p:cNvGrpSpPr/>
          <p:nvPr/>
        </p:nvGrpSpPr>
        <p:grpSpPr>
          <a:xfrm>
            <a:off x="5388801" y="1012767"/>
            <a:ext cx="2100686" cy="1702017"/>
            <a:chOff x="207142" y="1359222"/>
            <a:chExt cx="2100686" cy="1702017"/>
          </a:xfrm>
        </p:grpSpPr>
        <p:sp>
          <p:nvSpPr>
            <p:cNvPr id="4" name="矩形: 圓角 3">
              <a:extLst>
                <a:ext uri="{FF2B5EF4-FFF2-40B4-BE49-F238E27FC236}">
                  <a16:creationId xmlns:a16="http://schemas.microsoft.com/office/drawing/2014/main" id="{5AFF9D98-E231-1C73-35DF-4199E536D761}"/>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 name="矩形: 圓角 4">
              <a:extLst>
                <a:ext uri="{FF2B5EF4-FFF2-40B4-BE49-F238E27FC236}">
                  <a16:creationId xmlns:a16="http://schemas.microsoft.com/office/drawing/2014/main" id="{3123A432-A64E-4E67-3A15-0BFE9E75B16A}"/>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6" name="矩形: 圓角 5">
              <a:extLst>
                <a:ext uri="{FF2B5EF4-FFF2-40B4-BE49-F238E27FC236}">
                  <a16:creationId xmlns:a16="http://schemas.microsoft.com/office/drawing/2014/main" id="{6007ECF7-10C2-E75B-1175-886FBA2B349F}"/>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7" name="直線單箭頭接點 9">
              <a:extLst>
                <a:ext uri="{FF2B5EF4-FFF2-40B4-BE49-F238E27FC236}">
                  <a16:creationId xmlns:a16="http://schemas.microsoft.com/office/drawing/2014/main" id="{7731F241-0B54-8E60-9BD3-0E111F2BD56F}"/>
                </a:ext>
              </a:extLst>
            </p:cNvPr>
            <p:cNvCxnSpPr>
              <a:cxnSpLocks/>
              <a:stCxn id="5" idx="3"/>
              <a:endCxn id="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 name="文字方塊 7">
              <a:extLst>
                <a:ext uri="{FF2B5EF4-FFF2-40B4-BE49-F238E27FC236}">
                  <a16:creationId xmlns:a16="http://schemas.microsoft.com/office/drawing/2014/main" id="{F160E111-5640-6DF3-4020-C84897F5AA04}"/>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9" name="文字方塊 8">
            <a:extLst>
              <a:ext uri="{FF2B5EF4-FFF2-40B4-BE49-F238E27FC236}">
                <a16:creationId xmlns:a16="http://schemas.microsoft.com/office/drawing/2014/main" id="{8428E2F9-1DF1-C706-D4F5-C6B002C933E9}"/>
              </a:ext>
            </a:extLst>
          </p:cNvPr>
          <p:cNvSpPr txBox="1"/>
          <p:nvPr/>
        </p:nvSpPr>
        <p:spPr>
          <a:xfrm>
            <a:off x="5120277" y="3190198"/>
            <a:ext cx="2637736" cy="338554"/>
          </a:xfrm>
          <a:prstGeom prst="rect">
            <a:avLst/>
          </a:prstGeom>
          <a:noFill/>
        </p:spPr>
        <p:txBody>
          <a:bodyPr wrap="square" rtlCol="0">
            <a:spAutoFit/>
          </a:bodyPr>
          <a:lstStyle/>
          <a:p>
            <a:pPr algn="ctr"/>
            <a:r>
              <a:rPr lang="en-US" altLang="zh-TW" sz="1600" dirty="0"/>
              <a:t>Step2. Charging Station</a:t>
            </a:r>
            <a:endParaRPr lang="zh-TW" altLang="en-US" sz="1600" dirty="0"/>
          </a:p>
        </p:txBody>
      </p:sp>
      <p:cxnSp>
        <p:nvCxnSpPr>
          <p:cNvPr id="10" name="直線單箭頭接點 9">
            <a:extLst>
              <a:ext uri="{FF2B5EF4-FFF2-40B4-BE49-F238E27FC236}">
                <a16:creationId xmlns:a16="http://schemas.microsoft.com/office/drawing/2014/main" id="{E4FEB482-AFC8-A898-27A3-B9AAA686803A}"/>
              </a:ext>
            </a:extLst>
          </p:cNvPr>
          <p:cNvCxnSpPr>
            <a:cxnSpLocks/>
            <a:stCxn id="4" idx="2"/>
            <a:endCxn id="9" idx="0"/>
          </p:cNvCxnSpPr>
          <p:nvPr/>
        </p:nvCxnSpPr>
        <p:spPr>
          <a:xfrm>
            <a:off x="6439144"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6" name="閃電 35">
            <a:extLst>
              <a:ext uri="{FF2B5EF4-FFF2-40B4-BE49-F238E27FC236}">
                <a16:creationId xmlns:a16="http://schemas.microsoft.com/office/drawing/2014/main" id="{6AE4B16D-9101-5C84-17DC-CF8406BBE502}"/>
              </a:ext>
            </a:extLst>
          </p:cNvPr>
          <p:cNvSpPr/>
          <p:nvPr/>
        </p:nvSpPr>
        <p:spPr>
          <a:xfrm flipH="1">
            <a:off x="6350283" y="2213356"/>
            <a:ext cx="398907" cy="461665"/>
          </a:xfrm>
          <a:prstGeom prst="lightningBol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5" name="文字方塊 44">
            <a:extLst>
              <a:ext uri="{FF2B5EF4-FFF2-40B4-BE49-F238E27FC236}">
                <a16:creationId xmlns:a16="http://schemas.microsoft.com/office/drawing/2014/main" id="{953562A5-27D4-6CE5-FF52-3482A3669AA3}"/>
              </a:ext>
            </a:extLst>
          </p:cNvPr>
          <p:cNvSpPr txBox="1"/>
          <p:nvPr/>
        </p:nvSpPr>
        <p:spPr>
          <a:xfrm>
            <a:off x="5061" y="3188129"/>
            <a:ext cx="1630959" cy="338554"/>
          </a:xfrm>
          <a:prstGeom prst="rect">
            <a:avLst/>
          </a:prstGeom>
          <a:noFill/>
          <a:ln>
            <a:noFill/>
          </a:ln>
        </p:spPr>
        <p:txBody>
          <a:bodyPr wrap="none" rtlCol="0">
            <a:spAutoFit/>
          </a:bodyPr>
          <a:lstStyle/>
          <a:p>
            <a:r>
              <a:rPr lang="en-US" altLang="zh-TW" sz="1600" b="1" dirty="0">
                <a:solidFill>
                  <a:srgbClr val="FF0000"/>
                </a:solidFill>
              </a:rPr>
              <a:t>Production Steps</a:t>
            </a:r>
            <a:endParaRPr lang="zh-TW" altLang="en-US" sz="1600" b="1" dirty="0">
              <a:solidFill>
                <a:srgbClr val="FF0000"/>
              </a:solidFill>
            </a:endParaRPr>
          </a:p>
        </p:txBody>
      </p:sp>
      <p:sp>
        <p:nvSpPr>
          <p:cNvPr id="46" name="文字方塊 45">
            <a:extLst>
              <a:ext uri="{FF2B5EF4-FFF2-40B4-BE49-F238E27FC236}">
                <a16:creationId xmlns:a16="http://schemas.microsoft.com/office/drawing/2014/main" id="{56B3D1DB-9703-3504-C99D-6BD45249EA7F}"/>
              </a:ext>
            </a:extLst>
          </p:cNvPr>
          <p:cNvSpPr txBox="1"/>
          <p:nvPr/>
        </p:nvSpPr>
        <p:spPr>
          <a:xfrm>
            <a:off x="11241334" y="1580171"/>
            <a:ext cx="517899" cy="338554"/>
          </a:xfrm>
          <a:prstGeom prst="rect">
            <a:avLst/>
          </a:prstGeom>
          <a:noFill/>
        </p:spPr>
        <p:txBody>
          <a:bodyPr wrap="none" rtlCol="0">
            <a:spAutoFit/>
          </a:bodyPr>
          <a:lstStyle/>
          <a:p>
            <a:r>
              <a:rPr lang="en-US" altLang="zh-TW" sz="1600" dirty="0"/>
              <a:t>VCC</a:t>
            </a:r>
            <a:endParaRPr lang="zh-TW" altLang="en-US" sz="1600" dirty="0"/>
          </a:p>
        </p:txBody>
      </p:sp>
      <p:sp>
        <p:nvSpPr>
          <p:cNvPr id="112" name="箭號: 向右 111">
            <a:extLst>
              <a:ext uri="{FF2B5EF4-FFF2-40B4-BE49-F238E27FC236}">
                <a16:creationId xmlns:a16="http://schemas.microsoft.com/office/drawing/2014/main" id="{BF6F9F4E-AF6D-C804-47B3-91EB31620620}"/>
              </a:ext>
            </a:extLst>
          </p:cNvPr>
          <p:cNvSpPr/>
          <p:nvPr/>
        </p:nvSpPr>
        <p:spPr>
          <a:xfrm>
            <a:off x="4141868"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3" name="箭號: 向右 112">
            <a:extLst>
              <a:ext uri="{FF2B5EF4-FFF2-40B4-BE49-F238E27FC236}">
                <a16:creationId xmlns:a16="http://schemas.microsoft.com/office/drawing/2014/main" id="{FBB2FA33-62BF-F382-7C90-6C9FF12FD906}"/>
              </a:ext>
            </a:extLst>
          </p:cNvPr>
          <p:cNvSpPr/>
          <p:nvPr/>
        </p:nvSpPr>
        <p:spPr>
          <a:xfrm>
            <a:off x="7851049"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nvGrpSpPr>
          <p:cNvPr id="31" name="群組 30">
            <a:extLst>
              <a:ext uri="{FF2B5EF4-FFF2-40B4-BE49-F238E27FC236}">
                <a16:creationId xmlns:a16="http://schemas.microsoft.com/office/drawing/2014/main" id="{36FFC24D-DA42-7A8C-3EED-D4CE3281A28A}"/>
              </a:ext>
            </a:extLst>
          </p:cNvPr>
          <p:cNvGrpSpPr/>
          <p:nvPr/>
        </p:nvGrpSpPr>
        <p:grpSpPr>
          <a:xfrm>
            <a:off x="7874375" y="3814298"/>
            <a:ext cx="2629729" cy="2015478"/>
            <a:chOff x="456137" y="3966698"/>
            <a:chExt cx="2629729" cy="2015478"/>
          </a:xfrm>
        </p:grpSpPr>
        <p:sp>
          <p:nvSpPr>
            <p:cNvPr id="33" name="矩形: 圓角 98">
              <a:extLst>
                <a:ext uri="{FF2B5EF4-FFF2-40B4-BE49-F238E27FC236}">
                  <a16:creationId xmlns:a16="http://schemas.microsoft.com/office/drawing/2014/main" id="{70F9F4C2-F6CE-B285-6376-9E9E6513FDE5}"/>
                </a:ext>
              </a:extLst>
            </p:cNvPr>
            <p:cNvSpPr/>
            <p:nvPr/>
          </p:nvSpPr>
          <p:spPr>
            <a:xfrm>
              <a:off x="985180" y="39666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34" name="矩形: 圓角 99">
              <a:extLst>
                <a:ext uri="{FF2B5EF4-FFF2-40B4-BE49-F238E27FC236}">
                  <a16:creationId xmlns:a16="http://schemas.microsoft.com/office/drawing/2014/main" id="{1849D39B-1DDD-C118-8EF6-3F10B9D0CE61}"/>
                </a:ext>
              </a:extLst>
            </p:cNvPr>
            <p:cNvSpPr/>
            <p:nvPr/>
          </p:nvSpPr>
          <p:spPr>
            <a:xfrm>
              <a:off x="1017662" y="55740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35" name="矩形: 圓角 100">
              <a:extLst>
                <a:ext uri="{FF2B5EF4-FFF2-40B4-BE49-F238E27FC236}">
                  <a16:creationId xmlns:a16="http://schemas.microsoft.com/office/drawing/2014/main" id="{6F8A6427-3AA1-708C-35E9-6C3FF2F90BB3}"/>
                </a:ext>
              </a:extLst>
            </p:cNvPr>
            <p:cNvSpPr/>
            <p:nvPr/>
          </p:nvSpPr>
          <p:spPr>
            <a:xfrm>
              <a:off x="1010474" y="51208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37" name="直線單箭頭接點 9">
              <a:extLst>
                <a:ext uri="{FF2B5EF4-FFF2-40B4-BE49-F238E27FC236}">
                  <a16:creationId xmlns:a16="http://schemas.microsoft.com/office/drawing/2014/main" id="{C8576BA0-25E6-BE3F-48CB-6B55D5923ABA}"/>
                </a:ext>
              </a:extLst>
            </p:cNvPr>
            <p:cNvCxnSpPr>
              <a:cxnSpLocks/>
              <a:stCxn id="34" idx="3"/>
              <a:endCxn id="35" idx="3"/>
            </p:cNvCxnSpPr>
            <p:nvPr/>
          </p:nvCxnSpPr>
          <p:spPr>
            <a:xfrm flipH="1" flipV="1">
              <a:off x="1924874" y="52817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8" name="文字方塊 37">
              <a:extLst>
                <a:ext uri="{FF2B5EF4-FFF2-40B4-BE49-F238E27FC236}">
                  <a16:creationId xmlns:a16="http://schemas.microsoft.com/office/drawing/2014/main" id="{D3EBD2A0-20D3-E6A2-5A9A-E16B0179EC41}"/>
                </a:ext>
              </a:extLst>
            </p:cNvPr>
            <p:cNvSpPr txBox="1"/>
            <p:nvPr/>
          </p:nvSpPr>
          <p:spPr>
            <a:xfrm>
              <a:off x="2471980" y="52474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39" name="矩形: 圓角 103">
              <a:extLst>
                <a:ext uri="{FF2B5EF4-FFF2-40B4-BE49-F238E27FC236}">
                  <a16:creationId xmlns:a16="http://schemas.microsoft.com/office/drawing/2014/main" id="{332E6380-EB7C-4834-E9D5-D76E1F9C9286}"/>
                </a:ext>
              </a:extLst>
            </p:cNvPr>
            <p:cNvSpPr/>
            <p:nvPr/>
          </p:nvSpPr>
          <p:spPr>
            <a:xfrm>
              <a:off x="2075035" y="45814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40" name="直線單箭頭接點 9">
              <a:extLst>
                <a:ext uri="{FF2B5EF4-FFF2-40B4-BE49-F238E27FC236}">
                  <a16:creationId xmlns:a16="http://schemas.microsoft.com/office/drawing/2014/main" id="{870A0EC6-C90E-5D3D-60BA-CA31A33FF1D3}"/>
                </a:ext>
              </a:extLst>
            </p:cNvPr>
            <p:cNvCxnSpPr>
              <a:cxnSpLocks/>
            </p:cNvCxnSpPr>
            <p:nvPr/>
          </p:nvCxnSpPr>
          <p:spPr>
            <a:xfrm flipV="1">
              <a:off x="2319963" y="50752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1" name="直線單箭頭接點 9">
              <a:extLst>
                <a:ext uri="{FF2B5EF4-FFF2-40B4-BE49-F238E27FC236}">
                  <a16:creationId xmlns:a16="http://schemas.microsoft.com/office/drawing/2014/main" id="{96C67F32-3FFD-3FA2-7761-8D1CC682267E}"/>
                </a:ext>
              </a:extLst>
            </p:cNvPr>
            <p:cNvCxnSpPr>
              <a:cxnSpLocks/>
              <a:stCxn id="39" idx="1"/>
              <a:endCxn id="35" idx="0"/>
            </p:cNvCxnSpPr>
            <p:nvPr/>
          </p:nvCxnSpPr>
          <p:spPr>
            <a:xfrm rot="10800000" flipV="1">
              <a:off x="1467675" y="48283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2" name="文字方塊 41">
              <a:extLst>
                <a:ext uri="{FF2B5EF4-FFF2-40B4-BE49-F238E27FC236}">
                  <a16:creationId xmlns:a16="http://schemas.microsoft.com/office/drawing/2014/main" id="{B46CA36A-485D-23D8-0DAA-B14BB461C425}"/>
                </a:ext>
              </a:extLst>
            </p:cNvPr>
            <p:cNvSpPr txBox="1"/>
            <p:nvPr/>
          </p:nvSpPr>
          <p:spPr>
            <a:xfrm>
              <a:off x="456137" y="4506654"/>
              <a:ext cx="1063240" cy="584775"/>
            </a:xfrm>
            <a:prstGeom prst="rect">
              <a:avLst/>
            </a:prstGeom>
            <a:noFill/>
          </p:spPr>
          <p:txBody>
            <a:bodyPr wrap="none" rtlCol="0">
              <a:spAutoFit/>
            </a:bodyPr>
            <a:lstStyle/>
            <a:p>
              <a:pPr algn="r"/>
              <a:r>
                <a:rPr lang="en-US" altLang="zh-TW" sz="1600" dirty="0"/>
                <a:t>Execute </a:t>
              </a:r>
            </a:p>
            <a:p>
              <a:pPr algn="r"/>
              <a:r>
                <a:rPr lang="en-US" altLang="zh-TW" sz="1600" dirty="0"/>
                <a:t>calibration</a:t>
              </a:r>
              <a:endParaRPr lang="zh-TW" altLang="en-US" sz="1600" dirty="0"/>
            </a:p>
          </p:txBody>
        </p:sp>
      </p:grpSp>
      <p:sp>
        <p:nvSpPr>
          <p:cNvPr id="43" name="文字方塊 42">
            <a:extLst>
              <a:ext uri="{FF2B5EF4-FFF2-40B4-BE49-F238E27FC236}">
                <a16:creationId xmlns:a16="http://schemas.microsoft.com/office/drawing/2014/main" id="{BCA71CCA-40A9-F8DE-10D1-0D8AF1F1DF05}"/>
              </a:ext>
            </a:extLst>
          </p:cNvPr>
          <p:cNvSpPr txBox="1"/>
          <p:nvPr/>
        </p:nvSpPr>
        <p:spPr>
          <a:xfrm>
            <a:off x="0" y="5802436"/>
            <a:ext cx="1647310" cy="584775"/>
          </a:xfrm>
          <a:prstGeom prst="rect">
            <a:avLst/>
          </a:prstGeom>
          <a:noFill/>
          <a:ln>
            <a:noFill/>
          </a:ln>
        </p:spPr>
        <p:txBody>
          <a:bodyPr wrap="none" rtlCol="0">
            <a:spAutoFit/>
          </a:bodyPr>
          <a:lstStyle/>
          <a:p>
            <a:r>
              <a:rPr lang="en-US" altLang="zh-TW" sz="1600" b="1" dirty="0">
                <a:solidFill>
                  <a:srgbClr val="FF0000"/>
                </a:solidFill>
              </a:rPr>
              <a:t>Final test Process</a:t>
            </a:r>
          </a:p>
          <a:p>
            <a:pPr algn="ctr"/>
            <a:r>
              <a:rPr lang="en-US" altLang="zh-TW" sz="1600" b="1" dirty="0">
                <a:solidFill>
                  <a:srgbClr val="FF0000"/>
                </a:solidFill>
              </a:rPr>
              <a:t>(with **issue)</a:t>
            </a:r>
            <a:endParaRPr lang="zh-TW" altLang="en-US" sz="1600" b="1" dirty="0">
              <a:solidFill>
                <a:srgbClr val="FF0000"/>
              </a:solidFill>
            </a:endParaRPr>
          </a:p>
        </p:txBody>
      </p:sp>
      <p:sp>
        <p:nvSpPr>
          <p:cNvPr id="44" name="文字方塊 43">
            <a:extLst>
              <a:ext uri="{FF2B5EF4-FFF2-40B4-BE49-F238E27FC236}">
                <a16:creationId xmlns:a16="http://schemas.microsoft.com/office/drawing/2014/main" id="{FB887BBA-6111-CA82-655B-B7578F5F2A6C}"/>
              </a:ext>
            </a:extLst>
          </p:cNvPr>
          <p:cNvSpPr txBox="1"/>
          <p:nvPr/>
        </p:nvSpPr>
        <p:spPr>
          <a:xfrm>
            <a:off x="1854760" y="6194061"/>
            <a:ext cx="1973356" cy="338554"/>
          </a:xfrm>
          <a:prstGeom prst="rect">
            <a:avLst/>
          </a:prstGeom>
          <a:noFill/>
        </p:spPr>
        <p:txBody>
          <a:bodyPr wrap="square" rtlCol="0">
            <a:spAutoFit/>
          </a:bodyPr>
          <a:lstStyle/>
          <a:p>
            <a:pPr algn="ctr"/>
            <a:r>
              <a:rPr lang="en-US" altLang="zh-TW" sz="1600" dirty="0"/>
              <a:t>Once MFP=1</a:t>
            </a:r>
            <a:endParaRPr lang="zh-TW" altLang="en-US" sz="1600" dirty="0"/>
          </a:p>
        </p:txBody>
      </p:sp>
      <p:cxnSp>
        <p:nvCxnSpPr>
          <p:cNvPr id="47" name="直線單箭頭接點 9">
            <a:extLst>
              <a:ext uri="{FF2B5EF4-FFF2-40B4-BE49-F238E27FC236}">
                <a16:creationId xmlns:a16="http://schemas.microsoft.com/office/drawing/2014/main" id="{F3BBC504-B17D-8FEA-105C-07F33A61CBEA}"/>
              </a:ext>
            </a:extLst>
          </p:cNvPr>
          <p:cNvCxnSpPr>
            <a:cxnSpLocks/>
            <a:stCxn id="49" idx="2"/>
            <a:endCxn id="44" idx="0"/>
          </p:cNvCxnSpPr>
          <p:nvPr/>
        </p:nvCxnSpPr>
        <p:spPr>
          <a:xfrm>
            <a:off x="2841437" y="5829776"/>
            <a:ext cx="1"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48" name="群組 47">
            <a:extLst>
              <a:ext uri="{FF2B5EF4-FFF2-40B4-BE49-F238E27FC236}">
                <a16:creationId xmlns:a16="http://schemas.microsoft.com/office/drawing/2014/main" id="{B2138992-F143-92A2-A512-A0538C3908CD}"/>
              </a:ext>
            </a:extLst>
          </p:cNvPr>
          <p:cNvGrpSpPr/>
          <p:nvPr/>
        </p:nvGrpSpPr>
        <p:grpSpPr>
          <a:xfrm>
            <a:off x="1191480" y="3814298"/>
            <a:ext cx="2760651" cy="2015478"/>
            <a:chOff x="233166" y="3814298"/>
            <a:chExt cx="2760651" cy="2015478"/>
          </a:xfrm>
        </p:grpSpPr>
        <p:sp>
          <p:nvSpPr>
            <p:cNvPr id="49" name="矩形: 圓角 57">
              <a:extLst>
                <a:ext uri="{FF2B5EF4-FFF2-40B4-BE49-F238E27FC236}">
                  <a16:creationId xmlns:a16="http://schemas.microsoft.com/office/drawing/2014/main" id="{70CB0B14-4435-1959-483C-E68226345FA3}"/>
                </a:ext>
              </a:extLst>
            </p:cNvPr>
            <p:cNvSpPr/>
            <p:nvPr/>
          </p:nvSpPr>
          <p:spPr>
            <a:xfrm>
              <a:off x="832780" y="38142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0" name="矩形: 圓角 58">
              <a:extLst>
                <a:ext uri="{FF2B5EF4-FFF2-40B4-BE49-F238E27FC236}">
                  <a16:creationId xmlns:a16="http://schemas.microsoft.com/office/drawing/2014/main" id="{C28706B5-5027-CB15-DAD8-3211C1B5B0DF}"/>
                </a:ext>
              </a:extLst>
            </p:cNvPr>
            <p:cNvSpPr/>
            <p:nvPr/>
          </p:nvSpPr>
          <p:spPr>
            <a:xfrm>
              <a:off x="865262" y="54216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1" name="矩形: 圓角 59">
              <a:extLst>
                <a:ext uri="{FF2B5EF4-FFF2-40B4-BE49-F238E27FC236}">
                  <a16:creationId xmlns:a16="http://schemas.microsoft.com/office/drawing/2014/main" id="{CD8A4835-5523-F6B3-1544-C409C6B159C3}"/>
                </a:ext>
              </a:extLst>
            </p:cNvPr>
            <p:cNvSpPr/>
            <p:nvPr/>
          </p:nvSpPr>
          <p:spPr>
            <a:xfrm>
              <a:off x="858074" y="49684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52" name="直線單箭頭接點 9">
              <a:extLst>
                <a:ext uri="{FF2B5EF4-FFF2-40B4-BE49-F238E27FC236}">
                  <a16:creationId xmlns:a16="http://schemas.microsoft.com/office/drawing/2014/main" id="{67C6C365-793D-B0E7-6729-4EE1C76A650F}"/>
                </a:ext>
              </a:extLst>
            </p:cNvPr>
            <p:cNvCxnSpPr>
              <a:cxnSpLocks/>
              <a:stCxn id="50" idx="3"/>
              <a:endCxn id="51" idx="3"/>
            </p:cNvCxnSpPr>
            <p:nvPr/>
          </p:nvCxnSpPr>
          <p:spPr>
            <a:xfrm flipH="1" flipV="1">
              <a:off x="1772474" y="51293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53" name="文字方塊 52">
              <a:extLst>
                <a:ext uri="{FF2B5EF4-FFF2-40B4-BE49-F238E27FC236}">
                  <a16:creationId xmlns:a16="http://schemas.microsoft.com/office/drawing/2014/main" id="{7A137B7F-AC42-CC1C-8A40-6F7CDF81E5B6}"/>
                </a:ext>
              </a:extLst>
            </p:cNvPr>
            <p:cNvSpPr txBox="1"/>
            <p:nvPr/>
          </p:nvSpPr>
          <p:spPr>
            <a:xfrm>
              <a:off x="2379931" y="50950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54" name="矩形: 圓角 65">
              <a:extLst>
                <a:ext uri="{FF2B5EF4-FFF2-40B4-BE49-F238E27FC236}">
                  <a16:creationId xmlns:a16="http://schemas.microsoft.com/office/drawing/2014/main" id="{AFA28081-0981-F296-7A5A-8386CEB2F883}"/>
                </a:ext>
              </a:extLst>
            </p:cNvPr>
            <p:cNvSpPr/>
            <p:nvPr/>
          </p:nvSpPr>
          <p:spPr>
            <a:xfrm>
              <a:off x="1922635" y="44290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55" name="直線單箭頭接點 9">
              <a:extLst>
                <a:ext uri="{FF2B5EF4-FFF2-40B4-BE49-F238E27FC236}">
                  <a16:creationId xmlns:a16="http://schemas.microsoft.com/office/drawing/2014/main" id="{DD910262-F5B4-6C44-D644-5491641B573F}"/>
                </a:ext>
              </a:extLst>
            </p:cNvPr>
            <p:cNvCxnSpPr>
              <a:cxnSpLocks/>
            </p:cNvCxnSpPr>
            <p:nvPr/>
          </p:nvCxnSpPr>
          <p:spPr>
            <a:xfrm flipV="1">
              <a:off x="2156250" y="49228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7" name="直線單箭頭接點 9">
              <a:extLst>
                <a:ext uri="{FF2B5EF4-FFF2-40B4-BE49-F238E27FC236}">
                  <a16:creationId xmlns:a16="http://schemas.microsoft.com/office/drawing/2014/main" id="{1B851105-AD63-A2A6-DAAA-62BDFCB22528}"/>
                </a:ext>
              </a:extLst>
            </p:cNvPr>
            <p:cNvCxnSpPr>
              <a:cxnSpLocks/>
              <a:stCxn id="54" idx="1"/>
              <a:endCxn id="51" idx="0"/>
            </p:cNvCxnSpPr>
            <p:nvPr/>
          </p:nvCxnSpPr>
          <p:spPr>
            <a:xfrm rot="10800000" flipV="1">
              <a:off x="1315275" y="46759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4" name="文字方塊 63">
              <a:extLst>
                <a:ext uri="{FF2B5EF4-FFF2-40B4-BE49-F238E27FC236}">
                  <a16:creationId xmlns:a16="http://schemas.microsoft.com/office/drawing/2014/main" id="{33EA97A3-D7BF-58A8-95D7-CF938CED44CF}"/>
                </a:ext>
              </a:extLst>
            </p:cNvPr>
            <p:cNvSpPr txBox="1"/>
            <p:nvPr/>
          </p:nvSpPr>
          <p:spPr>
            <a:xfrm>
              <a:off x="233166" y="4420214"/>
              <a:ext cx="1051313" cy="584775"/>
            </a:xfrm>
            <a:prstGeom prst="rect">
              <a:avLst/>
            </a:prstGeom>
            <a:noFill/>
          </p:spPr>
          <p:txBody>
            <a:bodyPr wrap="none" rtlCol="0">
              <a:spAutoFit/>
            </a:bodyPr>
            <a:lstStyle/>
            <a:p>
              <a:pPr algn="r"/>
              <a:r>
                <a:rPr lang="en-US" altLang="zh-TW" sz="1600" dirty="0"/>
                <a:t>Read</a:t>
              </a:r>
              <a:r>
                <a:rPr lang="zh-TW" altLang="en-US" sz="1600" dirty="0"/>
                <a:t> </a:t>
              </a:r>
              <a:r>
                <a:rPr lang="en-US" altLang="zh-TW" sz="1600" dirty="0"/>
                <a:t>&amp;</a:t>
              </a:r>
            </a:p>
            <a:p>
              <a:pPr algn="r"/>
              <a:r>
                <a:rPr lang="en-US" altLang="zh-TW" sz="1600" dirty="0"/>
                <a:t>write back</a:t>
              </a:r>
              <a:endParaRPr lang="zh-TW" altLang="en-US" sz="1600" dirty="0"/>
            </a:p>
          </p:txBody>
        </p:sp>
      </p:grpSp>
      <p:sp>
        <p:nvSpPr>
          <p:cNvPr id="67" name="文字方塊 66">
            <a:extLst>
              <a:ext uri="{FF2B5EF4-FFF2-40B4-BE49-F238E27FC236}">
                <a16:creationId xmlns:a16="http://schemas.microsoft.com/office/drawing/2014/main" id="{501C8F32-F3A7-80CA-29D2-4A20E3E03D3C}"/>
              </a:ext>
            </a:extLst>
          </p:cNvPr>
          <p:cNvSpPr txBox="1"/>
          <p:nvPr/>
        </p:nvSpPr>
        <p:spPr>
          <a:xfrm>
            <a:off x="4257996" y="5599554"/>
            <a:ext cx="3972047" cy="523220"/>
          </a:xfrm>
          <a:prstGeom prst="rect">
            <a:avLst/>
          </a:prstGeom>
          <a:noFill/>
        </p:spPr>
        <p:txBody>
          <a:bodyPr wrap="square" rtlCol="0">
            <a:spAutoFit/>
          </a:bodyPr>
          <a:lstStyle/>
          <a:p>
            <a:r>
              <a:rPr lang="en-US" altLang="zh-TW" sz="1400" dirty="0">
                <a:solidFill>
                  <a:srgbClr val="FF0000"/>
                </a:solidFill>
              </a:rPr>
              <a:t>If **issue was detected</a:t>
            </a:r>
            <a:r>
              <a:rPr lang="en-US" altLang="zh-TW" sz="1400" b="1" dirty="0">
                <a:solidFill>
                  <a:srgbClr val="FF0000"/>
                </a:solidFill>
              </a:rPr>
              <a:t>, </a:t>
            </a:r>
            <a:r>
              <a:rPr lang="en-US" altLang="zh-TW" sz="1400" dirty="0">
                <a:solidFill>
                  <a:srgbClr val="FF0000"/>
                </a:solidFill>
              </a:rPr>
              <a:t>MCU would not do RTCC calibration and keep in hour-alarm mode.</a:t>
            </a:r>
            <a:endParaRPr lang="en-US" altLang="zh-TW" sz="1400" b="1" dirty="0">
              <a:solidFill>
                <a:srgbClr val="FF0000"/>
              </a:solidFill>
            </a:endParaRPr>
          </a:p>
        </p:txBody>
      </p:sp>
      <p:sp>
        <p:nvSpPr>
          <p:cNvPr id="68" name="文字方塊 67">
            <a:extLst>
              <a:ext uri="{FF2B5EF4-FFF2-40B4-BE49-F238E27FC236}">
                <a16:creationId xmlns:a16="http://schemas.microsoft.com/office/drawing/2014/main" id="{68C7FDA7-5611-962B-DA6B-4A952F623A58}"/>
              </a:ext>
            </a:extLst>
          </p:cNvPr>
          <p:cNvSpPr txBox="1"/>
          <p:nvPr/>
        </p:nvSpPr>
        <p:spPr>
          <a:xfrm>
            <a:off x="8106028" y="6194061"/>
            <a:ext cx="2701086" cy="338554"/>
          </a:xfrm>
          <a:prstGeom prst="rect">
            <a:avLst/>
          </a:prstGeom>
          <a:noFill/>
        </p:spPr>
        <p:txBody>
          <a:bodyPr wrap="square" rtlCol="0">
            <a:spAutoFit/>
          </a:bodyPr>
          <a:lstStyle/>
          <a:p>
            <a:pPr algn="ctr"/>
            <a:r>
              <a:rPr lang="en-US" altLang="zh-TW" sz="1600" dirty="0"/>
              <a:t>RTCC Calibration Process</a:t>
            </a:r>
            <a:endParaRPr lang="zh-TW" altLang="en-US" sz="1600" dirty="0"/>
          </a:p>
        </p:txBody>
      </p:sp>
      <p:cxnSp>
        <p:nvCxnSpPr>
          <p:cNvPr id="71" name="直線單箭頭接點 94">
            <a:extLst>
              <a:ext uri="{FF2B5EF4-FFF2-40B4-BE49-F238E27FC236}">
                <a16:creationId xmlns:a16="http://schemas.microsoft.com/office/drawing/2014/main" id="{43B30A61-7A4C-AF26-7BE5-9010A904EF7A}"/>
              </a:ext>
            </a:extLst>
          </p:cNvPr>
          <p:cNvCxnSpPr>
            <a:cxnSpLocks/>
            <a:stCxn id="33" idx="2"/>
            <a:endCxn id="68" idx="0"/>
          </p:cNvCxnSpPr>
          <p:nvPr/>
        </p:nvCxnSpPr>
        <p:spPr>
          <a:xfrm>
            <a:off x="9453761" y="5829776"/>
            <a:ext cx="2810"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9" name="直線接點 78">
            <a:extLst>
              <a:ext uri="{FF2B5EF4-FFF2-40B4-BE49-F238E27FC236}">
                <a16:creationId xmlns:a16="http://schemas.microsoft.com/office/drawing/2014/main" id="{7364583E-3A05-C9EC-A1C2-234FD10BBB49}"/>
              </a:ext>
            </a:extLst>
          </p:cNvPr>
          <p:cNvCxnSpPr/>
          <p:nvPr/>
        </p:nvCxnSpPr>
        <p:spPr>
          <a:xfrm>
            <a:off x="69669" y="3622766"/>
            <a:ext cx="12018187" cy="0"/>
          </a:xfrm>
          <a:prstGeom prst="line">
            <a:avLst/>
          </a:prstGeom>
          <a:ln>
            <a:solidFill>
              <a:schemeClr val="tx1">
                <a:lumMod val="50000"/>
                <a:lumOff val="50000"/>
              </a:schemeClr>
            </a:solidFill>
            <a:prstDash val="dashDot"/>
          </a:ln>
          <a:effectLst/>
        </p:spPr>
        <p:style>
          <a:lnRef idx="2">
            <a:schemeClr val="accent1"/>
          </a:lnRef>
          <a:fillRef idx="0">
            <a:schemeClr val="accent1"/>
          </a:fillRef>
          <a:effectRef idx="1">
            <a:schemeClr val="accent1"/>
          </a:effectRef>
          <a:fontRef idx="minor">
            <a:schemeClr val="tx1"/>
          </a:fontRef>
        </p:style>
      </p:cxnSp>
      <p:sp>
        <p:nvSpPr>
          <p:cNvPr id="82" name="文字方塊 81">
            <a:extLst>
              <a:ext uri="{FF2B5EF4-FFF2-40B4-BE49-F238E27FC236}">
                <a16:creationId xmlns:a16="http://schemas.microsoft.com/office/drawing/2014/main" id="{7D816583-1406-5824-B949-4211DFBC6281}"/>
              </a:ext>
            </a:extLst>
          </p:cNvPr>
          <p:cNvSpPr txBox="1"/>
          <p:nvPr/>
        </p:nvSpPr>
        <p:spPr>
          <a:xfrm>
            <a:off x="8993412" y="473399"/>
            <a:ext cx="3198588" cy="400110"/>
          </a:xfrm>
          <a:prstGeom prst="rect">
            <a:avLst/>
          </a:prstGeom>
          <a:noFill/>
        </p:spPr>
        <p:txBody>
          <a:bodyPr wrap="square" rtlCol="0">
            <a:spAutoFit/>
          </a:bodyPr>
          <a:lstStyle/>
          <a:p>
            <a:pPr algn="r"/>
            <a:r>
              <a:rPr kumimoji="1" lang="en-US" altLang="zh-TW" sz="2000" dirty="0">
                <a:solidFill>
                  <a:srgbClr val="FF0000"/>
                </a:solidFill>
              </a:rPr>
              <a:t>*RTCC was never power-off.</a:t>
            </a:r>
            <a:endParaRPr kumimoji="1" lang="zh-TW" altLang="en-US" sz="2000" dirty="0">
              <a:solidFill>
                <a:srgbClr val="FF0000"/>
              </a:solidFill>
            </a:endParaRPr>
          </a:p>
        </p:txBody>
      </p:sp>
      <p:sp>
        <p:nvSpPr>
          <p:cNvPr id="92" name="文字方塊 91">
            <a:extLst>
              <a:ext uri="{FF2B5EF4-FFF2-40B4-BE49-F238E27FC236}">
                <a16:creationId xmlns:a16="http://schemas.microsoft.com/office/drawing/2014/main" id="{A9A05BFD-A297-3F7A-5CF6-05BDF2E96A8C}"/>
              </a:ext>
            </a:extLst>
          </p:cNvPr>
          <p:cNvSpPr txBox="1"/>
          <p:nvPr/>
        </p:nvSpPr>
        <p:spPr>
          <a:xfrm>
            <a:off x="4257996" y="6289944"/>
            <a:ext cx="4069840" cy="261610"/>
          </a:xfrm>
          <a:prstGeom prst="rect">
            <a:avLst/>
          </a:prstGeom>
          <a:solidFill>
            <a:srgbClr val="FFFF00"/>
          </a:solidFill>
        </p:spPr>
        <p:txBody>
          <a:bodyPr wrap="square" rtlCol="0">
            <a:spAutoFit/>
          </a:bodyPr>
          <a:lstStyle/>
          <a:p>
            <a:r>
              <a:rPr lang="en-US" altLang="zh-TW" sz="1100" dirty="0"/>
              <a:t>**Issus means RTCHOUR != ALM0HOUR was detected but MFP=1.</a:t>
            </a:r>
          </a:p>
        </p:txBody>
      </p:sp>
    </p:spTree>
    <p:extLst>
      <p:ext uri="{BB962C8B-B14F-4D97-AF65-F5344CB8AC3E}">
        <p14:creationId xmlns:p14="http://schemas.microsoft.com/office/powerpoint/2010/main" val="3590654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5709D-C624-9867-D4A7-66BD01BE3C0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0903A88-F0E6-BA74-0741-0855F5D2FEBA}"/>
              </a:ext>
            </a:extLst>
          </p:cNvPr>
          <p:cNvSpPr>
            <a:spLocks noGrp="1"/>
          </p:cNvSpPr>
          <p:nvPr>
            <p:ph type="title"/>
          </p:nvPr>
        </p:nvSpPr>
        <p:spPr/>
        <p:txBody>
          <a:bodyPr/>
          <a:lstStyle/>
          <a:p>
            <a:r>
              <a:rPr kumimoji="1" lang="en-US" altLang="zh-TW" dirty="0"/>
              <a:t>Question from BU to field</a:t>
            </a:r>
            <a:endParaRPr lang="zh-TW" altLang="en-US" dirty="0"/>
          </a:p>
        </p:txBody>
      </p:sp>
      <p:sp>
        <p:nvSpPr>
          <p:cNvPr id="3" name="內容版面配置區 2">
            <a:extLst>
              <a:ext uri="{FF2B5EF4-FFF2-40B4-BE49-F238E27FC236}">
                <a16:creationId xmlns:a16="http://schemas.microsoft.com/office/drawing/2014/main" id="{46C1C5D5-5546-0790-B85F-D87B63925C8C}"/>
              </a:ext>
            </a:extLst>
          </p:cNvPr>
          <p:cNvSpPr>
            <a:spLocks noGrp="1"/>
          </p:cNvSpPr>
          <p:nvPr>
            <p:ph sz="quarter" idx="13"/>
          </p:nvPr>
        </p:nvSpPr>
        <p:spPr/>
        <p:txBody>
          <a:bodyPr>
            <a:normAutofit lnSpcReduction="10000"/>
          </a:bodyPr>
          <a:lstStyle/>
          <a:p>
            <a:r>
              <a:rPr lang="en-US" altLang="zh-TW" dirty="0">
                <a:latin typeface="+mn-lt"/>
              </a:rPr>
              <a:t>Question: If a chip fails as per the PPT (some even-numbered hours fail in 24 Hour mode), can a failed hour be repeated immediately? That is, if the fail at hour 22:00 is repeated again, does it fail again?</a:t>
            </a:r>
          </a:p>
          <a:p>
            <a:pPr lvl="1"/>
            <a:r>
              <a:rPr lang="en-US" altLang="zh-TW" dirty="0">
                <a:latin typeface="+mn-lt"/>
              </a:rPr>
              <a:t>Ans: Before RTCC is power-off, the issue would continue repeating and never stop. 22:00 was just one of examples. It could be any other hour. Additional update:</a:t>
            </a:r>
          </a:p>
          <a:p>
            <a:pPr lvl="2"/>
            <a:r>
              <a:rPr kumimoji="1" lang="en-US" altLang="zh-TW" sz="2400" dirty="0">
                <a:solidFill>
                  <a:srgbClr val="FF0000"/>
                </a:solidFill>
              </a:rPr>
              <a:t>RTCC was always powered by battery and was never power-off.</a:t>
            </a:r>
            <a:endParaRPr lang="en-US" altLang="zh-TW" dirty="0">
              <a:latin typeface="+mn-lt"/>
            </a:endParaRPr>
          </a:p>
          <a:p>
            <a:pPr lvl="2"/>
            <a:r>
              <a:rPr lang="en-US" altLang="zh-TW" dirty="0">
                <a:latin typeface="+mn-lt"/>
              </a:rPr>
              <a:t>The issue can be only reproduced with two conditions so far as we known:</a:t>
            </a:r>
          </a:p>
          <a:p>
            <a:pPr lvl="3"/>
            <a:r>
              <a:rPr lang="en-US" altLang="zh-TW" dirty="0">
                <a:latin typeface="+mn-lt"/>
              </a:rPr>
              <a:t>Reproducible ONLY on client’s product main board. (we have not been able to reproduce the issue on EVM.)</a:t>
            </a:r>
          </a:p>
          <a:p>
            <a:pPr lvl="3"/>
            <a:r>
              <a:rPr lang="en-US" altLang="zh-TW" dirty="0">
                <a:latin typeface="+mn-lt"/>
              </a:rPr>
              <a:t>The failure chip can NOT be re-initialized again after “Production Steps”. Re-initialization means the step3 of production steps. If did that again, the issue would not happen …at least we didn’t see the issue again with the same failure chip and unit.</a:t>
            </a:r>
          </a:p>
        </p:txBody>
      </p:sp>
    </p:spTree>
    <p:extLst>
      <p:ext uri="{BB962C8B-B14F-4D97-AF65-F5344CB8AC3E}">
        <p14:creationId xmlns:p14="http://schemas.microsoft.com/office/powerpoint/2010/main" val="2318174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5709D-C624-9867-D4A7-66BD01BE3C0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0903A88-F0E6-BA74-0741-0855F5D2FEBA}"/>
              </a:ext>
            </a:extLst>
          </p:cNvPr>
          <p:cNvSpPr>
            <a:spLocks noGrp="1"/>
          </p:cNvSpPr>
          <p:nvPr>
            <p:ph type="title"/>
          </p:nvPr>
        </p:nvSpPr>
        <p:spPr/>
        <p:txBody>
          <a:bodyPr/>
          <a:lstStyle/>
          <a:p>
            <a:r>
              <a:rPr kumimoji="1" lang="en-US" altLang="zh-TW" dirty="0"/>
              <a:t>Question from BU to field</a:t>
            </a:r>
            <a:endParaRPr lang="zh-TW" altLang="en-US" dirty="0"/>
          </a:p>
        </p:txBody>
      </p:sp>
      <p:sp>
        <p:nvSpPr>
          <p:cNvPr id="3" name="內容版面配置區 2">
            <a:extLst>
              <a:ext uri="{FF2B5EF4-FFF2-40B4-BE49-F238E27FC236}">
                <a16:creationId xmlns:a16="http://schemas.microsoft.com/office/drawing/2014/main" id="{46C1C5D5-5546-0790-B85F-D87B63925C8C}"/>
              </a:ext>
            </a:extLst>
          </p:cNvPr>
          <p:cNvSpPr>
            <a:spLocks noGrp="1"/>
          </p:cNvSpPr>
          <p:nvPr>
            <p:ph sz="quarter" idx="13"/>
          </p:nvPr>
        </p:nvSpPr>
        <p:spPr/>
        <p:txBody>
          <a:bodyPr>
            <a:normAutofit/>
          </a:bodyPr>
          <a:lstStyle/>
          <a:p>
            <a:r>
              <a:rPr lang="en-US" altLang="zh-TW" dirty="0">
                <a:latin typeface="+mn-lt"/>
              </a:rPr>
              <a:t>Question: Need to get some failed units to help confirm this issue.?</a:t>
            </a:r>
          </a:p>
          <a:p>
            <a:pPr lvl="1"/>
            <a:r>
              <a:rPr lang="en-US" altLang="zh-TW" dirty="0">
                <a:latin typeface="+mn-lt"/>
              </a:rPr>
              <a:t>Ans: Most failure units are still in factory. Will check with client for the failure units. On the other hands, </a:t>
            </a:r>
            <a:r>
              <a:rPr lang="en-US" altLang="zh-TW" dirty="0" err="1">
                <a:latin typeface="+mn-lt"/>
              </a:rPr>
              <a:t>Weikeng</a:t>
            </a:r>
            <a:r>
              <a:rPr lang="en-US" altLang="zh-TW" dirty="0">
                <a:latin typeface="+mn-lt"/>
              </a:rPr>
              <a:t> </a:t>
            </a:r>
            <a:r>
              <a:rPr lang="en-US" altLang="zh-TW" dirty="0" err="1">
                <a:latin typeface="+mn-lt"/>
              </a:rPr>
              <a:t>Amond</a:t>
            </a:r>
            <a:r>
              <a:rPr lang="en-US" altLang="zh-TW" dirty="0">
                <a:latin typeface="+mn-lt"/>
              </a:rPr>
              <a:t> has 1 failure chip but has not been able to reproduce the issue on our EVM. </a:t>
            </a:r>
          </a:p>
        </p:txBody>
      </p:sp>
    </p:spTree>
    <p:extLst>
      <p:ext uri="{BB962C8B-B14F-4D97-AF65-F5344CB8AC3E}">
        <p14:creationId xmlns:p14="http://schemas.microsoft.com/office/powerpoint/2010/main" val="347232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5A03D-366F-E4FA-AED7-F71F66B71C0B}"/>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4630D38A-FA9B-0919-FB5D-5BDE4457A332}"/>
              </a:ext>
            </a:extLst>
          </p:cNvPr>
          <p:cNvSpPr>
            <a:spLocks noGrp="1"/>
          </p:cNvSpPr>
          <p:nvPr>
            <p:ph type="title"/>
          </p:nvPr>
        </p:nvSpPr>
        <p:spPr/>
        <p:txBody>
          <a:bodyPr/>
          <a:lstStyle/>
          <a:p>
            <a:r>
              <a:rPr kumimoji="1" lang="en-US" altLang="zh-TW" dirty="0"/>
              <a:t>Question from BU to field</a:t>
            </a:r>
            <a:endParaRPr lang="zh-TW" altLang="en-US" dirty="0"/>
          </a:p>
        </p:txBody>
      </p:sp>
      <p:sp>
        <p:nvSpPr>
          <p:cNvPr id="3" name="內容版面配置區 2">
            <a:extLst>
              <a:ext uri="{FF2B5EF4-FFF2-40B4-BE49-F238E27FC236}">
                <a16:creationId xmlns:a16="http://schemas.microsoft.com/office/drawing/2014/main" id="{0B30A118-2246-C5D1-4217-D3F57FCA1026}"/>
              </a:ext>
            </a:extLst>
          </p:cNvPr>
          <p:cNvSpPr>
            <a:spLocks noGrp="1"/>
          </p:cNvSpPr>
          <p:nvPr>
            <p:ph sz="quarter" idx="13"/>
          </p:nvPr>
        </p:nvSpPr>
        <p:spPr/>
        <p:txBody>
          <a:bodyPr>
            <a:normAutofit/>
          </a:bodyPr>
          <a:lstStyle/>
          <a:p>
            <a:r>
              <a:rPr lang="en-US" altLang="zh-TW" dirty="0">
                <a:latin typeface="+mn-lt"/>
              </a:rPr>
              <a:t>Question: Need to get some failed units to help confirm this issue.?</a:t>
            </a:r>
          </a:p>
          <a:p>
            <a:pPr lvl="1"/>
            <a:r>
              <a:rPr lang="en-US" altLang="zh-TW" dirty="0">
                <a:latin typeface="+mn-lt"/>
              </a:rPr>
              <a:t>Ans: Most failure units are still in factory. Will check with client for the failure units. On the other hands, </a:t>
            </a:r>
            <a:r>
              <a:rPr lang="en-US" altLang="zh-TW" dirty="0" err="1">
                <a:latin typeface="+mn-lt"/>
              </a:rPr>
              <a:t>Weikeng</a:t>
            </a:r>
            <a:r>
              <a:rPr lang="en-US" altLang="zh-TW" dirty="0">
                <a:latin typeface="+mn-lt"/>
              </a:rPr>
              <a:t> </a:t>
            </a:r>
            <a:r>
              <a:rPr lang="en-US" altLang="zh-TW" dirty="0" err="1">
                <a:latin typeface="+mn-lt"/>
              </a:rPr>
              <a:t>Amond</a:t>
            </a:r>
            <a:r>
              <a:rPr lang="en-US" altLang="zh-TW" dirty="0">
                <a:latin typeface="+mn-lt"/>
              </a:rPr>
              <a:t> has 1 failure chip but has not been able to reproduce the issue on our EVM. </a:t>
            </a:r>
          </a:p>
        </p:txBody>
      </p:sp>
    </p:spTree>
    <p:extLst>
      <p:ext uri="{BB962C8B-B14F-4D97-AF65-F5344CB8AC3E}">
        <p14:creationId xmlns:p14="http://schemas.microsoft.com/office/powerpoint/2010/main" val="427946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FC942F-D5D1-7DBA-4E28-206E37BDD647}"/>
              </a:ext>
            </a:extLst>
          </p:cNvPr>
          <p:cNvSpPr>
            <a:spLocks noGrp="1"/>
          </p:cNvSpPr>
          <p:nvPr>
            <p:ph type="title"/>
          </p:nvPr>
        </p:nvSpPr>
        <p:spPr/>
        <p:txBody>
          <a:bodyPr/>
          <a:lstStyle/>
          <a:p>
            <a:r>
              <a:rPr kumimoji="1" lang="en-US" altLang="zh-TW"/>
              <a:t>Right after production &amp; Normal operation</a:t>
            </a:r>
            <a:endParaRPr kumimoji="1" lang="zh-TW" altLang="en-US"/>
          </a:p>
        </p:txBody>
      </p:sp>
      <p:sp>
        <p:nvSpPr>
          <p:cNvPr id="3" name="內容版面配置區 2">
            <a:extLst>
              <a:ext uri="{FF2B5EF4-FFF2-40B4-BE49-F238E27FC236}">
                <a16:creationId xmlns:a16="http://schemas.microsoft.com/office/drawing/2014/main" id="{0B897C01-78AE-30EA-74FD-7163CA822E84}"/>
              </a:ext>
            </a:extLst>
          </p:cNvPr>
          <p:cNvSpPr>
            <a:spLocks noGrp="1"/>
          </p:cNvSpPr>
          <p:nvPr>
            <p:ph sz="quarter" idx="13"/>
          </p:nvPr>
        </p:nvSpPr>
        <p:spPr/>
        <p:txBody>
          <a:bodyPr/>
          <a:lstStyle/>
          <a:p>
            <a:r>
              <a:rPr kumimoji="1" lang="en" altLang="zh-TW">
                <a:solidFill>
                  <a:srgbClr val="FF0000"/>
                </a:solidFill>
              </a:rPr>
              <a:t>1</a:t>
            </a:r>
            <a:r>
              <a:rPr kumimoji="1" lang="en" altLang="zh-TW" baseline="30000">
                <a:solidFill>
                  <a:srgbClr val="FF0000"/>
                </a:solidFill>
              </a:rPr>
              <a:t>st</a:t>
            </a:r>
            <a:r>
              <a:rPr kumimoji="1" lang="en" altLang="zh-TW">
                <a:solidFill>
                  <a:srgbClr val="FF0000"/>
                </a:solidFill>
              </a:rPr>
              <a:t> step of their production SOP was to configure RTC based on present date &amp; time and to configure 1</a:t>
            </a:r>
            <a:r>
              <a:rPr kumimoji="1" lang="en" altLang="zh-TW" baseline="30000">
                <a:solidFill>
                  <a:srgbClr val="FF0000"/>
                </a:solidFill>
              </a:rPr>
              <a:t>st</a:t>
            </a:r>
            <a:r>
              <a:rPr kumimoji="1" lang="en" altLang="zh-TW">
                <a:solidFill>
                  <a:srgbClr val="FF0000"/>
                </a:solidFill>
              </a:rPr>
              <a:t> Alarm time with 0:00.</a:t>
            </a:r>
          </a:p>
          <a:p>
            <a:r>
              <a:rPr kumimoji="1" lang="en" altLang="zh-TW"/>
              <a:t>Once the 1</a:t>
            </a:r>
            <a:r>
              <a:rPr kumimoji="1" lang="en" altLang="zh-TW" baseline="30000"/>
              <a:t>st</a:t>
            </a:r>
            <a:r>
              <a:rPr kumimoji="1" lang="en" altLang="zh-TW"/>
              <a:t> alarm occurred, ALM0HOUR would be read and written back with decreasing 1.</a:t>
            </a:r>
          </a:p>
          <a:p>
            <a:r>
              <a:rPr kumimoji="1" lang="en" altLang="zh-TW"/>
              <a:t>And then so on, the procedure would repeat every 23 hours.</a:t>
            </a:r>
          </a:p>
          <a:p>
            <a:endParaRPr kumimoji="1" lang="zh-TW" altLang="en-US"/>
          </a:p>
        </p:txBody>
      </p:sp>
    </p:spTree>
    <p:extLst>
      <p:ext uri="{BB962C8B-B14F-4D97-AF65-F5344CB8AC3E}">
        <p14:creationId xmlns:p14="http://schemas.microsoft.com/office/powerpoint/2010/main" val="1912719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551CC-16B5-B4DE-772F-851EAAA06D0F}"/>
              </a:ext>
            </a:extLst>
          </p:cNvPr>
          <p:cNvSpPr>
            <a:spLocks noGrp="1"/>
          </p:cNvSpPr>
          <p:nvPr>
            <p:ph type="title"/>
          </p:nvPr>
        </p:nvSpPr>
        <p:spPr/>
        <p:txBody>
          <a:bodyPr/>
          <a:lstStyle/>
          <a:p>
            <a:r>
              <a:rPr kumimoji="1" lang="en-US" altLang="zh-TW" dirty="0"/>
              <a:t>Suggestion from BU &amp; Microchip Taiwan</a:t>
            </a:r>
            <a:endParaRPr kumimoji="1" lang="zh-TW" altLang="en-US" dirty="0"/>
          </a:p>
        </p:txBody>
      </p:sp>
      <p:sp>
        <p:nvSpPr>
          <p:cNvPr id="3" name="內容版面配置區 2">
            <a:extLst>
              <a:ext uri="{FF2B5EF4-FFF2-40B4-BE49-F238E27FC236}">
                <a16:creationId xmlns:a16="http://schemas.microsoft.com/office/drawing/2014/main" id="{8EEE822C-F633-DF52-B0AF-C7ECA9A23F89}"/>
              </a:ext>
            </a:extLst>
          </p:cNvPr>
          <p:cNvSpPr>
            <a:spLocks noGrp="1"/>
          </p:cNvSpPr>
          <p:nvPr>
            <p:ph sz="quarter" idx="13"/>
          </p:nvPr>
        </p:nvSpPr>
        <p:spPr/>
        <p:txBody>
          <a:bodyPr>
            <a:normAutofit/>
          </a:bodyPr>
          <a:lstStyle/>
          <a:p>
            <a:r>
              <a:rPr kumimoji="1" lang="en" altLang="zh-TW" sz="2000" dirty="0"/>
              <a:t>Depending on how the power is applied, this might be a problem. If the VBAT supply is applied first, then the VDD, then the registers may not initialize in the POR state. This means that some registers, like the CALIBRATION byte may not be as expected. This would likely vary from part to part.</a:t>
            </a:r>
          </a:p>
          <a:p>
            <a:endParaRPr kumimoji="1" lang="en" altLang="zh-TW" sz="2000" dirty="0"/>
          </a:p>
          <a:p>
            <a:r>
              <a:rPr kumimoji="1" lang="en" altLang="zh-TW" sz="2000" dirty="0"/>
              <a:t>It is concerned about using the course TRIM setting to accelerate the testing. I don't know if that would be valid for testing alarms as we know there is already an errata regarding the TRIM value with the Minute alarm, so we will try to see if another method works better. </a:t>
            </a:r>
          </a:p>
          <a:p>
            <a:pPr lvl="1"/>
            <a:r>
              <a:rPr kumimoji="1" lang="en" altLang="zh-TW" sz="1600" dirty="0">
                <a:solidFill>
                  <a:schemeClr val="bg2">
                    <a:lumMod val="75000"/>
                  </a:schemeClr>
                </a:solidFill>
              </a:rPr>
              <a:t>Feedback from field: It is true that we have not able to reproduce the issue with TRIM setting. We are not sure that accelerating the testing with TRIM setting is okay or not.</a:t>
            </a:r>
          </a:p>
          <a:p>
            <a:endParaRPr kumimoji="1" lang="en" altLang="zh-TW" sz="2000" dirty="0"/>
          </a:p>
          <a:p>
            <a:r>
              <a:rPr kumimoji="1" lang="en" altLang="zh-TW" sz="2000" dirty="0"/>
              <a:t>It might be helpful if client can read TRIM back when the issue was happing?</a:t>
            </a:r>
            <a:endParaRPr kumimoji="1" lang="zh-TW" altLang="en-US" sz="2000" dirty="0"/>
          </a:p>
        </p:txBody>
      </p:sp>
    </p:spTree>
    <p:extLst>
      <p:ext uri="{BB962C8B-B14F-4D97-AF65-F5344CB8AC3E}">
        <p14:creationId xmlns:p14="http://schemas.microsoft.com/office/powerpoint/2010/main" val="908101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A2F1-8425-C47A-F895-843CB6282BA3}"/>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59A8F34D-D88F-DE71-9376-5AB28A60D9B6}"/>
              </a:ext>
            </a:extLst>
          </p:cNvPr>
          <p:cNvSpPr>
            <a:spLocks noGrp="1"/>
          </p:cNvSpPr>
          <p:nvPr>
            <p:ph type="title"/>
          </p:nvPr>
        </p:nvSpPr>
        <p:spPr/>
        <p:txBody>
          <a:bodyPr/>
          <a:lstStyle/>
          <a:p>
            <a:r>
              <a:rPr kumimoji="1" lang="en-US" altLang="zh-TW" dirty="0"/>
              <a:t>Sept-26, 2024</a:t>
            </a:r>
            <a:endParaRPr kumimoji="1" lang="zh-TW" altLang="en-US" dirty="0"/>
          </a:p>
        </p:txBody>
      </p:sp>
      <p:sp>
        <p:nvSpPr>
          <p:cNvPr id="3" name="文字版面配置區 2">
            <a:extLst>
              <a:ext uri="{FF2B5EF4-FFF2-40B4-BE49-F238E27FC236}">
                <a16:creationId xmlns:a16="http://schemas.microsoft.com/office/drawing/2014/main" id="{C72A7E35-693B-A6F2-B23E-7CF6C5E21EA3}"/>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CA7B890C-226D-54AC-ED84-1256829554B6}"/>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3933155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3B7CE6-BE7A-B9DE-6681-A614892CE6A7}"/>
              </a:ext>
            </a:extLst>
          </p:cNvPr>
          <p:cNvSpPr>
            <a:spLocks noGrp="1"/>
          </p:cNvSpPr>
          <p:nvPr>
            <p:ph type="title"/>
          </p:nvPr>
        </p:nvSpPr>
        <p:spPr/>
        <p:txBody>
          <a:bodyPr/>
          <a:lstStyle/>
          <a:p>
            <a:r>
              <a:rPr kumimoji="1" lang="en-US" altLang="zh-TW" dirty="0"/>
              <a:t>Question or Analysis from BU to field</a:t>
            </a:r>
            <a:endParaRPr kumimoji="1" lang="zh-TW" altLang="en-US" dirty="0"/>
          </a:p>
        </p:txBody>
      </p:sp>
      <p:sp>
        <p:nvSpPr>
          <p:cNvPr id="3" name="內容版面配置區 2">
            <a:extLst>
              <a:ext uri="{FF2B5EF4-FFF2-40B4-BE49-F238E27FC236}">
                <a16:creationId xmlns:a16="http://schemas.microsoft.com/office/drawing/2014/main" id="{418324D1-E5CF-3137-B238-8A26B9AC64E0}"/>
              </a:ext>
            </a:extLst>
          </p:cNvPr>
          <p:cNvSpPr>
            <a:spLocks noGrp="1"/>
          </p:cNvSpPr>
          <p:nvPr>
            <p:ph sz="quarter" idx="13"/>
          </p:nvPr>
        </p:nvSpPr>
        <p:spPr/>
        <p:txBody>
          <a:bodyPr>
            <a:normAutofit fontScale="92500" lnSpcReduction="20000"/>
          </a:bodyPr>
          <a:lstStyle/>
          <a:p>
            <a:r>
              <a:rPr kumimoji="1" lang="en" altLang="zh-TW" sz="2400" dirty="0"/>
              <a:t>The battery is applied first and it is charged. What is this, a rechargeable Lithium cell, or a </a:t>
            </a:r>
            <a:r>
              <a:rPr kumimoji="1" lang="en" altLang="zh-TW" sz="2400" dirty="0" err="1"/>
              <a:t>SuperCap</a:t>
            </a:r>
            <a:r>
              <a:rPr kumimoji="1" lang="en" altLang="zh-TW" sz="2400" dirty="0"/>
              <a:t>?</a:t>
            </a:r>
          </a:p>
          <a:p>
            <a:pPr lvl="1"/>
            <a:r>
              <a:rPr kumimoji="1" lang="en" altLang="zh-TW" sz="2000" dirty="0"/>
              <a:t>Ans: This project is using </a:t>
            </a:r>
            <a:r>
              <a:rPr kumimoji="1" lang="en" altLang="zh-TW" sz="2000" dirty="0">
                <a:solidFill>
                  <a:srgbClr val="FF0000"/>
                </a:solidFill>
              </a:rPr>
              <a:t>rechargeable</a:t>
            </a:r>
            <a:r>
              <a:rPr kumimoji="1" lang="en" altLang="zh-TW" sz="2000" dirty="0"/>
              <a:t> Lithium cell.</a:t>
            </a:r>
          </a:p>
          <a:p>
            <a:pPr marL="0" indent="0">
              <a:buNone/>
            </a:pPr>
            <a:endParaRPr kumimoji="1" lang="en" altLang="zh-TW" sz="2400" dirty="0"/>
          </a:p>
          <a:p>
            <a:r>
              <a:rPr kumimoji="1" lang="en" altLang="zh-TW" sz="2400" dirty="0"/>
              <a:t>What is the charge voltage (slide 34)? </a:t>
            </a:r>
          </a:p>
          <a:p>
            <a:pPr lvl="1"/>
            <a:r>
              <a:rPr kumimoji="1" lang="en" altLang="zh-TW" sz="2000" dirty="0"/>
              <a:t>Ans:</a:t>
            </a:r>
          </a:p>
          <a:p>
            <a:pPr lvl="1"/>
            <a:endParaRPr kumimoji="1" lang="en" altLang="zh-TW" sz="2000" dirty="0"/>
          </a:p>
          <a:p>
            <a:r>
              <a:rPr kumimoji="1" lang="en" altLang="zh-TW" sz="2400" dirty="0"/>
              <a:t>We know that when the battery voltage is applied before VDD, that the registers do not have a known state. Until the VBATEN bit is turned on, there is no way that the device will store the registers correctly under battery power.</a:t>
            </a:r>
          </a:p>
          <a:p>
            <a:pPr lvl="1"/>
            <a:r>
              <a:rPr kumimoji="1" lang="en" altLang="zh-TW" sz="2000" dirty="0"/>
              <a:t>Ans: Before calibration process, the registers do not have a known state. Step.3 (slide 34) is for this and making sure VBATEN = 1 (process on slide 30)</a:t>
            </a:r>
            <a:r>
              <a:rPr kumimoji="1" lang="en" altLang="zh-TW" sz="2000" dirty="0">
                <a:solidFill>
                  <a:srgbClr val="FF0000"/>
                </a:solidFill>
              </a:rPr>
              <a:t>?</a:t>
            </a:r>
          </a:p>
          <a:p>
            <a:pPr lvl="2"/>
            <a:endParaRPr kumimoji="1" lang="en" altLang="zh-TW" sz="1600" dirty="0"/>
          </a:p>
          <a:p>
            <a:r>
              <a:rPr kumimoji="1" lang="en" altLang="zh-TW" sz="2400" dirty="0"/>
              <a:t>The VDD looks like 3.3V per slide 19, also the I2C speed is 100kHz, which should be fine. I2C errors tend to be all or none, that is, if too fast it doesn't work at all but below that speed it always works. This can be variable when software I2C or bit-banging is used as it may not have a consistent timing like a hardware I2C port.</a:t>
            </a:r>
          </a:p>
          <a:p>
            <a:endParaRPr kumimoji="1" lang="zh-TW" altLang="en-US" sz="2400" dirty="0"/>
          </a:p>
        </p:txBody>
      </p:sp>
      <p:pic>
        <p:nvPicPr>
          <p:cNvPr id="35" name="圖片 34">
            <a:extLst>
              <a:ext uri="{FF2B5EF4-FFF2-40B4-BE49-F238E27FC236}">
                <a16:creationId xmlns:a16="http://schemas.microsoft.com/office/drawing/2014/main" id="{2DAB3B79-62E9-0E13-9C4C-98CDDB4A35CD}"/>
              </a:ext>
            </a:extLst>
          </p:cNvPr>
          <p:cNvPicPr>
            <a:picLocks noChangeAspect="1"/>
          </p:cNvPicPr>
          <p:nvPr/>
        </p:nvPicPr>
        <p:blipFill>
          <a:blip r:embed="rId2"/>
          <a:stretch>
            <a:fillRect/>
          </a:stretch>
        </p:blipFill>
        <p:spPr>
          <a:xfrm>
            <a:off x="6739915" y="1468409"/>
            <a:ext cx="5097215" cy="1089970"/>
          </a:xfrm>
          <a:prstGeom prst="rect">
            <a:avLst/>
          </a:prstGeom>
        </p:spPr>
      </p:pic>
    </p:spTree>
    <p:extLst>
      <p:ext uri="{BB962C8B-B14F-4D97-AF65-F5344CB8AC3E}">
        <p14:creationId xmlns:p14="http://schemas.microsoft.com/office/powerpoint/2010/main" val="1561224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219BB-EB34-6CBD-1B08-085008ABD1D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4A20822-A5F8-9B3A-6E0D-A60D20D4F759}"/>
              </a:ext>
            </a:extLst>
          </p:cNvPr>
          <p:cNvSpPr>
            <a:spLocks noGrp="1"/>
          </p:cNvSpPr>
          <p:nvPr>
            <p:ph type="title"/>
          </p:nvPr>
        </p:nvSpPr>
        <p:spPr/>
        <p:txBody>
          <a:bodyPr/>
          <a:lstStyle/>
          <a:p>
            <a:r>
              <a:rPr kumimoji="1" lang="en-US" altLang="zh-TW" dirty="0"/>
              <a:t>Question or Analysis from BU to field</a:t>
            </a:r>
            <a:endParaRPr kumimoji="1" lang="zh-TW" altLang="en-US" dirty="0"/>
          </a:p>
        </p:txBody>
      </p:sp>
      <p:sp>
        <p:nvSpPr>
          <p:cNvPr id="3" name="內容版面配置區 2">
            <a:extLst>
              <a:ext uri="{FF2B5EF4-FFF2-40B4-BE49-F238E27FC236}">
                <a16:creationId xmlns:a16="http://schemas.microsoft.com/office/drawing/2014/main" id="{11FDE3AE-DA61-0E80-785F-14CB82EB3711}"/>
              </a:ext>
            </a:extLst>
          </p:cNvPr>
          <p:cNvSpPr>
            <a:spLocks noGrp="1"/>
          </p:cNvSpPr>
          <p:nvPr>
            <p:ph sz="quarter" idx="13"/>
          </p:nvPr>
        </p:nvSpPr>
        <p:spPr/>
        <p:txBody>
          <a:bodyPr>
            <a:normAutofit fontScale="85000" lnSpcReduction="10000"/>
          </a:bodyPr>
          <a:lstStyle/>
          <a:p>
            <a:r>
              <a:rPr kumimoji="1" lang="en" altLang="zh-TW" sz="2000" dirty="0"/>
              <a:t>Slide 22, the VDD falling after MFP going high is OK, slide 23 VDD fall rate is fine, not too fast or too slow, exponential decay is typical for many systems. How long until the power is restored and what does the VDD reach just before it is turned on? Does it really reach 0V?</a:t>
            </a:r>
          </a:p>
          <a:p>
            <a:pPr lvl="1"/>
            <a:r>
              <a:rPr kumimoji="1" lang="en" altLang="zh-TW" sz="2000" dirty="0"/>
              <a:t>Ans: Basically, MFP would be high for 23 hours until next hour-alarm event. So, VDD would have enough time to reach 0V.</a:t>
            </a:r>
          </a:p>
          <a:p>
            <a:pPr lvl="1"/>
            <a:r>
              <a:rPr kumimoji="1" lang="en" altLang="zh-TW" sz="2000" dirty="0"/>
              <a:t>MFP would be high for at least 1 hours with issue. VDD still has enough time to reach 0V </a:t>
            </a:r>
          </a:p>
          <a:p>
            <a:endParaRPr kumimoji="1" lang="en" altLang="zh-TW" sz="2000" dirty="0"/>
          </a:p>
          <a:p>
            <a:r>
              <a:rPr kumimoji="1" lang="en" altLang="zh-TW" sz="2000" dirty="0"/>
              <a:t>Slide 24, VDD is powered on and MFP is low. Is this what is expected? If the MFP was high on power down, shouldn't it be high on power up? What changed here to explain this? </a:t>
            </a:r>
          </a:p>
          <a:p>
            <a:r>
              <a:rPr kumimoji="1" lang="en" altLang="zh-TW" sz="2000" dirty="0"/>
              <a:t>Is the RTCC getting confused, such as if the VBATEN bit is not set? Slide 25 right side seems to show that VBATEN = 1, is this correct? If the bit is set, battery is applied and VDD falls and rises, then the MFP should be the same. Only the </a:t>
            </a:r>
            <a:r>
              <a:rPr kumimoji="1" lang="en" altLang="zh-TW" sz="2000" dirty="0" err="1"/>
              <a:t>PowerFail</a:t>
            </a:r>
            <a:r>
              <a:rPr kumimoji="1" lang="en" altLang="zh-TW" sz="2000" dirty="0"/>
              <a:t> bit should change and time should change.</a:t>
            </a:r>
          </a:p>
          <a:p>
            <a:pPr lvl="1"/>
            <a:r>
              <a:rPr kumimoji="1" lang="en" altLang="zh-TW" sz="2000" dirty="0"/>
              <a:t>Ans: The VDD circuit would be enabled by MFP with active-low. But it is true that MFP could be possibly high by pull-up resistor </a:t>
            </a:r>
            <a:r>
              <a:rPr kumimoji="1" lang="en" altLang="zh-TW" sz="2000" dirty="0">
                <a:solidFill>
                  <a:srgbClr val="FF0000"/>
                </a:solidFill>
              </a:rPr>
              <a:t>before initializing RTCC.</a:t>
            </a:r>
            <a:r>
              <a:rPr lang="en-US" altLang="zh-TW" sz="2000" dirty="0"/>
              <a:t> After RTCC was </a:t>
            </a:r>
            <a:r>
              <a:rPr lang="en-US" altLang="zh-TW" sz="2000" dirty="0" err="1"/>
              <a:t>initializd</a:t>
            </a:r>
            <a:r>
              <a:rPr lang="en-US" altLang="zh-TW" sz="2000" dirty="0"/>
              <a:t>, MFP would be certain with active-low and normal high two mode. When MFP = high, power source of RTCC will be from battery.</a:t>
            </a:r>
            <a:endParaRPr kumimoji="1" lang="en" altLang="zh-TW" sz="2000" dirty="0"/>
          </a:p>
          <a:p>
            <a:pPr lvl="1"/>
            <a:endParaRPr kumimoji="1" lang="en" altLang="zh-TW" sz="2000" dirty="0"/>
          </a:p>
          <a:p>
            <a:r>
              <a:rPr kumimoji="1" lang="en" altLang="zh-TW" sz="2100" dirty="0"/>
              <a:t>I want to clarify that the Course Trim function was never intended to be a normal operational mode, so it might be good to do testing of the alarms without it, perhaps by setting the time to within a few seconds before the alarm is expected. That would be something I would do if I had a unit that failed under the Course Trim</a:t>
            </a:r>
          </a:p>
          <a:p>
            <a:endParaRPr kumimoji="1" lang="zh-TW" altLang="en-US" sz="2000" dirty="0"/>
          </a:p>
        </p:txBody>
      </p:sp>
    </p:spTree>
    <p:extLst>
      <p:ext uri="{BB962C8B-B14F-4D97-AF65-F5344CB8AC3E}">
        <p14:creationId xmlns:p14="http://schemas.microsoft.com/office/powerpoint/2010/main" val="3075256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9C3C0E-510B-29EB-CA06-6A870D0E910B}"/>
              </a:ext>
            </a:extLst>
          </p:cNvPr>
          <p:cNvSpPr>
            <a:spLocks noGrp="1"/>
          </p:cNvSpPr>
          <p:nvPr>
            <p:ph type="title"/>
          </p:nvPr>
        </p:nvSpPr>
        <p:spPr/>
        <p:txBody>
          <a:bodyPr/>
          <a:lstStyle/>
          <a:p>
            <a:r>
              <a:rPr kumimoji="1" lang="en-US" altLang="zh-TW" dirty="0"/>
              <a:t>Additional Feedback from client</a:t>
            </a:r>
            <a:endParaRPr kumimoji="1" lang="zh-TW" altLang="en-US" dirty="0"/>
          </a:p>
        </p:txBody>
      </p:sp>
      <p:sp>
        <p:nvSpPr>
          <p:cNvPr id="3" name="內容版面配置區 2">
            <a:extLst>
              <a:ext uri="{FF2B5EF4-FFF2-40B4-BE49-F238E27FC236}">
                <a16:creationId xmlns:a16="http://schemas.microsoft.com/office/drawing/2014/main" id="{84C58B3D-492F-B8D3-738A-69E554732CBC}"/>
              </a:ext>
            </a:extLst>
          </p:cNvPr>
          <p:cNvSpPr>
            <a:spLocks noGrp="1"/>
          </p:cNvSpPr>
          <p:nvPr>
            <p:ph sz="quarter" idx="13"/>
          </p:nvPr>
        </p:nvSpPr>
        <p:spPr/>
        <p:txBody>
          <a:bodyPr/>
          <a:lstStyle/>
          <a:p>
            <a:r>
              <a:rPr kumimoji="1" lang="en-US" altLang="zh-TW" dirty="0"/>
              <a:t>Read OSCTRIM (Never be initialized)</a:t>
            </a:r>
          </a:p>
          <a:p>
            <a:endParaRPr kumimoji="1" lang="en-US" altLang="zh-TW" dirty="0"/>
          </a:p>
          <a:p>
            <a:endParaRPr kumimoji="1" lang="zh-TW" altLang="en-US" dirty="0"/>
          </a:p>
        </p:txBody>
      </p:sp>
      <p:graphicFrame>
        <p:nvGraphicFramePr>
          <p:cNvPr id="4" name="表格 3">
            <a:extLst>
              <a:ext uri="{FF2B5EF4-FFF2-40B4-BE49-F238E27FC236}">
                <a16:creationId xmlns:a16="http://schemas.microsoft.com/office/drawing/2014/main" id="{CF4BC4C5-F062-AF2E-3CE4-A42FCFA60EC9}"/>
              </a:ext>
            </a:extLst>
          </p:cNvPr>
          <p:cNvGraphicFramePr>
            <a:graphicFrameLocks noGrp="1"/>
          </p:cNvGraphicFramePr>
          <p:nvPr>
            <p:extLst>
              <p:ext uri="{D42A27DB-BD31-4B8C-83A1-F6EECF244321}">
                <p14:modId xmlns:p14="http://schemas.microsoft.com/office/powerpoint/2010/main" val="2809737685"/>
              </p:ext>
            </p:extLst>
          </p:nvPr>
        </p:nvGraphicFramePr>
        <p:xfrm>
          <a:off x="1895434" y="1612691"/>
          <a:ext cx="8128000" cy="3200400"/>
        </p:xfrm>
        <a:graphic>
          <a:graphicData uri="http://schemas.openxmlformats.org/drawingml/2006/table">
            <a:tbl>
              <a:tblPr firstRow="1" bandRow="1">
                <a:tableStyleId>{5C22544A-7EE6-4342-B048-85BDC9FD1C3A}</a:tableStyleId>
              </a:tblPr>
              <a:tblGrid>
                <a:gridCol w="1122681">
                  <a:extLst>
                    <a:ext uri="{9D8B030D-6E8A-4147-A177-3AD203B41FA5}">
                      <a16:colId xmlns:a16="http://schemas.microsoft.com/office/drawing/2014/main" val="3422779466"/>
                    </a:ext>
                  </a:extLst>
                </a:gridCol>
                <a:gridCol w="1672046">
                  <a:extLst>
                    <a:ext uri="{9D8B030D-6E8A-4147-A177-3AD203B41FA5}">
                      <a16:colId xmlns:a16="http://schemas.microsoft.com/office/drawing/2014/main" val="311896323"/>
                    </a:ext>
                  </a:extLst>
                </a:gridCol>
                <a:gridCol w="3206931">
                  <a:extLst>
                    <a:ext uri="{9D8B030D-6E8A-4147-A177-3AD203B41FA5}">
                      <a16:colId xmlns:a16="http://schemas.microsoft.com/office/drawing/2014/main" val="2403293276"/>
                    </a:ext>
                  </a:extLst>
                </a:gridCol>
                <a:gridCol w="2126342">
                  <a:extLst>
                    <a:ext uri="{9D8B030D-6E8A-4147-A177-3AD203B41FA5}">
                      <a16:colId xmlns:a16="http://schemas.microsoft.com/office/drawing/2014/main" val="2162253442"/>
                    </a:ext>
                  </a:extLst>
                </a:gridCol>
              </a:tblGrid>
              <a:tr h="370840">
                <a:tc>
                  <a:txBody>
                    <a:bodyPr/>
                    <a:lstStyle/>
                    <a:p>
                      <a:pPr algn="ctr"/>
                      <a:r>
                        <a:rPr lang="en-US" altLang="zh-TW" dirty="0"/>
                        <a:t>Unit #</a:t>
                      </a:r>
                      <a:endParaRPr lang="zh-TW" altLang="en-US" dirty="0"/>
                    </a:p>
                  </a:txBody>
                  <a:tcPr/>
                </a:tc>
                <a:tc>
                  <a:txBody>
                    <a:bodyPr/>
                    <a:lstStyle/>
                    <a:p>
                      <a:pPr algn="ctr"/>
                      <a:r>
                        <a:rPr lang="en-US" altLang="zh-TW" dirty="0"/>
                        <a:t>Unit Status</a:t>
                      </a:r>
                      <a:endParaRPr lang="zh-TW" altLang="en-US" dirty="0"/>
                    </a:p>
                  </a:txBody>
                  <a:tcPr/>
                </a:tc>
                <a:tc>
                  <a:txBody>
                    <a:bodyPr/>
                    <a:lstStyle/>
                    <a:p>
                      <a:pPr marL="0" marR="0" lvl="0" indent="0" algn="ctr" defTabSz="609443" rtl="0" eaLnBrk="1" fontAlgn="auto" latinLnBrk="0" hangingPunct="1">
                        <a:lnSpc>
                          <a:spcPct val="100000"/>
                        </a:lnSpc>
                        <a:spcBef>
                          <a:spcPts val="0"/>
                        </a:spcBef>
                        <a:spcAft>
                          <a:spcPts val="0"/>
                        </a:spcAft>
                        <a:buClrTx/>
                        <a:buSzTx/>
                        <a:buFontTx/>
                        <a:buNone/>
                        <a:tabLst/>
                        <a:defRPr/>
                      </a:pPr>
                      <a:r>
                        <a:rPr lang="en-US" altLang="zh-TW" dirty="0"/>
                        <a:t>Test with Source code #</a:t>
                      </a:r>
                      <a:endParaRPr lang="zh-TW" altLang="en-US" dirty="0"/>
                    </a:p>
                  </a:txBody>
                  <a:tcPr/>
                </a:tc>
                <a:tc>
                  <a:txBody>
                    <a:bodyPr/>
                    <a:lstStyle/>
                    <a:p>
                      <a:pPr algn="ctr"/>
                      <a:r>
                        <a:rPr lang="en-US" altLang="zh-TW" dirty="0"/>
                        <a:t>OSCTRIM</a:t>
                      </a:r>
                      <a:endParaRPr lang="zh-TW" altLang="en-US" dirty="0"/>
                    </a:p>
                  </a:txBody>
                  <a:tcPr/>
                </a:tc>
                <a:extLst>
                  <a:ext uri="{0D108BD9-81ED-4DB2-BD59-A6C34878D82A}">
                    <a16:rowId xmlns:a16="http://schemas.microsoft.com/office/drawing/2014/main" val="3607652136"/>
                  </a:ext>
                </a:extLst>
              </a:tr>
              <a:tr h="370840">
                <a:tc>
                  <a:txBody>
                    <a:bodyPr/>
                    <a:lstStyle/>
                    <a:p>
                      <a:pPr algn="ctr"/>
                      <a:r>
                        <a:rPr lang="en-US" altLang="zh-TW" dirty="0"/>
                        <a:t>SN001</a:t>
                      </a:r>
                      <a:endParaRPr lang="zh-TW" altLang="en-US" dirty="0"/>
                    </a:p>
                  </a:txBody>
                  <a:tcPr/>
                </a:tc>
                <a:tc>
                  <a:txBody>
                    <a:bodyPr/>
                    <a:lstStyle/>
                    <a:p>
                      <a:pPr algn="ctr"/>
                      <a:r>
                        <a:rPr lang="en-US" altLang="zh-TW" dirty="0"/>
                        <a:t>Pass</a:t>
                      </a:r>
                      <a:endParaRPr lang="zh-TW" altLang="en-US" dirty="0"/>
                    </a:p>
                  </a:txBody>
                  <a:tcPr/>
                </a:tc>
                <a:tc>
                  <a:txBody>
                    <a:bodyPr/>
                    <a:lstStyle/>
                    <a:p>
                      <a:pPr algn="ctr"/>
                      <a:r>
                        <a:rPr lang="en-US" altLang="zh-TW" dirty="0"/>
                        <a:t>V0905</a:t>
                      </a:r>
                      <a:endParaRPr lang="zh-TW" altLang="en-US" dirty="0"/>
                    </a:p>
                  </a:txBody>
                  <a:tcPr/>
                </a:tc>
                <a:tc>
                  <a:txBody>
                    <a:bodyPr/>
                    <a:lstStyle/>
                    <a:p>
                      <a:pPr algn="ctr"/>
                      <a:r>
                        <a:rPr lang="en-US" altLang="zh-TW" dirty="0"/>
                        <a:t>144</a:t>
                      </a:r>
                      <a:endParaRPr lang="zh-TW" altLang="en-US" dirty="0"/>
                    </a:p>
                  </a:txBody>
                  <a:tcPr/>
                </a:tc>
                <a:extLst>
                  <a:ext uri="{0D108BD9-81ED-4DB2-BD59-A6C34878D82A}">
                    <a16:rowId xmlns:a16="http://schemas.microsoft.com/office/drawing/2014/main" val="1613473784"/>
                  </a:ext>
                </a:extLst>
              </a:tr>
              <a:tr h="370840">
                <a:tc>
                  <a:txBody>
                    <a:bodyPr/>
                    <a:lstStyle/>
                    <a:p>
                      <a:pPr algn="ctr"/>
                      <a:r>
                        <a:rPr lang="en-US" altLang="zh-TW" dirty="0"/>
                        <a:t>SN005</a:t>
                      </a:r>
                      <a:endParaRPr lang="zh-TW" altLang="en-US" dirty="0"/>
                    </a:p>
                  </a:txBody>
                  <a:tcPr/>
                </a:tc>
                <a:tc>
                  <a:txBody>
                    <a:bodyPr/>
                    <a:lstStyle/>
                    <a:p>
                      <a:pPr algn="ctr"/>
                      <a:r>
                        <a:rPr lang="en-US" altLang="zh-TW" dirty="0">
                          <a:solidFill>
                            <a:srgbClr val="FF0000"/>
                          </a:solidFill>
                        </a:rPr>
                        <a:t>Failure</a:t>
                      </a:r>
                      <a:endParaRPr lang="zh-TW" altLang="en-US" dirty="0">
                        <a:solidFill>
                          <a:srgbClr val="FF0000"/>
                        </a:solidFill>
                      </a:endParaRPr>
                    </a:p>
                  </a:txBody>
                  <a:tcPr/>
                </a:tc>
                <a:tc>
                  <a:txBody>
                    <a:bodyPr/>
                    <a:lstStyle/>
                    <a:p>
                      <a:pPr algn="ctr"/>
                      <a:r>
                        <a:rPr lang="en-US" altLang="zh-TW" dirty="0"/>
                        <a:t>V0905</a:t>
                      </a:r>
                      <a:endParaRPr lang="zh-TW" altLang="en-US" dirty="0"/>
                    </a:p>
                  </a:txBody>
                  <a:tcPr/>
                </a:tc>
                <a:tc>
                  <a:txBody>
                    <a:bodyPr/>
                    <a:lstStyle/>
                    <a:p>
                      <a:pPr algn="ctr"/>
                      <a:r>
                        <a:rPr lang="en-US" altLang="zh-TW" dirty="0"/>
                        <a:t>73</a:t>
                      </a:r>
                      <a:endParaRPr lang="zh-TW" altLang="en-US" dirty="0"/>
                    </a:p>
                  </a:txBody>
                  <a:tcPr/>
                </a:tc>
                <a:extLst>
                  <a:ext uri="{0D108BD9-81ED-4DB2-BD59-A6C34878D82A}">
                    <a16:rowId xmlns:a16="http://schemas.microsoft.com/office/drawing/2014/main" val="1208095955"/>
                  </a:ext>
                </a:extLst>
              </a:tr>
              <a:tr h="370840">
                <a:tc>
                  <a:txBody>
                    <a:bodyPr/>
                    <a:lstStyle/>
                    <a:p>
                      <a:pPr algn="ctr"/>
                      <a:r>
                        <a:rPr lang="en-US" altLang="zh-TW" dirty="0"/>
                        <a:t>SN006</a:t>
                      </a:r>
                      <a:endParaRPr lang="zh-TW" altLang="en-US" dirty="0"/>
                    </a:p>
                  </a:txBody>
                  <a:tcPr/>
                </a:tc>
                <a:tc>
                  <a:txBody>
                    <a:bodyPr/>
                    <a:lstStyle/>
                    <a:p>
                      <a:pPr algn="ctr"/>
                      <a:r>
                        <a:rPr lang="en-US" altLang="zh-TW" dirty="0">
                          <a:solidFill>
                            <a:srgbClr val="FF0000"/>
                          </a:solidFill>
                        </a:rPr>
                        <a:t>Failure</a:t>
                      </a:r>
                      <a:endParaRPr lang="zh-TW" altLang="en-US" dirty="0"/>
                    </a:p>
                  </a:txBody>
                  <a:tcPr/>
                </a:tc>
                <a:tc>
                  <a:txBody>
                    <a:bodyPr/>
                    <a:lstStyle/>
                    <a:p>
                      <a:pPr algn="ctr"/>
                      <a:r>
                        <a:rPr lang="en-US" altLang="zh-TW" dirty="0"/>
                        <a:t>V0905</a:t>
                      </a:r>
                      <a:endParaRPr lang="zh-TW" altLang="en-US" dirty="0"/>
                    </a:p>
                  </a:txBody>
                  <a:tcPr/>
                </a:tc>
                <a:tc>
                  <a:txBody>
                    <a:bodyPr/>
                    <a:lstStyle/>
                    <a:p>
                      <a:pPr algn="ctr"/>
                      <a:r>
                        <a:rPr lang="en-US" altLang="zh-TW" dirty="0"/>
                        <a:t>87</a:t>
                      </a:r>
                      <a:endParaRPr lang="zh-TW" altLang="en-US" dirty="0"/>
                    </a:p>
                  </a:txBody>
                  <a:tcPr/>
                </a:tc>
                <a:extLst>
                  <a:ext uri="{0D108BD9-81ED-4DB2-BD59-A6C34878D82A}">
                    <a16:rowId xmlns:a16="http://schemas.microsoft.com/office/drawing/2014/main" val="1609031584"/>
                  </a:ext>
                </a:extLst>
              </a:tr>
              <a:tr h="370840">
                <a:tc>
                  <a:txBody>
                    <a:bodyPr/>
                    <a:lstStyle/>
                    <a:p>
                      <a:pPr algn="ctr"/>
                      <a:r>
                        <a:rPr lang="en-US" altLang="zh-TW" dirty="0"/>
                        <a:t>SN007</a:t>
                      </a:r>
                      <a:endParaRPr lang="zh-TW" altLang="en-US" dirty="0"/>
                    </a:p>
                  </a:txBody>
                  <a:tcPr/>
                </a:tc>
                <a:tc>
                  <a:txBody>
                    <a:bodyPr/>
                    <a:lstStyle/>
                    <a:p>
                      <a:pPr algn="ctr"/>
                      <a:r>
                        <a:rPr lang="en-US" altLang="zh-TW" dirty="0">
                          <a:solidFill>
                            <a:srgbClr val="FF0000"/>
                          </a:solidFill>
                        </a:rPr>
                        <a:t>Failure</a:t>
                      </a:r>
                      <a:endParaRPr lang="zh-TW" altLang="en-US" dirty="0"/>
                    </a:p>
                  </a:txBody>
                  <a:tcPr/>
                </a:tc>
                <a:tc>
                  <a:txBody>
                    <a:bodyPr/>
                    <a:lstStyle/>
                    <a:p>
                      <a:pPr algn="ctr"/>
                      <a:r>
                        <a:rPr lang="en-US" altLang="zh-TW" dirty="0"/>
                        <a:t>V0905</a:t>
                      </a:r>
                      <a:endParaRPr lang="zh-TW" altLang="en-US" dirty="0"/>
                    </a:p>
                  </a:txBody>
                  <a:tcPr/>
                </a:tc>
                <a:tc>
                  <a:txBody>
                    <a:bodyPr/>
                    <a:lstStyle/>
                    <a:p>
                      <a:pPr algn="ctr"/>
                      <a:r>
                        <a:rPr lang="en-US" altLang="zh-TW" dirty="0"/>
                        <a:t>80</a:t>
                      </a:r>
                      <a:endParaRPr lang="zh-TW" altLang="en-US" dirty="0"/>
                    </a:p>
                  </a:txBody>
                  <a:tcPr/>
                </a:tc>
                <a:extLst>
                  <a:ext uri="{0D108BD9-81ED-4DB2-BD59-A6C34878D82A}">
                    <a16:rowId xmlns:a16="http://schemas.microsoft.com/office/drawing/2014/main" val="889008546"/>
                  </a:ext>
                </a:extLst>
              </a:tr>
              <a:tr h="370840">
                <a:tc>
                  <a:txBody>
                    <a:bodyPr/>
                    <a:lstStyle/>
                    <a:p>
                      <a:pPr algn="ctr"/>
                      <a:r>
                        <a:rPr lang="en-US" altLang="zh-TW" dirty="0"/>
                        <a:t>SN008</a:t>
                      </a:r>
                      <a:endParaRPr lang="zh-TW" altLang="en-US" dirty="0"/>
                    </a:p>
                  </a:txBody>
                  <a:tcPr/>
                </a:tc>
                <a:tc>
                  <a:txBody>
                    <a:bodyPr/>
                    <a:lstStyle/>
                    <a:p>
                      <a:pPr algn="ctr"/>
                      <a:r>
                        <a:rPr lang="en-US" altLang="zh-TW" dirty="0">
                          <a:solidFill>
                            <a:srgbClr val="FF0000"/>
                          </a:solidFill>
                        </a:rPr>
                        <a:t>Failure</a:t>
                      </a:r>
                      <a:endParaRPr lang="zh-TW" altLang="en-US" dirty="0"/>
                    </a:p>
                  </a:txBody>
                  <a:tcPr/>
                </a:tc>
                <a:tc>
                  <a:txBody>
                    <a:bodyPr/>
                    <a:lstStyle/>
                    <a:p>
                      <a:pPr algn="ctr"/>
                      <a:r>
                        <a:rPr lang="en-US" altLang="zh-TW" dirty="0"/>
                        <a:t>V0905</a:t>
                      </a:r>
                      <a:endParaRPr lang="zh-TW" altLang="en-US" dirty="0"/>
                    </a:p>
                  </a:txBody>
                  <a:tcPr/>
                </a:tc>
                <a:tc>
                  <a:txBody>
                    <a:bodyPr/>
                    <a:lstStyle/>
                    <a:p>
                      <a:pPr algn="ctr"/>
                      <a:r>
                        <a:rPr lang="en-US" altLang="zh-TW" dirty="0"/>
                        <a:t>7</a:t>
                      </a:r>
                      <a:endParaRPr lang="zh-TW" altLang="en-US" dirty="0"/>
                    </a:p>
                  </a:txBody>
                  <a:tcPr/>
                </a:tc>
                <a:extLst>
                  <a:ext uri="{0D108BD9-81ED-4DB2-BD59-A6C34878D82A}">
                    <a16:rowId xmlns:a16="http://schemas.microsoft.com/office/drawing/2014/main" val="119668973"/>
                  </a:ext>
                </a:extLst>
              </a:tr>
              <a:tr h="370840">
                <a:tc>
                  <a:txBody>
                    <a:bodyPr/>
                    <a:lstStyle/>
                    <a:p>
                      <a:pPr algn="ctr"/>
                      <a:r>
                        <a:rPr lang="en-US" altLang="zh-TW" dirty="0"/>
                        <a:t>SN009</a:t>
                      </a:r>
                      <a:endParaRPr lang="zh-TW" altLang="en-US" dirty="0"/>
                    </a:p>
                  </a:txBody>
                  <a:tcPr/>
                </a:tc>
                <a:tc>
                  <a:txBody>
                    <a:bodyPr/>
                    <a:lstStyle/>
                    <a:p>
                      <a:pPr algn="ctr"/>
                      <a:r>
                        <a:rPr lang="en-US" altLang="zh-TW" dirty="0">
                          <a:solidFill>
                            <a:srgbClr val="FF0000"/>
                          </a:solidFill>
                        </a:rPr>
                        <a:t>Failure</a:t>
                      </a:r>
                      <a:endParaRPr lang="zh-TW" altLang="en-US" dirty="0"/>
                    </a:p>
                  </a:txBody>
                  <a:tcPr/>
                </a:tc>
                <a:tc>
                  <a:txBody>
                    <a:bodyPr/>
                    <a:lstStyle/>
                    <a:p>
                      <a:pPr algn="ctr"/>
                      <a:r>
                        <a:rPr lang="en-US" altLang="zh-TW" dirty="0"/>
                        <a:t>V0905</a:t>
                      </a:r>
                      <a:endParaRPr lang="zh-TW" altLang="en-US" dirty="0"/>
                    </a:p>
                  </a:txBody>
                  <a:tcPr/>
                </a:tc>
                <a:tc>
                  <a:txBody>
                    <a:bodyPr/>
                    <a:lstStyle/>
                    <a:p>
                      <a:pPr algn="ctr"/>
                      <a:r>
                        <a:rPr lang="en-US" altLang="zh-TW" dirty="0"/>
                        <a:t>34</a:t>
                      </a:r>
                      <a:endParaRPr lang="zh-TW" altLang="en-US" dirty="0"/>
                    </a:p>
                  </a:txBody>
                  <a:tcPr/>
                </a:tc>
                <a:extLst>
                  <a:ext uri="{0D108BD9-81ED-4DB2-BD59-A6C34878D82A}">
                    <a16:rowId xmlns:a16="http://schemas.microsoft.com/office/drawing/2014/main" val="3650854091"/>
                  </a:ext>
                </a:extLst>
              </a:tr>
            </a:tbl>
          </a:graphicData>
        </a:graphic>
      </p:graphicFrame>
    </p:spTree>
    <p:extLst>
      <p:ext uri="{BB962C8B-B14F-4D97-AF65-F5344CB8AC3E}">
        <p14:creationId xmlns:p14="http://schemas.microsoft.com/office/powerpoint/2010/main" val="1519659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A2F1-8425-C47A-F895-843CB6282BA3}"/>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59A8F34D-D88F-DE71-9376-5AB28A60D9B6}"/>
              </a:ext>
            </a:extLst>
          </p:cNvPr>
          <p:cNvSpPr>
            <a:spLocks noGrp="1"/>
          </p:cNvSpPr>
          <p:nvPr>
            <p:ph type="title"/>
          </p:nvPr>
        </p:nvSpPr>
        <p:spPr/>
        <p:txBody>
          <a:bodyPr/>
          <a:lstStyle/>
          <a:p>
            <a:r>
              <a:rPr kumimoji="1" lang="en-US" altLang="zh-TW" dirty="0"/>
              <a:t>Oct-1, 2024</a:t>
            </a:r>
            <a:endParaRPr kumimoji="1" lang="zh-TW" altLang="en-US" dirty="0"/>
          </a:p>
        </p:txBody>
      </p:sp>
      <p:sp>
        <p:nvSpPr>
          <p:cNvPr id="3" name="文字版面配置區 2">
            <a:extLst>
              <a:ext uri="{FF2B5EF4-FFF2-40B4-BE49-F238E27FC236}">
                <a16:creationId xmlns:a16="http://schemas.microsoft.com/office/drawing/2014/main" id="{C72A7E35-693B-A6F2-B23E-7CF6C5E21EA3}"/>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CA7B890C-226D-54AC-ED84-1256829554B6}"/>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3973521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B5BD817-3D86-4D94-42C1-30B86F0FFAE1}"/>
              </a:ext>
            </a:extLst>
          </p:cNvPr>
          <p:cNvSpPr>
            <a:spLocks noGrp="1"/>
          </p:cNvSpPr>
          <p:nvPr>
            <p:ph type="title"/>
          </p:nvPr>
        </p:nvSpPr>
        <p:spPr/>
        <p:txBody>
          <a:bodyPr/>
          <a:lstStyle/>
          <a:p>
            <a:r>
              <a:rPr lang="en-US" altLang="zh-TW" dirty="0"/>
              <a:t>Confirm testing process</a:t>
            </a:r>
            <a:endParaRPr lang="zh-TW" altLang="en-US" dirty="0"/>
          </a:p>
        </p:txBody>
      </p:sp>
      <p:sp>
        <p:nvSpPr>
          <p:cNvPr id="5" name="內容版面配置區 4">
            <a:extLst>
              <a:ext uri="{FF2B5EF4-FFF2-40B4-BE49-F238E27FC236}">
                <a16:creationId xmlns:a16="http://schemas.microsoft.com/office/drawing/2014/main" id="{098F8DB6-A8ED-8B93-6D52-5D6A9D08F935}"/>
              </a:ext>
            </a:extLst>
          </p:cNvPr>
          <p:cNvSpPr>
            <a:spLocks noGrp="1"/>
          </p:cNvSpPr>
          <p:nvPr>
            <p:ph sz="quarter" idx="13"/>
          </p:nvPr>
        </p:nvSpPr>
        <p:spPr/>
        <p:txBody>
          <a:bodyPr/>
          <a:lstStyle/>
          <a:p>
            <a:r>
              <a:rPr lang="en-US" altLang="zh-TW" dirty="0"/>
              <a:t>Calibration flowchart check OK (slide 30).</a:t>
            </a:r>
          </a:p>
          <a:p>
            <a:pPr lvl="2"/>
            <a:r>
              <a:rPr lang="en-US" altLang="zh-TW" dirty="0"/>
              <a:t>We check the Weikeng test code from polling RTCC and initial, there are match </a:t>
            </a:r>
            <a:r>
              <a:rPr lang="en-US" altLang="zh-TW" dirty="0" err="1"/>
              <a:t>AcBel</a:t>
            </a:r>
            <a:r>
              <a:rPr lang="en-US" altLang="zh-TW" dirty="0"/>
              <a:t> calibration flowchart.</a:t>
            </a:r>
          </a:p>
          <a:p>
            <a:r>
              <a:rPr lang="en-US" altLang="zh-TW" dirty="0"/>
              <a:t>The power-up sequence is VCC after VBAT</a:t>
            </a:r>
            <a:r>
              <a:rPr lang="zh-TW" altLang="en-US" dirty="0"/>
              <a:t> </a:t>
            </a:r>
            <a:r>
              <a:rPr lang="en-US" altLang="zh-TW" dirty="0"/>
              <a:t>check OK.</a:t>
            </a:r>
          </a:p>
          <a:p>
            <a:pPr lvl="2"/>
            <a:r>
              <a:rPr lang="en-US" altLang="zh-TW" dirty="0"/>
              <a:t>On </a:t>
            </a:r>
            <a:r>
              <a:rPr lang="en-US" altLang="zh-TW" dirty="0" err="1"/>
              <a:t>AcBel</a:t>
            </a:r>
            <a:r>
              <a:rPr lang="en-US" altLang="zh-TW" dirty="0"/>
              <a:t> production line, during assembly, VBAT is powered first, and VCC only receives power when it reaches the charging station.</a:t>
            </a:r>
          </a:p>
          <a:p>
            <a:pPr lvl="2"/>
            <a:r>
              <a:rPr lang="en-US" altLang="zh-TW" dirty="0"/>
              <a:t>Following the power sequence, the Weikeng test platform reads the OSCTRIM register as 0x00, while the </a:t>
            </a:r>
            <a:r>
              <a:rPr lang="en-US" altLang="zh-TW" dirty="0" err="1"/>
              <a:t>AcBel</a:t>
            </a:r>
            <a:r>
              <a:rPr lang="en-US" altLang="zh-TW" dirty="0"/>
              <a:t> test platform reads the OSCTRIM register as either 0x00 or 0xFF. It is uncertain whether this difference has any impact.</a:t>
            </a:r>
            <a:endParaRPr lang="zh-TW" altLang="en-US" dirty="0"/>
          </a:p>
        </p:txBody>
      </p:sp>
    </p:spTree>
    <p:extLst>
      <p:ext uri="{BB962C8B-B14F-4D97-AF65-F5344CB8AC3E}">
        <p14:creationId xmlns:p14="http://schemas.microsoft.com/office/powerpoint/2010/main" val="1835804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6B19C9-D98A-7FB0-C7D3-0E7086E07A7B}"/>
              </a:ext>
            </a:extLst>
          </p:cNvPr>
          <p:cNvSpPr>
            <a:spLocks noGrp="1"/>
          </p:cNvSpPr>
          <p:nvPr>
            <p:ph type="title"/>
          </p:nvPr>
        </p:nvSpPr>
        <p:spPr/>
        <p:txBody>
          <a:bodyPr/>
          <a:lstStyle/>
          <a:p>
            <a:r>
              <a:rPr lang="en-US" altLang="zh-TW" dirty="0"/>
              <a:t>Next Action</a:t>
            </a:r>
            <a:endParaRPr lang="zh-TW" altLang="en-US" dirty="0"/>
          </a:p>
        </p:txBody>
      </p:sp>
      <p:sp>
        <p:nvSpPr>
          <p:cNvPr id="3" name="內容版面配置區 2">
            <a:extLst>
              <a:ext uri="{FF2B5EF4-FFF2-40B4-BE49-F238E27FC236}">
                <a16:creationId xmlns:a16="http://schemas.microsoft.com/office/drawing/2014/main" id="{C3D174E0-6DFC-2949-26AD-0B5F5BB650CF}"/>
              </a:ext>
            </a:extLst>
          </p:cNvPr>
          <p:cNvSpPr>
            <a:spLocks noGrp="1"/>
          </p:cNvSpPr>
          <p:nvPr>
            <p:ph sz="quarter" idx="13"/>
          </p:nvPr>
        </p:nvSpPr>
        <p:spPr/>
        <p:txBody>
          <a:bodyPr/>
          <a:lstStyle/>
          <a:p>
            <a:r>
              <a:rPr lang="en-US" altLang="zh-TW" dirty="0"/>
              <a:t>Remove VCC, VBAT and follow power sequence.</a:t>
            </a:r>
          </a:p>
          <a:p>
            <a:pPr lvl="2"/>
            <a:r>
              <a:rPr lang="en-US" altLang="zh-TW" dirty="0"/>
              <a:t>According to the power sequence, </a:t>
            </a:r>
            <a:r>
              <a:rPr lang="en-US" altLang="zh-TW" dirty="0" err="1"/>
              <a:t>AcBel</a:t>
            </a:r>
            <a:r>
              <a:rPr lang="en-US" altLang="zh-TW" dirty="0"/>
              <a:t> can observe that the OSCTRIM register is either 0x00 or 0xFF. Therefore, during initialization, if a value of 0xFF or any other value is read from OSCTRIM, it will be written to 0x00. This process will be used to test whether the issue can be reproduced.</a:t>
            </a:r>
          </a:p>
          <a:p>
            <a:r>
              <a:rPr lang="en-US" altLang="zh-TW" dirty="0"/>
              <a:t>Weikeng will implement a new testing method</a:t>
            </a:r>
          </a:p>
          <a:p>
            <a:pPr lvl="2"/>
            <a:r>
              <a:rPr lang="en-US" altLang="zh-TW" dirty="0"/>
              <a:t>Set an alarm to occur after one hour, then set another alarm to occur after 23 hours. The purpose of this is to observe the same situation on the Weikeng test platform as seen on the </a:t>
            </a:r>
            <a:r>
              <a:rPr lang="en-US" altLang="zh-TW" dirty="0" err="1"/>
              <a:t>AcBel</a:t>
            </a:r>
            <a:r>
              <a:rPr lang="en-US" altLang="zh-TW" dirty="0"/>
              <a:t> platform.</a:t>
            </a:r>
            <a:endParaRPr lang="zh-TW" altLang="en-US" dirty="0"/>
          </a:p>
        </p:txBody>
      </p:sp>
    </p:spTree>
    <p:extLst>
      <p:ext uri="{BB962C8B-B14F-4D97-AF65-F5344CB8AC3E}">
        <p14:creationId xmlns:p14="http://schemas.microsoft.com/office/powerpoint/2010/main" val="1337435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DC67B8-B24A-99FA-52C4-0545DFD0FF28}"/>
              </a:ext>
            </a:extLst>
          </p:cNvPr>
          <p:cNvSpPr>
            <a:spLocks noGrp="1"/>
          </p:cNvSpPr>
          <p:nvPr>
            <p:ph type="title"/>
          </p:nvPr>
        </p:nvSpPr>
        <p:spPr/>
        <p:txBody>
          <a:bodyPr/>
          <a:lstStyle/>
          <a:p>
            <a:r>
              <a:rPr lang="en-US" altLang="zh-TW" dirty="0"/>
              <a:t>Weikeng test platform circuit</a:t>
            </a:r>
            <a:endParaRPr lang="zh-TW" altLang="en-US" dirty="0"/>
          </a:p>
        </p:txBody>
      </p:sp>
      <p:sp>
        <p:nvSpPr>
          <p:cNvPr id="3" name="內容版面配置區 2">
            <a:extLst>
              <a:ext uri="{FF2B5EF4-FFF2-40B4-BE49-F238E27FC236}">
                <a16:creationId xmlns:a16="http://schemas.microsoft.com/office/drawing/2014/main" id="{CA276CAC-7E72-745F-1E34-74D254891A80}"/>
              </a:ext>
            </a:extLst>
          </p:cNvPr>
          <p:cNvSpPr>
            <a:spLocks noGrp="1"/>
          </p:cNvSpPr>
          <p:nvPr>
            <p:ph sz="quarter" idx="13"/>
          </p:nvPr>
        </p:nvSpPr>
        <p:spPr/>
        <p:txBody>
          <a:bodyPr/>
          <a:lstStyle/>
          <a:p>
            <a:endParaRPr lang="zh-TW" altLang="en-US"/>
          </a:p>
        </p:txBody>
      </p:sp>
      <p:pic>
        <p:nvPicPr>
          <p:cNvPr id="5" name="圖片 4">
            <a:extLst>
              <a:ext uri="{FF2B5EF4-FFF2-40B4-BE49-F238E27FC236}">
                <a16:creationId xmlns:a16="http://schemas.microsoft.com/office/drawing/2014/main" id="{9F31E52C-AF1A-E5A8-074B-3EF1A63D4E3A}"/>
              </a:ext>
            </a:extLst>
          </p:cNvPr>
          <p:cNvPicPr>
            <a:picLocks noChangeAspect="1"/>
          </p:cNvPicPr>
          <p:nvPr/>
        </p:nvPicPr>
        <p:blipFill>
          <a:blip r:embed="rId2"/>
          <a:stretch>
            <a:fillRect/>
          </a:stretch>
        </p:blipFill>
        <p:spPr>
          <a:xfrm>
            <a:off x="354870" y="1536811"/>
            <a:ext cx="11403631" cy="4065433"/>
          </a:xfrm>
          <a:prstGeom prst="rect">
            <a:avLst/>
          </a:prstGeom>
        </p:spPr>
      </p:pic>
    </p:spTree>
    <p:extLst>
      <p:ext uri="{BB962C8B-B14F-4D97-AF65-F5344CB8AC3E}">
        <p14:creationId xmlns:p14="http://schemas.microsoft.com/office/powerpoint/2010/main" val="3319851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A2F1-8425-C47A-F895-843CB6282BA3}"/>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59A8F34D-D88F-DE71-9376-5AB28A60D9B6}"/>
              </a:ext>
            </a:extLst>
          </p:cNvPr>
          <p:cNvSpPr>
            <a:spLocks noGrp="1"/>
          </p:cNvSpPr>
          <p:nvPr>
            <p:ph type="title"/>
          </p:nvPr>
        </p:nvSpPr>
        <p:spPr/>
        <p:txBody>
          <a:bodyPr/>
          <a:lstStyle/>
          <a:p>
            <a:r>
              <a:rPr kumimoji="1" lang="en-US" altLang="zh-TW" dirty="0"/>
              <a:t>Oct-2, 2024</a:t>
            </a:r>
            <a:endParaRPr kumimoji="1" lang="zh-TW" altLang="en-US" dirty="0"/>
          </a:p>
        </p:txBody>
      </p:sp>
      <p:sp>
        <p:nvSpPr>
          <p:cNvPr id="3" name="文字版面配置區 2">
            <a:extLst>
              <a:ext uri="{FF2B5EF4-FFF2-40B4-BE49-F238E27FC236}">
                <a16:creationId xmlns:a16="http://schemas.microsoft.com/office/drawing/2014/main" id="{C72A7E35-693B-A6F2-B23E-7CF6C5E21EA3}"/>
              </a:ext>
            </a:extLst>
          </p:cNvPr>
          <p:cNvSpPr>
            <a:spLocks noGrp="1"/>
          </p:cNvSpPr>
          <p:nvPr>
            <p:ph type="body" idx="1"/>
          </p:nvPr>
        </p:nvSpPr>
        <p:spPr/>
        <p:txBody>
          <a:bodyPr/>
          <a:lstStyle/>
          <a:p>
            <a:r>
              <a:rPr kumimoji="1" lang="en-US" altLang="zh-TW"/>
              <a:t>Reported by </a:t>
            </a:r>
            <a:r>
              <a:rPr kumimoji="1" lang="en-US" altLang="zh-TW" err="1"/>
              <a:t>Weikeng</a:t>
            </a:r>
            <a:r>
              <a:rPr kumimoji="1" lang="en-US" altLang="zh-TW"/>
              <a:t> </a:t>
            </a:r>
            <a:r>
              <a:rPr kumimoji="1" lang="en-US" altLang="zh-TW" err="1"/>
              <a:t>Amond</a:t>
            </a:r>
            <a:r>
              <a:rPr kumimoji="1" lang="en-US" altLang="zh-TW"/>
              <a:t> Lin</a:t>
            </a:r>
            <a:endParaRPr kumimoji="1" lang="zh-TW" altLang="en-US"/>
          </a:p>
        </p:txBody>
      </p:sp>
      <p:sp>
        <p:nvSpPr>
          <p:cNvPr id="4" name="文字方塊 3">
            <a:extLst>
              <a:ext uri="{FF2B5EF4-FFF2-40B4-BE49-F238E27FC236}">
                <a16:creationId xmlns:a16="http://schemas.microsoft.com/office/drawing/2014/main" id="{CA7B890C-226D-54AC-ED84-1256829554B6}"/>
              </a:ext>
            </a:extLst>
          </p:cNvPr>
          <p:cNvSpPr txBox="1"/>
          <p:nvPr/>
        </p:nvSpPr>
        <p:spPr>
          <a:xfrm>
            <a:off x="869277" y="4720856"/>
            <a:ext cx="10453445" cy="523220"/>
          </a:xfrm>
          <a:prstGeom prst="rect">
            <a:avLst/>
          </a:prstGeom>
          <a:noFill/>
        </p:spPr>
        <p:txBody>
          <a:bodyPr wrap="square" rtlCol="0">
            <a:spAutoFit/>
          </a:bodyPr>
          <a:lstStyle/>
          <a:p>
            <a:pPr algn="r"/>
            <a:r>
              <a:rPr kumimoji="1" lang="en-US" altLang="zh-TW" sz="2800" dirty="0">
                <a:solidFill>
                  <a:srgbClr val="FF0000"/>
                </a:solidFill>
              </a:rPr>
              <a:t>All tests were based on </a:t>
            </a:r>
            <a:r>
              <a:rPr kumimoji="1" lang="en-US" altLang="zh-TW" sz="2800" dirty="0" err="1">
                <a:solidFill>
                  <a:srgbClr val="FF0000"/>
                </a:solidFill>
              </a:rPr>
              <a:t>Weikeng’s</a:t>
            </a:r>
            <a:r>
              <a:rPr kumimoji="1" lang="en-US" altLang="zh-TW" sz="2800" dirty="0">
                <a:solidFill>
                  <a:srgbClr val="FF0000"/>
                </a:solidFill>
              </a:rPr>
              <a:t> test environment and conditions.</a:t>
            </a:r>
            <a:endParaRPr kumimoji="1" lang="zh-TW" altLang="en-US" sz="2800" dirty="0">
              <a:solidFill>
                <a:srgbClr val="FF0000"/>
              </a:solidFill>
            </a:endParaRPr>
          </a:p>
        </p:txBody>
      </p:sp>
    </p:spTree>
    <p:extLst>
      <p:ext uri="{BB962C8B-B14F-4D97-AF65-F5344CB8AC3E}">
        <p14:creationId xmlns:p14="http://schemas.microsoft.com/office/powerpoint/2010/main" val="22046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7BD027-19BE-2633-C8C0-C85694FDAC65}"/>
              </a:ext>
            </a:extLst>
          </p:cNvPr>
          <p:cNvSpPr>
            <a:spLocks noGrp="1"/>
          </p:cNvSpPr>
          <p:nvPr>
            <p:ph type="title"/>
          </p:nvPr>
        </p:nvSpPr>
        <p:spPr/>
        <p:txBody>
          <a:bodyPr/>
          <a:lstStyle/>
          <a:p>
            <a:r>
              <a:rPr kumimoji="1" lang="en-US" altLang="zh-TW"/>
              <a:t>Failure Description</a:t>
            </a:r>
            <a:endParaRPr kumimoji="1" lang="zh-TW" altLang="en-US"/>
          </a:p>
        </p:txBody>
      </p:sp>
      <p:sp>
        <p:nvSpPr>
          <p:cNvPr id="3" name="內容版面配置區 2">
            <a:extLst>
              <a:ext uri="{FF2B5EF4-FFF2-40B4-BE49-F238E27FC236}">
                <a16:creationId xmlns:a16="http://schemas.microsoft.com/office/drawing/2014/main" id="{F6E0DE72-6C02-42FA-D23E-FAD5C69BF7DD}"/>
              </a:ext>
            </a:extLst>
          </p:cNvPr>
          <p:cNvSpPr>
            <a:spLocks noGrp="1"/>
          </p:cNvSpPr>
          <p:nvPr>
            <p:ph sz="quarter" idx="13"/>
          </p:nvPr>
        </p:nvSpPr>
        <p:spPr/>
        <p:txBody>
          <a:bodyPr>
            <a:normAutofit fontScale="77500" lnSpcReduction="20000"/>
          </a:bodyPr>
          <a:lstStyle/>
          <a:p>
            <a:r>
              <a:rPr kumimoji="1" lang="en" altLang="zh-TW"/>
              <a:t>For example with above initial settings,</a:t>
            </a:r>
          </a:p>
          <a:p>
            <a:pPr lvl="1"/>
            <a:r>
              <a:rPr kumimoji="1" lang="en" altLang="zh-TW"/>
              <a:t>MCP79410 RTC alarm output function would occur when RTCHOUR counted to 0x21 (ALM0HOUR = 0x21).</a:t>
            </a:r>
          </a:p>
          <a:p>
            <a:pPr lvl="1"/>
            <a:r>
              <a:rPr kumimoji="1" lang="en" altLang="zh-TW"/>
              <a:t>At the moment, the MCU would be powered up and read the ALM0HOUR (= 0x21) and then write back with 0x20.</a:t>
            </a:r>
          </a:p>
          <a:p>
            <a:pPr lvl="1"/>
            <a:r>
              <a:rPr kumimoji="1" lang="en" altLang="zh-TW"/>
              <a:t>It was expected to get alarm again after 23 hours, but the failure chips would alarm the system just after one hour (RTCHOUR=0x22) and then alarm the system again after 23 hours RTCHOUR=0x20).</a:t>
            </a:r>
          </a:p>
          <a:p>
            <a:pPr lvl="1"/>
            <a:r>
              <a:rPr kumimoji="1" lang="en" altLang="zh-TW"/>
              <a:t>There should be only one-time alarm in 23 hours, but there were 2 times recorded.</a:t>
            </a:r>
          </a:p>
          <a:p>
            <a:r>
              <a:rPr kumimoji="1" lang="en" altLang="zh-TW"/>
              <a:t>Additional information:</a:t>
            </a:r>
          </a:p>
          <a:p>
            <a:pPr lvl="1"/>
            <a:r>
              <a:rPr kumimoji="1" lang="en" altLang="zh-TW"/>
              <a:t>The failure rate was about 20% so far.</a:t>
            </a:r>
          </a:p>
          <a:p>
            <a:pPr lvl="1"/>
            <a:r>
              <a:rPr kumimoji="1" lang="en" altLang="zh-TW"/>
              <a:t>One of failure chip: </a:t>
            </a:r>
          </a:p>
          <a:p>
            <a:pPr lvl="2"/>
            <a:r>
              <a:rPr kumimoji="1" lang="en" altLang="zh-TW"/>
              <a:t>Microchip MCP79410-I/ST</a:t>
            </a:r>
          </a:p>
          <a:p>
            <a:pPr lvl="2"/>
            <a:r>
              <a:rPr kumimoji="1" lang="en" altLang="zh-TW"/>
              <a:t>Track code.7941</a:t>
            </a:r>
          </a:p>
          <a:p>
            <a:pPr lvl="2"/>
            <a:r>
              <a:rPr kumimoji="1" lang="en" altLang="zh-TW"/>
              <a:t>Date: I307 (Y2023, 07W)​</a:t>
            </a:r>
          </a:p>
          <a:p>
            <a:pPr lvl="1"/>
            <a:r>
              <a:rPr kumimoji="1" lang="en" altLang="zh-TW"/>
              <a:t>The host MCU: dsPIC33CK128MP206</a:t>
            </a:r>
          </a:p>
          <a:p>
            <a:endParaRPr kumimoji="1" lang="zh-TW" altLang="en-US"/>
          </a:p>
        </p:txBody>
      </p:sp>
    </p:spTree>
    <p:extLst>
      <p:ext uri="{BB962C8B-B14F-4D97-AF65-F5344CB8AC3E}">
        <p14:creationId xmlns:p14="http://schemas.microsoft.com/office/powerpoint/2010/main" val="275201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FCB416C-14B8-AF7F-4DA5-4ED8B857758E}"/>
              </a:ext>
            </a:extLst>
          </p:cNvPr>
          <p:cNvSpPr>
            <a:spLocks noGrp="1"/>
          </p:cNvSpPr>
          <p:nvPr>
            <p:ph type="title"/>
          </p:nvPr>
        </p:nvSpPr>
        <p:spPr/>
        <p:txBody>
          <a:bodyPr/>
          <a:lstStyle/>
          <a:p>
            <a:r>
              <a:rPr lang="zh-TW" altLang="en-US" dirty="0"/>
              <a:t>測試重現條件</a:t>
            </a:r>
          </a:p>
        </p:txBody>
      </p:sp>
      <p:sp>
        <p:nvSpPr>
          <p:cNvPr id="5" name="內容版面配置區 4">
            <a:extLst>
              <a:ext uri="{FF2B5EF4-FFF2-40B4-BE49-F238E27FC236}">
                <a16:creationId xmlns:a16="http://schemas.microsoft.com/office/drawing/2014/main" id="{47C36E57-07A8-4898-1ECA-30DD4D86AA73}"/>
              </a:ext>
            </a:extLst>
          </p:cNvPr>
          <p:cNvSpPr>
            <a:spLocks noGrp="1"/>
          </p:cNvSpPr>
          <p:nvPr>
            <p:ph sz="quarter" idx="13"/>
          </p:nvPr>
        </p:nvSpPr>
        <p:spPr/>
        <p:txBody>
          <a:bodyPr/>
          <a:lstStyle/>
          <a:p>
            <a:pPr marL="514350" indent="-514350">
              <a:buFont typeface="+mj-lt"/>
              <a:buAutoNum type="arabicPeriod"/>
            </a:pPr>
            <a:r>
              <a:rPr lang="zh-TW" altLang="en-US" dirty="0"/>
              <a:t>上電過程先</a:t>
            </a:r>
            <a:r>
              <a:rPr lang="en-US" altLang="zh-TW" dirty="0" err="1"/>
              <a:t>vbat</a:t>
            </a:r>
            <a:r>
              <a:rPr lang="zh-TW" altLang="en-US" dirty="0"/>
              <a:t>，後</a:t>
            </a:r>
            <a:r>
              <a:rPr lang="en-US" altLang="zh-TW" dirty="0" err="1"/>
              <a:t>vcc</a:t>
            </a:r>
            <a:endParaRPr lang="en-US" altLang="zh-TW" dirty="0"/>
          </a:p>
          <a:p>
            <a:pPr marL="514350" indent="-514350">
              <a:buFont typeface="+mj-lt"/>
              <a:buAutoNum type="arabicPeriod"/>
            </a:pPr>
            <a:r>
              <a:rPr lang="zh-TW" altLang="en-US" dirty="0"/>
              <a:t>初始化過程，在</a:t>
            </a:r>
            <a:r>
              <a:rPr lang="en-US" altLang="zh-TW" dirty="0"/>
              <a:t>polling</a:t>
            </a:r>
            <a:r>
              <a:rPr lang="zh-TW" altLang="en-US" dirty="0"/>
              <a:t>過程中讀回</a:t>
            </a:r>
            <a:r>
              <a:rPr lang="en-US" altLang="zh-TW" dirty="0"/>
              <a:t>OSCTRIM</a:t>
            </a:r>
            <a:r>
              <a:rPr lang="zh-TW" altLang="en-US" dirty="0"/>
              <a:t>確認為</a:t>
            </a:r>
            <a:r>
              <a:rPr lang="en-US" altLang="zh-TW" dirty="0"/>
              <a:t>0</a:t>
            </a:r>
            <a:r>
              <a:rPr lang="zh-TW" altLang="en-US" dirty="0"/>
              <a:t>，並且設定</a:t>
            </a:r>
            <a:r>
              <a:rPr lang="en-US" altLang="zh-TW" dirty="0"/>
              <a:t>RTCHOUR=0x16</a:t>
            </a:r>
            <a:r>
              <a:rPr lang="zh-TW" altLang="en-US" dirty="0"/>
              <a:t>，</a:t>
            </a:r>
            <a:r>
              <a:rPr lang="en-US" altLang="zh-TW" dirty="0"/>
              <a:t>ALM0HOUR=0x17</a:t>
            </a:r>
            <a:r>
              <a:rPr lang="zh-TW" altLang="en-US" dirty="0"/>
              <a:t>。</a:t>
            </a:r>
            <a:endParaRPr lang="en-US" altLang="zh-TW" dirty="0"/>
          </a:p>
          <a:p>
            <a:pPr marL="514350" indent="-514350">
              <a:buFont typeface="+mj-lt"/>
              <a:buAutoNum type="arabicPeriod"/>
            </a:pPr>
            <a:r>
              <a:rPr lang="zh-TW" altLang="en-US" dirty="0"/>
              <a:t>完成後，在一個小時內，重新設定</a:t>
            </a:r>
            <a:r>
              <a:rPr lang="en-US" altLang="zh-TW" dirty="0"/>
              <a:t>OSCTRIM=0x07</a:t>
            </a:r>
            <a:r>
              <a:rPr lang="zh-TW" altLang="en-US" dirty="0"/>
              <a:t>。</a:t>
            </a:r>
            <a:endParaRPr lang="en-US" altLang="zh-TW" dirty="0"/>
          </a:p>
          <a:p>
            <a:pPr marL="514350" indent="-514350">
              <a:buFont typeface="+mj-lt"/>
              <a:buAutoNum type="arabicPeriod"/>
            </a:pPr>
            <a:r>
              <a:rPr lang="zh-TW" altLang="en-US" dirty="0"/>
              <a:t>當</a:t>
            </a:r>
            <a:r>
              <a:rPr lang="en-US" altLang="zh-TW" dirty="0"/>
              <a:t>RTCHOUR=0x17</a:t>
            </a:r>
            <a:r>
              <a:rPr lang="zh-TW" altLang="en-US" dirty="0"/>
              <a:t>發生</a:t>
            </a:r>
            <a:r>
              <a:rPr lang="en-US" altLang="zh-TW" dirty="0"/>
              <a:t>ALM0IF=1</a:t>
            </a:r>
            <a:r>
              <a:rPr lang="zh-TW" altLang="en-US" dirty="0"/>
              <a:t>，此時將</a:t>
            </a:r>
            <a:r>
              <a:rPr lang="en-US" altLang="zh-TW" dirty="0"/>
              <a:t>ALM0HOUR=0x00</a:t>
            </a:r>
            <a:r>
              <a:rPr lang="zh-TW" altLang="en-US" dirty="0"/>
              <a:t>。</a:t>
            </a:r>
            <a:endParaRPr lang="en-US" altLang="zh-TW" dirty="0"/>
          </a:p>
          <a:p>
            <a:pPr marL="514350" indent="-514350">
              <a:buFont typeface="+mj-lt"/>
              <a:buAutoNum type="arabicPeriod"/>
            </a:pPr>
            <a:r>
              <a:rPr lang="zh-TW" altLang="en-US" dirty="0"/>
              <a:t>可重現問題</a:t>
            </a:r>
            <a:endParaRPr lang="en-US" altLang="zh-TW" dirty="0"/>
          </a:p>
        </p:txBody>
      </p:sp>
    </p:spTree>
    <p:extLst>
      <p:ext uri="{BB962C8B-B14F-4D97-AF65-F5344CB8AC3E}">
        <p14:creationId xmlns:p14="http://schemas.microsoft.com/office/powerpoint/2010/main" val="36060604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01F921-7813-E79A-3B70-C62390535ED6}"/>
              </a:ext>
            </a:extLst>
          </p:cNvPr>
          <p:cNvSpPr>
            <a:spLocks noGrp="1"/>
          </p:cNvSpPr>
          <p:nvPr>
            <p:ph type="title"/>
          </p:nvPr>
        </p:nvSpPr>
        <p:spPr/>
        <p:txBody>
          <a:bodyPr/>
          <a:lstStyle/>
          <a:p>
            <a:r>
              <a:rPr lang="en-US" altLang="zh-TW" dirty="0"/>
              <a:t>Alarm</a:t>
            </a:r>
            <a:r>
              <a:rPr lang="zh-TW" altLang="en-US" dirty="0"/>
              <a:t>紀錄點</a:t>
            </a:r>
          </a:p>
        </p:txBody>
      </p:sp>
      <p:sp>
        <p:nvSpPr>
          <p:cNvPr id="10" name="內容版面配置區 9">
            <a:extLst>
              <a:ext uri="{FF2B5EF4-FFF2-40B4-BE49-F238E27FC236}">
                <a16:creationId xmlns:a16="http://schemas.microsoft.com/office/drawing/2014/main" id="{D6AF890B-27C4-9A51-09FE-5D3F891235D9}"/>
              </a:ext>
            </a:extLst>
          </p:cNvPr>
          <p:cNvSpPr>
            <a:spLocks noGrp="1"/>
          </p:cNvSpPr>
          <p:nvPr>
            <p:ph sz="quarter" idx="13"/>
          </p:nvPr>
        </p:nvSpPr>
        <p:spPr/>
        <p:txBody>
          <a:bodyPr/>
          <a:lstStyle/>
          <a:p>
            <a:r>
              <a:rPr lang="zh-TW" altLang="en-US" dirty="0"/>
              <a:t>初始化後</a:t>
            </a:r>
            <a:r>
              <a:rPr lang="en-US" altLang="zh-TW" dirty="0"/>
              <a:t>1</a:t>
            </a:r>
            <a:r>
              <a:rPr lang="zh-TW" altLang="en-US" dirty="0"/>
              <a:t>小時發生</a:t>
            </a:r>
            <a:r>
              <a:rPr lang="en-US" altLang="zh-TW" dirty="0"/>
              <a:t>alarm</a:t>
            </a:r>
            <a:r>
              <a:rPr lang="zh-TW" altLang="en-US" dirty="0"/>
              <a:t>，列印暫存器資料，將</a:t>
            </a:r>
            <a:r>
              <a:rPr lang="en-US" altLang="zh-TW" dirty="0"/>
              <a:t>ALM0HOUR=0x00</a:t>
            </a:r>
            <a:endParaRPr lang="zh-TW" altLang="en-US" dirty="0"/>
          </a:p>
        </p:txBody>
      </p:sp>
      <p:sp>
        <p:nvSpPr>
          <p:cNvPr id="11" name="內容版面配置區 10">
            <a:extLst>
              <a:ext uri="{FF2B5EF4-FFF2-40B4-BE49-F238E27FC236}">
                <a16:creationId xmlns:a16="http://schemas.microsoft.com/office/drawing/2014/main" id="{5CF226CC-83F7-BDEF-1FB3-66C17B203E67}"/>
              </a:ext>
            </a:extLst>
          </p:cNvPr>
          <p:cNvSpPr>
            <a:spLocks noGrp="1"/>
          </p:cNvSpPr>
          <p:nvPr>
            <p:ph sz="quarter" idx="14"/>
          </p:nvPr>
        </p:nvSpPr>
        <p:spPr/>
        <p:txBody>
          <a:bodyPr/>
          <a:lstStyle/>
          <a:p>
            <a:r>
              <a:rPr lang="en-US" altLang="zh-TW" dirty="0"/>
              <a:t>RTCHOUR=0x20</a:t>
            </a:r>
            <a:r>
              <a:rPr lang="zh-TW" altLang="en-US" dirty="0"/>
              <a:t>發生</a:t>
            </a:r>
            <a:r>
              <a:rPr lang="en-US" altLang="zh-TW" dirty="0"/>
              <a:t>ALM0IF=1</a:t>
            </a:r>
            <a:r>
              <a:rPr lang="zh-TW" altLang="en-US" dirty="0"/>
              <a:t>，與</a:t>
            </a:r>
            <a:r>
              <a:rPr lang="en-US" altLang="zh-TW" dirty="0"/>
              <a:t>ALM0HOUR</a:t>
            </a:r>
            <a:r>
              <a:rPr lang="zh-TW" altLang="en-US"/>
              <a:t>設定不相同</a:t>
            </a:r>
            <a:endParaRPr lang="zh-TW" altLang="en-US" dirty="0"/>
          </a:p>
        </p:txBody>
      </p:sp>
      <p:pic>
        <p:nvPicPr>
          <p:cNvPr id="7" name="圖片 6">
            <a:extLst>
              <a:ext uri="{FF2B5EF4-FFF2-40B4-BE49-F238E27FC236}">
                <a16:creationId xmlns:a16="http://schemas.microsoft.com/office/drawing/2014/main" id="{62F2B0E2-ADFE-0620-05AD-7CC8A4E3860C}"/>
              </a:ext>
            </a:extLst>
          </p:cNvPr>
          <p:cNvPicPr>
            <a:picLocks noChangeAspect="1"/>
          </p:cNvPicPr>
          <p:nvPr/>
        </p:nvPicPr>
        <p:blipFill>
          <a:blip r:embed="rId2"/>
          <a:stretch>
            <a:fillRect/>
          </a:stretch>
        </p:blipFill>
        <p:spPr>
          <a:xfrm>
            <a:off x="354870" y="2723073"/>
            <a:ext cx="3332322" cy="3600000"/>
          </a:xfrm>
          <a:prstGeom prst="rect">
            <a:avLst/>
          </a:prstGeom>
        </p:spPr>
      </p:pic>
      <p:pic>
        <p:nvPicPr>
          <p:cNvPr id="9" name="圖片 8">
            <a:extLst>
              <a:ext uri="{FF2B5EF4-FFF2-40B4-BE49-F238E27FC236}">
                <a16:creationId xmlns:a16="http://schemas.microsoft.com/office/drawing/2014/main" id="{254F8829-D9D2-0C70-78BC-29EB0F01F8B4}"/>
              </a:ext>
            </a:extLst>
          </p:cNvPr>
          <p:cNvPicPr>
            <a:picLocks noChangeAspect="1"/>
          </p:cNvPicPr>
          <p:nvPr/>
        </p:nvPicPr>
        <p:blipFill>
          <a:blip r:embed="rId3"/>
          <a:stretch>
            <a:fillRect/>
          </a:stretch>
        </p:blipFill>
        <p:spPr>
          <a:xfrm>
            <a:off x="6266362" y="2709036"/>
            <a:ext cx="3299545" cy="3600000"/>
          </a:xfrm>
          <a:prstGeom prst="rect">
            <a:avLst/>
          </a:prstGeom>
        </p:spPr>
      </p:pic>
    </p:spTree>
    <p:extLst>
      <p:ext uri="{BB962C8B-B14F-4D97-AF65-F5344CB8AC3E}">
        <p14:creationId xmlns:p14="http://schemas.microsoft.com/office/powerpoint/2010/main" val="24517895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894D7F-7E07-C2CC-C479-3B3DD83AC9A2}"/>
              </a:ext>
            </a:extLst>
          </p:cNvPr>
          <p:cNvSpPr>
            <a:spLocks noGrp="1"/>
          </p:cNvSpPr>
          <p:nvPr>
            <p:ph type="ctrTitle"/>
          </p:nvPr>
        </p:nvSpPr>
        <p:spPr/>
        <p:txBody>
          <a:bodyPr/>
          <a:lstStyle/>
          <a:p>
            <a:r>
              <a:rPr kumimoji="1" lang="en-US" altLang="zh-TW"/>
              <a:t>Thanks.</a:t>
            </a:r>
            <a:endParaRPr kumimoji="1" lang="zh-TW" altLang="en-US"/>
          </a:p>
        </p:txBody>
      </p:sp>
      <p:sp>
        <p:nvSpPr>
          <p:cNvPr id="3" name="副標題 2">
            <a:extLst>
              <a:ext uri="{FF2B5EF4-FFF2-40B4-BE49-F238E27FC236}">
                <a16:creationId xmlns:a16="http://schemas.microsoft.com/office/drawing/2014/main" id="{55C61E0A-3D38-7F36-9E87-B704D604303B}"/>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4159211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F019529-04D1-8B55-596B-A774C51FD8B8}"/>
            </a:ext>
          </a:extLst>
        </p:cNvPr>
        <p:cNvGrpSpPr/>
        <p:nvPr/>
      </p:nvGrpSpPr>
      <p:grpSpPr>
        <a:xfrm>
          <a:off x="0" y="0"/>
          <a:ext cx="0" cy="0"/>
          <a:chOff x="0" y="0"/>
          <a:chExt cx="0" cy="0"/>
        </a:xfrm>
      </p:grpSpPr>
      <p:grpSp>
        <p:nvGrpSpPr>
          <p:cNvPr id="108" name="群組 107">
            <a:extLst>
              <a:ext uri="{FF2B5EF4-FFF2-40B4-BE49-F238E27FC236}">
                <a16:creationId xmlns:a16="http://schemas.microsoft.com/office/drawing/2014/main" id="{9F90C49A-0036-9DC3-B0D0-73650988E74A}"/>
              </a:ext>
            </a:extLst>
          </p:cNvPr>
          <p:cNvGrpSpPr/>
          <p:nvPr/>
        </p:nvGrpSpPr>
        <p:grpSpPr>
          <a:xfrm>
            <a:off x="7147713" y="3814298"/>
            <a:ext cx="2398077" cy="2015478"/>
            <a:chOff x="687789" y="3966698"/>
            <a:chExt cx="2398077" cy="2015478"/>
          </a:xfrm>
        </p:grpSpPr>
        <p:sp>
          <p:nvSpPr>
            <p:cNvPr id="99" name="矩形: 圓角 98">
              <a:extLst>
                <a:ext uri="{FF2B5EF4-FFF2-40B4-BE49-F238E27FC236}">
                  <a16:creationId xmlns:a16="http://schemas.microsoft.com/office/drawing/2014/main" id="{7D4FE0B0-DB76-1DA3-035A-FF77800B35FC}"/>
                </a:ext>
              </a:extLst>
            </p:cNvPr>
            <p:cNvSpPr/>
            <p:nvPr/>
          </p:nvSpPr>
          <p:spPr>
            <a:xfrm>
              <a:off x="985180" y="39666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00" name="矩形: 圓角 99">
              <a:extLst>
                <a:ext uri="{FF2B5EF4-FFF2-40B4-BE49-F238E27FC236}">
                  <a16:creationId xmlns:a16="http://schemas.microsoft.com/office/drawing/2014/main" id="{84B816DD-FC5F-0B16-D7CE-0E7C57375697}"/>
                </a:ext>
              </a:extLst>
            </p:cNvPr>
            <p:cNvSpPr/>
            <p:nvPr/>
          </p:nvSpPr>
          <p:spPr>
            <a:xfrm>
              <a:off x="1017662" y="55740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101" name="矩形: 圓角 100">
              <a:extLst>
                <a:ext uri="{FF2B5EF4-FFF2-40B4-BE49-F238E27FC236}">
                  <a16:creationId xmlns:a16="http://schemas.microsoft.com/office/drawing/2014/main" id="{FCD62BE9-11DA-9343-8001-FF48AC88460D}"/>
                </a:ext>
              </a:extLst>
            </p:cNvPr>
            <p:cNvSpPr/>
            <p:nvPr/>
          </p:nvSpPr>
          <p:spPr>
            <a:xfrm>
              <a:off x="1010474" y="51208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102" name="直線單箭頭接點 9">
              <a:extLst>
                <a:ext uri="{FF2B5EF4-FFF2-40B4-BE49-F238E27FC236}">
                  <a16:creationId xmlns:a16="http://schemas.microsoft.com/office/drawing/2014/main" id="{FA5D7777-2836-DD27-7A46-ED4443DF5EE1}"/>
                </a:ext>
              </a:extLst>
            </p:cNvPr>
            <p:cNvCxnSpPr>
              <a:cxnSpLocks/>
              <a:stCxn id="100" idx="3"/>
              <a:endCxn id="101" idx="3"/>
            </p:cNvCxnSpPr>
            <p:nvPr/>
          </p:nvCxnSpPr>
          <p:spPr>
            <a:xfrm flipH="1" flipV="1">
              <a:off x="1924874" y="52817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03" name="文字方塊 102">
              <a:extLst>
                <a:ext uri="{FF2B5EF4-FFF2-40B4-BE49-F238E27FC236}">
                  <a16:creationId xmlns:a16="http://schemas.microsoft.com/office/drawing/2014/main" id="{4C951DBF-1FE1-B75B-5DB9-844A207F6B76}"/>
                </a:ext>
              </a:extLst>
            </p:cNvPr>
            <p:cNvSpPr txBox="1"/>
            <p:nvPr/>
          </p:nvSpPr>
          <p:spPr>
            <a:xfrm>
              <a:off x="2471980" y="52474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104" name="矩形: 圓角 103">
              <a:extLst>
                <a:ext uri="{FF2B5EF4-FFF2-40B4-BE49-F238E27FC236}">
                  <a16:creationId xmlns:a16="http://schemas.microsoft.com/office/drawing/2014/main" id="{C8E05F3C-BD3A-95E3-D98F-176213A9000A}"/>
                </a:ext>
              </a:extLst>
            </p:cNvPr>
            <p:cNvSpPr/>
            <p:nvPr/>
          </p:nvSpPr>
          <p:spPr>
            <a:xfrm>
              <a:off x="2075035" y="45814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105" name="直線單箭頭接點 9">
              <a:extLst>
                <a:ext uri="{FF2B5EF4-FFF2-40B4-BE49-F238E27FC236}">
                  <a16:creationId xmlns:a16="http://schemas.microsoft.com/office/drawing/2014/main" id="{085A70A0-2EDF-3D1A-5765-28EA5913CBD9}"/>
                </a:ext>
              </a:extLst>
            </p:cNvPr>
            <p:cNvCxnSpPr>
              <a:cxnSpLocks/>
              <a:stCxn id="100" idx="3"/>
              <a:endCxn id="104" idx="2"/>
            </p:cNvCxnSpPr>
            <p:nvPr/>
          </p:nvCxnSpPr>
          <p:spPr>
            <a:xfrm flipV="1">
              <a:off x="2308388" y="50752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06" name="直線單箭頭接點 9">
              <a:extLst>
                <a:ext uri="{FF2B5EF4-FFF2-40B4-BE49-F238E27FC236}">
                  <a16:creationId xmlns:a16="http://schemas.microsoft.com/office/drawing/2014/main" id="{F08A3880-53A1-20ED-4FA9-9B0D314437D4}"/>
                </a:ext>
              </a:extLst>
            </p:cNvPr>
            <p:cNvCxnSpPr>
              <a:cxnSpLocks/>
              <a:stCxn id="104" idx="1"/>
              <a:endCxn id="101" idx="0"/>
            </p:cNvCxnSpPr>
            <p:nvPr/>
          </p:nvCxnSpPr>
          <p:spPr>
            <a:xfrm rot="10800000" flipV="1">
              <a:off x="1467675" y="48283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07" name="文字方塊 106">
              <a:extLst>
                <a:ext uri="{FF2B5EF4-FFF2-40B4-BE49-F238E27FC236}">
                  <a16:creationId xmlns:a16="http://schemas.microsoft.com/office/drawing/2014/main" id="{F12B3521-E45B-E789-49CD-1943CA9949C2}"/>
                </a:ext>
              </a:extLst>
            </p:cNvPr>
            <p:cNvSpPr txBox="1"/>
            <p:nvPr/>
          </p:nvSpPr>
          <p:spPr>
            <a:xfrm>
              <a:off x="687789" y="4520750"/>
              <a:ext cx="1396664" cy="338554"/>
            </a:xfrm>
            <a:prstGeom prst="rect">
              <a:avLst/>
            </a:prstGeom>
            <a:noFill/>
          </p:spPr>
          <p:txBody>
            <a:bodyPr wrap="none" rtlCol="0">
              <a:spAutoFit/>
            </a:bodyPr>
            <a:lstStyle/>
            <a:p>
              <a:r>
                <a:rPr lang="en-US" altLang="zh-TW" sz="1600" dirty="0"/>
                <a:t>run calibration</a:t>
              </a:r>
              <a:endParaRPr lang="zh-TW" altLang="en-US" sz="1600" dirty="0"/>
            </a:p>
          </p:txBody>
        </p:sp>
      </p:grpSp>
      <p:sp>
        <p:nvSpPr>
          <p:cNvPr id="2" name="標題 1">
            <a:extLst>
              <a:ext uri="{FF2B5EF4-FFF2-40B4-BE49-F238E27FC236}">
                <a16:creationId xmlns:a16="http://schemas.microsoft.com/office/drawing/2014/main" id="{B665E9E9-38EA-BBD1-7C8C-9E08D3B7EE2A}"/>
              </a:ext>
            </a:extLst>
          </p:cNvPr>
          <p:cNvSpPr>
            <a:spLocks noGrp="1"/>
          </p:cNvSpPr>
          <p:nvPr>
            <p:ph type="title"/>
          </p:nvPr>
        </p:nvSpPr>
        <p:spPr/>
        <p:txBody>
          <a:bodyPr/>
          <a:lstStyle/>
          <a:p>
            <a:r>
              <a:rPr lang="en-US" altLang="zh-TW" dirty="0"/>
              <a:t>RTCC assemble and Test process</a:t>
            </a:r>
            <a:endParaRPr lang="zh-TW" altLang="en-US" dirty="0"/>
          </a:p>
        </p:txBody>
      </p:sp>
      <p:cxnSp>
        <p:nvCxnSpPr>
          <p:cNvPr id="19" name="直線單箭頭接點 9">
            <a:extLst>
              <a:ext uri="{FF2B5EF4-FFF2-40B4-BE49-F238E27FC236}">
                <a16:creationId xmlns:a16="http://schemas.microsoft.com/office/drawing/2014/main" id="{914250FF-0ECE-ADCF-FE75-910385B1A72B}"/>
              </a:ext>
            </a:extLst>
          </p:cNvPr>
          <p:cNvCxnSpPr>
            <a:cxnSpLocks/>
            <a:stCxn id="14" idx="2"/>
            <a:endCxn id="24" idx="0"/>
          </p:cNvCxnSpPr>
          <p:nvPr/>
        </p:nvCxnSpPr>
        <p:spPr>
          <a:xfrm>
            <a:off x="1883123" y="2714784"/>
            <a:ext cx="0"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4" name="文字方塊 23">
            <a:extLst>
              <a:ext uri="{FF2B5EF4-FFF2-40B4-BE49-F238E27FC236}">
                <a16:creationId xmlns:a16="http://schemas.microsoft.com/office/drawing/2014/main" id="{DEE0F8D0-3DDF-4390-E6EE-469A0E91E243}"/>
              </a:ext>
            </a:extLst>
          </p:cNvPr>
          <p:cNvSpPr txBox="1"/>
          <p:nvPr/>
        </p:nvSpPr>
        <p:spPr>
          <a:xfrm>
            <a:off x="1077229" y="3190198"/>
            <a:ext cx="1611788" cy="338554"/>
          </a:xfrm>
          <a:prstGeom prst="rect">
            <a:avLst/>
          </a:prstGeom>
          <a:noFill/>
        </p:spPr>
        <p:txBody>
          <a:bodyPr wrap="none" rtlCol="0">
            <a:spAutoFit/>
          </a:bodyPr>
          <a:lstStyle/>
          <a:p>
            <a:r>
              <a:rPr lang="en-US" altLang="zh-TW" sz="1600" dirty="0"/>
              <a:t>Battery assembly</a:t>
            </a:r>
            <a:endParaRPr lang="zh-TW" altLang="en-US" sz="1600" dirty="0"/>
          </a:p>
        </p:txBody>
      </p:sp>
      <p:grpSp>
        <p:nvGrpSpPr>
          <p:cNvPr id="89" name="群組 88">
            <a:extLst>
              <a:ext uri="{FF2B5EF4-FFF2-40B4-BE49-F238E27FC236}">
                <a16:creationId xmlns:a16="http://schemas.microsoft.com/office/drawing/2014/main" id="{1C7CF7EE-B12A-80CB-9C76-F26A055A63B9}"/>
              </a:ext>
            </a:extLst>
          </p:cNvPr>
          <p:cNvGrpSpPr/>
          <p:nvPr/>
        </p:nvGrpSpPr>
        <p:grpSpPr>
          <a:xfrm>
            <a:off x="832780" y="1012767"/>
            <a:ext cx="2100686" cy="1702017"/>
            <a:chOff x="207142" y="1359222"/>
            <a:chExt cx="2100686" cy="1702017"/>
          </a:xfrm>
        </p:grpSpPr>
        <p:sp>
          <p:nvSpPr>
            <p:cNvPr id="14" name="矩形: 圓角 13">
              <a:extLst>
                <a:ext uri="{FF2B5EF4-FFF2-40B4-BE49-F238E27FC236}">
                  <a16:creationId xmlns:a16="http://schemas.microsoft.com/office/drawing/2014/main" id="{BFE45060-6DCB-EA03-35B6-3B289E208312}"/>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2" name="矩形: 圓角 11">
              <a:extLst>
                <a:ext uri="{FF2B5EF4-FFF2-40B4-BE49-F238E27FC236}">
                  <a16:creationId xmlns:a16="http://schemas.microsoft.com/office/drawing/2014/main" id="{FBFCCCD1-E798-0B36-830B-60074416FCEF}"/>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56" name="矩形: 圓角 55">
              <a:extLst>
                <a:ext uri="{FF2B5EF4-FFF2-40B4-BE49-F238E27FC236}">
                  <a16:creationId xmlns:a16="http://schemas.microsoft.com/office/drawing/2014/main" id="{A3F1DE3A-61FB-B1E0-706C-8C7B2EF83129}"/>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62" name="直線單箭頭接點 9">
              <a:extLst>
                <a:ext uri="{FF2B5EF4-FFF2-40B4-BE49-F238E27FC236}">
                  <a16:creationId xmlns:a16="http://schemas.microsoft.com/office/drawing/2014/main" id="{FDC5FE03-E622-7538-E1CA-DB0D5AC0788D}"/>
                </a:ext>
              </a:extLst>
            </p:cNvPr>
            <p:cNvCxnSpPr>
              <a:cxnSpLocks/>
              <a:stCxn id="12" idx="3"/>
              <a:endCxn id="5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1" name="文字方塊 80">
              <a:extLst>
                <a:ext uri="{FF2B5EF4-FFF2-40B4-BE49-F238E27FC236}">
                  <a16:creationId xmlns:a16="http://schemas.microsoft.com/office/drawing/2014/main" id="{59E705E0-7B44-0343-FFB3-92FD6CB20BFC}"/>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grpSp>
        <p:nvGrpSpPr>
          <p:cNvPr id="15" name="群組 14">
            <a:extLst>
              <a:ext uri="{FF2B5EF4-FFF2-40B4-BE49-F238E27FC236}">
                <a16:creationId xmlns:a16="http://schemas.microsoft.com/office/drawing/2014/main" id="{EB65F3E8-8F05-0002-20BE-8FBD6ED21E31}"/>
              </a:ext>
            </a:extLst>
          </p:cNvPr>
          <p:cNvGrpSpPr/>
          <p:nvPr/>
        </p:nvGrpSpPr>
        <p:grpSpPr>
          <a:xfrm>
            <a:off x="8089785" y="1012767"/>
            <a:ext cx="2100686" cy="1702017"/>
            <a:chOff x="207142" y="1359222"/>
            <a:chExt cx="2100686" cy="1702017"/>
          </a:xfrm>
        </p:grpSpPr>
        <p:sp>
          <p:nvSpPr>
            <p:cNvPr id="16" name="矩形: 圓角 15">
              <a:extLst>
                <a:ext uri="{FF2B5EF4-FFF2-40B4-BE49-F238E27FC236}">
                  <a16:creationId xmlns:a16="http://schemas.microsoft.com/office/drawing/2014/main" id="{F3C7B8ED-5915-52AA-CD9E-861C8AFD02DA}"/>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17" name="矩形: 圓角 16">
              <a:extLst>
                <a:ext uri="{FF2B5EF4-FFF2-40B4-BE49-F238E27FC236}">
                  <a16:creationId xmlns:a16="http://schemas.microsoft.com/office/drawing/2014/main" id="{D508E15A-EA11-76CF-F90D-F0B2254C3F22}"/>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18" name="矩形: 圓角 17">
              <a:extLst>
                <a:ext uri="{FF2B5EF4-FFF2-40B4-BE49-F238E27FC236}">
                  <a16:creationId xmlns:a16="http://schemas.microsoft.com/office/drawing/2014/main" id="{0448B952-9938-EE59-AD0B-A9D42ECB46FF}"/>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20" name="直線單箭頭接點 9">
              <a:extLst>
                <a:ext uri="{FF2B5EF4-FFF2-40B4-BE49-F238E27FC236}">
                  <a16:creationId xmlns:a16="http://schemas.microsoft.com/office/drawing/2014/main" id="{510CE2EF-8E57-ED3F-6361-EC9AA75006E6}"/>
                </a:ext>
              </a:extLst>
            </p:cNvPr>
            <p:cNvCxnSpPr>
              <a:cxnSpLocks/>
              <a:stCxn id="17" idx="3"/>
              <a:endCxn id="18"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文字方塊 21">
              <a:extLst>
                <a:ext uri="{FF2B5EF4-FFF2-40B4-BE49-F238E27FC236}">
                  <a16:creationId xmlns:a16="http://schemas.microsoft.com/office/drawing/2014/main" id="{ABB52D11-8AAB-8E76-94F1-0FC92C1F35EF}"/>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25" name="文字方塊 24">
            <a:extLst>
              <a:ext uri="{FF2B5EF4-FFF2-40B4-BE49-F238E27FC236}">
                <a16:creationId xmlns:a16="http://schemas.microsoft.com/office/drawing/2014/main" id="{284DB6B6-C9DA-62A7-0B7B-7F0ECBB85538}"/>
              </a:ext>
            </a:extLst>
          </p:cNvPr>
          <p:cNvSpPr txBox="1"/>
          <p:nvPr/>
        </p:nvSpPr>
        <p:spPr>
          <a:xfrm>
            <a:off x="8256649" y="3190198"/>
            <a:ext cx="1766959" cy="338554"/>
          </a:xfrm>
          <a:prstGeom prst="rect">
            <a:avLst/>
          </a:prstGeom>
          <a:noFill/>
        </p:spPr>
        <p:txBody>
          <a:bodyPr wrap="none" rtlCol="0">
            <a:spAutoFit/>
          </a:bodyPr>
          <a:lstStyle/>
          <a:p>
            <a:r>
              <a:rPr lang="en-US" altLang="zh-TW" sz="1600" dirty="0"/>
              <a:t>Calibration Process</a:t>
            </a:r>
            <a:endParaRPr lang="zh-TW" altLang="en-US" sz="1600" dirty="0"/>
          </a:p>
        </p:txBody>
      </p:sp>
      <p:sp>
        <p:nvSpPr>
          <p:cNvPr id="26" name="矩形: 圓角 25">
            <a:extLst>
              <a:ext uri="{FF2B5EF4-FFF2-40B4-BE49-F238E27FC236}">
                <a16:creationId xmlns:a16="http://schemas.microsoft.com/office/drawing/2014/main" id="{4F0D2683-FEE2-0878-93AA-1A6EBB6DA5A7}"/>
              </a:ext>
            </a:extLst>
          </p:cNvPr>
          <p:cNvSpPr/>
          <p:nvPr/>
        </p:nvSpPr>
        <p:spPr>
          <a:xfrm>
            <a:off x="9908447" y="2810212"/>
            <a:ext cx="914400" cy="547194"/>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test fixture</a:t>
            </a:r>
            <a:endParaRPr lang="zh-TW" altLang="en-US" sz="1600" dirty="0"/>
          </a:p>
        </p:txBody>
      </p:sp>
      <p:cxnSp>
        <p:nvCxnSpPr>
          <p:cNvPr id="27" name="直線單箭頭接點 26">
            <a:extLst>
              <a:ext uri="{FF2B5EF4-FFF2-40B4-BE49-F238E27FC236}">
                <a16:creationId xmlns:a16="http://schemas.microsoft.com/office/drawing/2014/main" id="{982CE38A-4C2E-6814-B74F-9E3DEEB8B209}"/>
              </a:ext>
            </a:extLst>
          </p:cNvPr>
          <p:cNvCxnSpPr>
            <a:cxnSpLocks/>
            <a:stCxn id="16" idx="2"/>
            <a:endCxn id="25" idx="0"/>
          </p:cNvCxnSpPr>
          <p:nvPr/>
        </p:nvCxnSpPr>
        <p:spPr>
          <a:xfrm>
            <a:off x="9140128"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單箭頭接點 9">
            <a:extLst>
              <a:ext uri="{FF2B5EF4-FFF2-40B4-BE49-F238E27FC236}">
                <a16:creationId xmlns:a16="http://schemas.microsoft.com/office/drawing/2014/main" id="{F03BE544-A3A9-D4FA-E031-B67D9B133DD6}"/>
              </a:ext>
            </a:extLst>
          </p:cNvPr>
          <p:cNvCxnSpPr>
            <a:cxnSpLocks/>
            <a:stCxn id="26" idx="0"/>
          </p:cNvCxnSpPr>
          <p:nvPr/>
        </p:nvCxnSpPr>
        <p:spPr>
          <a:xfrm rot="16200000" flipV="1">
            <a:off x="9224345" y="1668910"/>
            <a:ext cx="946437" cy="1336168"/>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3" name="群組 2">
            <a:extLst>
              <a:ext uri="{FF2B5EF4-FFF2-40B4-BE49-F238E27FC236}">
                <a16:creationId xmlns:a16="http://schemas.microsoft.com/office/drawing/2014/main" id="{A91E03FF-C97B-423D-8F7E-BCEBC34D87D5}"/>
              </a:ext>
            </a:extLst>
          </p:cNvPr>
          <p:cNvGrpSpPr/>
          <p:nvPr/>
        </p:nvGrpSpPr>
        <p:grpSpPr>
          <a:xfrm>
            <a:off x="4461282" y="1012767"/>
            <a:ext cx="2100686" cy="1702017"/>
            <a:chOff x="207142" y="1359222"/>
            <a:chExt cx="2100686" cy="1702017"/>
          </a:xfrm>
        </p:grpSpPr>
        <p:sp>
          <p:nvSpPr>
            <p:cNvPr id="4" name="矩形: 圓角 3">
              <a:extLst>
                <a:ext uri="{FF2B5EF4-FFF2-40B4-BE49-F238E27FC236}">
                  <a16:creationId xmlns:a16="http://schemas.microsoft.com/office/drawing/2014/main" id="{F9103D0A-1DB4-DE35-CF0C-70248582F4E4}"/>
                </a:ext>
              </a:extLst>
            </p:cNvPr>
            <p:cNvSpPr/>
            <p:nvPr/>
          </p:nvSpPr>
          <p:spPr>
            <a:xfrm>
              <a:off x="207142" y="1359222"/>
              <a:ext cx="2100686" cy="1702017"/>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 name="矩形: 圓角 4">
              <a:extLst>
                <a:ext uri="{FF2B5EF4-FFF2-40B4-BE49-F238E27FC236}">
                  <a16:creationId xmlns:a16="http://schemas.microsoft.com/office/drawing/2014/main" id="{3198988D-7F15-1E29-4268-88BCEE5969C3}"/>
                </a:ext>
              </a:extLst>
            </p:cNvPr>
            <p:cNvSpPr/>
            <p:nvPr/>
          </p:nvSpPr>
          <p:spPr>
            <a:xfrm>
              <a:off x="239624" y="2629741"/>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6" name="矩形: 圓角 5">
              <a:extLst>
                <a:ext uri="{FF2B5EF4-FFF2-40B4-BE49-F238E27FC236}">
                  <a16:creationId xmlns:a16="http://schemas.microsoft.com/office/drawing/2014/main" id="{6F27102F-7746-844E-1641-B8BE97587215}"/>
                </a:ext>
              </a:extLst>
            </p:cNvPr>
            <p:cNvSpPr/>
            <p:nvPr/>
          </p:nvSpPr>
          <p:spPr>
            <a:xfrm>
              <a:off x="232436" y="2176490"/>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7" name="直線單箭頭接點 9">
              <a:extLst>
                <a:ext uri="{FF2B5EF4-FFF2-40B4-BE49-F238E27FC236}">
                  <a16:creationId xmlns:a16="http://schemas.microsoft.com/office/drawing/2014/main" id="{76C2D87F-799E-57AA-56A7-4AAA5E3DF33C}"/>
                </a:ext>
              </a:extLst>
            </p:cNvPr>
            <p:cNvCxnSpPr>
              <a:cxnSpLocks/>
              <a:stCxn id="5" idx="3"/>
              <a:endCxn id="6" idx="3"/>
            </p:cNvCxnSpPr>
            <p:nvPr/>
          </p:nvCxnSpPr>
          <p:spPr>
            <a:xfrm flipH="1" flipV="1">
              <a:off x="1146836" y="2337393"/>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 name="文字方塊 7">
              <a:extLst>
                <a:ext uri="{FF2B5EF4-FFF2-40B4-BE49-F238E27FC236}">
                  <a16:creationId xmlns:a16="http://schemas.microsoft.com/office/drawing/2014/main" id="{D9565D2E-4544-600F-1829-DA5A81A67CF4}"/>
                </a:ext>
              </a:extLst>
            </p:cNvPr>
            <p:cNvSpPr txBox="1"/>
            <p:nvPr/>
          </p:nvSpPr>
          <p:spPr>
            <a:xfrm>
              <a:off x="1693942" y="2543696"/>
              <a:ext cx="613886" cy="338554"/>
            </a:xfrm>
            <a:prstGeom prst="rect">
              <a:avLst/>
            </a:prstGeom>
            <a:noFill/>
          </p:spPr>
          <p:txBody>
            <a:bodyPr wrap="none" rtlCol="0">
              <a:spAutoFit/>
            </a:bodyPr>
            <a:lstStyle/>
            <a:p>
              <a:r>
                <a:rPr lang="en-US" altLang="zh-TW" sz="1600" dirty="0"/>
                <a:t>VBAT</a:t>
              </a:r>
              <a:endParaRPr lang="zh-TW" altLang="en-US" sz="1600" dirty="0"/>
            </a:p>
          </p:txBody>
        </p:sp>
      </p:grpSp>
      <p:sp>
        <p:nvSpPr>
          <p:cNvPr id="9" name="文字方塊 8">
            <a:extLst>
              <a:ext uri="{FF2B5EF4-FFF2-40B4-BE49-F238E27FC236}">
                <a16:creationId xmlns:a16="http://schemas.microsoft.com/office/drawing/2014/main" id="{6C9E165F-C3CD-6AC6-B409-8C9CD26BBD5C}"/>
              </a:ext>
            </a:extLst>
          </p:cNvPr>
          <p:cNvSpPr txBox="1"/>
          <p:nvPr/>
        </p:nvSpPr>
        <p:spPr>
          <a:xfrm>
            <a:off x="4736830" y="3190198"/>
            <a:ext cx="1549591" cy="338554"/>
          </a:xfrm>
          <a:prstGeom prst="rect">
            <a:avLst/>
          </a:prstGeom>
          <a:noFill/>
        </p:spPr>
        <p:txBody>
          <a:bodyPr wrap="none" rtlCol="0">
            <a:spAutoFit/>
          </a:bodyPr>
          <a:lstStyle/>
          <a:p>
            <a:r>
              <a:rPr lang="en-US" altLang="zh-TW" sz="1600" dirty="0"/>
              <a:t>Charging Station</a:t>
            </a:r>
            <a:endParaRPr lang="zh-TW" altLang="en-US" sz="1600" dirty="0"/>
          </a:p>
        </p:txBody>
      </p:sp>
      <p:cxnSp>
        <p:nvCxnSpPr>
          <p:cNvPr id="10" name="直線單箭頭接點 9">
            <a:extLst>
              <a:ext uri="{FF2B5EF4-FFF2-40B4-BE49-F238E27FC236}">
                <a16:creationId xmlns:a16="http://schemas.microsoft.com/office/drawing/2014/main" id="{0D9B51B1-AA2C-D404-F8DE-6092DABE7C85}"/>
              </a:ext>
            </a:extLst>
          </p:cNvPr>
          <p:cNvCxnSpPr>
            <a:cxnSpLocks/>
            <a:stCxn id="4" idx="2"/>
            <a:endCxn id="9" idx="0"/>
          </p:cNvCxnSpPr>
          <p:nvPr/>
        </p:nvCxnSpPr>
        <p:spPr>
          <a:xfrm>
            <a:off x="5511625" y="2714784"/>
            <a:ext cx="1" cy="475414"/>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6" name="閃電 35">
            <a:extLst>
              <a:ext uri="{FF2B5EF4-FFF2-40B4-BE49-F238E27FC236}">
                <a16:creationId xmlns:a16="http://schemas.microsoft.com/office/drawing/2014/main" id="{C82366A6-2A56-A35C-FE09-F8F2F5B80D49}"/>
              </a:ext>
            </a:extLst>
          </p:cNvPr>
          <p:cNvSpPr/>
          <p:nvPr/>
        </p:nvSpPr>
        <p:spPr>
          <a:xfrm flipH="1">
            <a:off x="5422764" y="2213356"/>
            <a:ext cx="398907" cy="461665"/>
          </a:xfrm>
          <a:prstGeom prst="lightningBol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45" name="文字方塊 44">
            <a:extLst>
              <a:ext uri="{FF2B5EF4-FFF2-40B4-BE49-F238E27FC236}">
                <a16:creationId xmlns:a16="http://schemas.microsoft.com/office/drawing/2014/main" id="{D4F1D140-B56F-4533-0C68-C9A3F6F8A659}"/>
              </a:ext>
            </a:extLst>
          </p:cNvPr>
          <p:cNvSpPr txBox="1"/>
          <p:nvPr/>
        </p:nvSpPr>
        <p:spPr>
          <a:xfrm>
            <a:off x="5061" y="2749050"/>
            <a:ext cx="1520673" cy="338554"/>
          </a:xfrm>
          <a:prstGeom prst="rect">
            <a:avLst/>
          </a:prstGeom>
          <a:noFill/>
          <a:ln>
            <a:noFill/>
          </a:ln>
        </p:spPr>
        <p:txBody>
          <a:bodyPr wrap="none" rtlCol="0">
            <a:spAutoFit/>
          </a:bodyPr>
          <a:lstStyle/>
          <a:p>
            <a:r>
              <a:rPr lang="en-US" altLang="zh-TW" sz="1600" b="1" dirty="0">
                <a:solidFill>
                  <a:srgbClr val="FF0000"/>
                </a:solidFill>
              </a:rPr>
              <a:t>Production Line</a:t>
            </a:r>
            <a:endParaRPr lang="zh-TW" altLang="en-US" sz="1600" b="1" dirty="0">
              <a:solidFill>
                <a:srgbClr val="FF0000"/>
              </a:solidFill>
            </a:endParaRPr>
          </a:p>
        </p:txBody>
      </p:sp>
      <p:sp>
        <p:nvSpPr>
          <p:cNvPr id="46" name="文字方塊 45">
            <a:extLst>
              <a:ext uri="{FF2B5EF4-FFF2-40B4-BE49-F238E27FC236}">
                <a16:creationId xmlns:a16="http://schemas.microsoft.com/office/drawing/2014/main" id="{B7351657-6CFC-C9CE-0FB2-C801ABBEC548}"/>
              </a:ext>
            </a:extLst>
          </p:cNvPr>
          <p:cNvSpPr txBox="1"/>
          <p:nvPr/>
        </p:nvSpPr>
        <p:spPr>
          <a:xfrm>
            <a:off x="10313815" y="2196996"/>
            <a:ext cx="517899" cy="338554"/>
          </a:xfrm>
          <a:prstGeom prst="rect">
            <a:avLst/>
          </a:prstGeom>
          <a:noFill/>
        </p:spPr>
        <p:txBody>
          <a:bodyPr wrap="none" rtlCol="0">
            <a:spAutoFit/>
          </a:bodyPr>
          <a:lstStyle/>
          <a:p>
            <a:r>
              <a:rPr lang="en-US" altLang="zh-TW" sz="1600" dirty="0"/>
              <a:t>VCC</a:t>
            </a:r>
            <a:endParaRPr lang="zh-TW" altLang="en-US" sz="1600" dirty="0"/>
          </a:p>
        </p:txBody>
      </p:sp>
      <p:sp>
        <p:nvSpPr>
          <p:cNvPr id="65" name="文字方塊 64">
            <a:extLst>
              <a:ext uri="{FF2B5EF4-FFF2-40B4-BE49-F238E27FC236}">
                <a16:creationId xmlns:a16="http://schemas.microsoft.com/office/drawing/2014/main" id="{B1E6E1C1-CABD-69E5-F712-E84DF26BD6EA}"/>
              </a:ext>
            </a:extLst>
          </p:cNvPr>
          <p:cNvSpPr txBox="1"/>
          <p:nvPr/>
        </p:nvSpPr>
        <p:spPr>
          <a:xfrm>
            <a:off x="0" y="5748627"/>
            <a:ext cx="1210460" cy="338554"/>
          </a:xfrm>
          <a:prstGeom prst="rect">
            <a:avLst/>
          </a:prstGeom>
          <a:noFill/>
          <a:ln>
            <a:noFill/>
          </a:ln>
        </p:spPr>
        <p:txBody>
          <a:bodyPr wrap="none" rtlCol="0">
            <a:spAutoFit/>
          </a:bodyPr>
          <a:lstStyle/>
          <a:p>
            <a:r>
              <a:rPr lang="en-US" altLang="zh-TW" sz="1600" b="1" dirty="0">
                <a:solidFill>
                  <a:srgbClr val="FF0000"/>
                </a:solidFill>
              </a:rPr>
              <a:t>Test Process</a:t>
            </a:r>
            <a:endParaRPr lang="zh-TW" altLang="en-US" sz="1600" b="1" dirty="0">
              <a:solidFill>
                <a:srgbClr val="FF0000"/>
              </a:solidFill>
            </a:endParaRPr>
          </a:p>
        </p:txBody>
      </p:sp>
      <p:sp>
        <p:nvSpPr>
          <p:cNvPr id="69" name="文字方塊 68">
            <a:extLst>
              <a:ext uri="{FF2B5EF4-FFF2-40B4-BE49-F238E27FC236}">
                <a16:creationId xmlns:a16="http://schemas.microsoft.com/office/drawing/2014/main" id="{7A319F7D-960B-3376-1C79-56A938A2DF49}"/>
              </a:ext>
            </a:extLst>
          </p:cNvPr>
          <p:cNvSpPr txBox="1"/>
          <p:nvPr/>
        </p:nvSpPr>
        <p:spPr>
          <a:xfrm>
            <a:off x="1499845" y="6194061"/>
            <a:ext cx="766557" cy="338554"/>
          </a:xfrm>
          <a:prstGeom prst="rect">
            <a:avLst/>
          </a:prstGeom>
          <a:noFill/>
        </p:spPr>
        <p:txBody>
          <a:bodyPr wrap="none" rtlCol="0">
            <a:spAutoFit/>
          </a:bodyPr>
          <a:lstStyle/>
          <a:p>
            <a:r>
              <a:rPr lang="en-US" altLang="zh-TW" sz="1600" dirty="0"/>
              <a:t>MFP=1</a:t>
            </a:r>
            <a:endParaRPr lang="zh-TW" altLang="en-US" sz="1600" dirty="0"/>
          </a:p>
        </p:txBody>
      </p:sp>
      <p:cxnSp>
        <p:nvCxnSpPr>
          <p:cNvPr id="70" name="直線單箭頭接點 9">
            <a:extLst>
              <a:ext uri="{FF2B5EF4-FFF2-40B4-BE49-F238E27FC236}">
                <a16:creationId xmlns:a16="http://schemas.microsoft.com/office/drawing/2014/main" id="{0D47FB77-D64A-44BF-FE3C-88E488B386B9}"/>
              </a:ext>
            </a:extLst>
          </p:cNvPr>
          <p:cNvCxnSpPr>
            <a:cxnSpLocks/>
            <a:stCxn id="58" idx="2"/>
            <a:endCxn id="69" idx="0"/>
          </p:cNvCxnSpPr>
          <p:nvPr/>
        </p:nvCxnSpPr>
        <p:spPr>
          <a:xfrm>
            <a:off x="1883123" y="5829776"/>
            <a:ext cx="1"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10" name="群組 109">
            <a:extLst>
              <a:ext uri="{FF2B5EF4-FFF2-40B4-BE49-F238E27FC236}">
                <a16:creationId xmlns:a16="http://schemas.microsoft.com/office/drawing/2014/main" id="{0A388A0E-69A2-7280-F9FC-2019854F1458}"/>
              </a:ext>
            </a:extLst>
          </p:cNvPr>
          <p:cNvGrpSpPr/>
          <p:nvPr/>
        </p:nvGrpSpPr>
        <p:grpSpPr>
          <a:xfrm>
            <a:off x="140594" y="3814298"/>
            <a:ext cx="2792872" cy="2015478"/>
            <a:chOff x="140594" y="3814298"/>
            <a:chExt cx="2792872" cy="2015478"/>
          </a:xfrm>
        </p:grpSpPr>
        <p:sp>
          <p:nvSpPr>
            <p:cNvPr id="58" name="矩形: 圓角 57">
              <a:extLst>
                <a:ext uri="{FF2B5EF4-FFF2-40B4-BE49-F238E27FC236}">
                  <a16:creationId xmlns:a16="http://schemas.microsoft.com/office/drawing/2014/main" id="{A06767A2-7814-0A48-6044-C934D17360F1}"/>
                </a:ext>
              </a:extLst>
            </p:cNvPr>
            <p:cNvSpPr/>
            <p:nvPr/>
          </p:nvSpPr>
          <p:spPr>
            <a:xfrm>
              <a:off x="832780" y="3814298"/>
              <a:ext cx="2100686" cy="2015478"/>
            </a:xfrm>
            <a:prstGeom prst="roundRect">
              <a:avLst>
                <a:gd name="adj" fmla="val 5900"/>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TW" sz="1600" dirty="0"/>
                <a:t>Main Board</a:t>
              </a:r>
              <a:r>
                <a:rPr lang="zh-TW" altLang="en-US" sz="1600" dirty="0"/>
                <a:t> </a:t>
              </a:r>
              <a:endParaRPr lang="en-US" altLang="zh-TW" sz="1600" dirty="0"/>
            </a:p>
            <a:p>
              <a:pPr algn="ctr"/>
              <a:r>
                <a:rPr lang="en-US" altLang="zh-TW" sz="1600" dirty="0"/>
                <a:t>with RTCC</a:t>
              </a:r>
              <a:endParaRPr lang="zh-TW" altLang="en-US" sz="1600" dirty="0"/>
            </a:p>
          </p:txBody>
        </p:sp>
        <p:sp>
          <p:nvSpPr>
            <p:cNvPr id="59" name="矩形: 圓角 58">
              <a:extLst>
                <a:ext uri="{FF2B5EF4-FFF2-40B4-BE49-F238E27FC236}">
                  <a16:creationId xmlns:a16="http://schemas.microsoft.com/office/drawing/2014/main" id="{12568AF2-5E6C-3D70-43E0-2711BFFE0BE4}"/>
                </a:ext>
              </a:extLst>
            </p:cNvPr>
            <p:cNvSpPr/>
            <p:nvPr/>
          </p:nvSpPr>
          <p:spPr>
            <a:xfrm>
              <a:off x="865262" y="5421698"/>
              <a:ext cx="1290726" cy="321806"/>
            </a:xfrm>
            <a:prstGeom prst="round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Battery</a:t>
              </a:r>
              <a:endParaRPr lang="zh-TW" altLang="en-US" sz="1600" dirty="0"/>
            </a:p>
          </p:txBody>
        </p:sp>
        <p:sp>
          <p:nvSpPr>
            <p:cNvPr id="60" name="矩形: 圓角 59">
              <a:extLst>
                <a:ext uri="{FF2B5EF4-FFF2-40B4-BE49-F238E27FC236}">
                  <a16:creationId xmlns:a16="http://schemas.microsoft.com/office/drawing/2014/main" id="{A23F27AD-5CE5-2C2D-DB2B-71E397043B03}"/>
                </a:ext>
              </a:extLst>
            </p:cNvPr>
            <p:cNvSpPr/>
            <p:nvPr/>
          </p:nvSpPr>
          <p:spPr>
            <a:xfrm>
              <a:off x="858074" y="4968447"/>
              <a:ext cx="914400" cy="321806"/>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1600" dirty="0"/>
                <a:t>RTCC</a:t>
              </a:r>
              <a:endParaRPr lang="zh-TW" altLang="en-US" sz="1600" dirty="0"/>
            </a:p>
          </p:txBody>
        </p:sp>
        <p:cxnSp>
          <p:nvCxnSpPr>
            <p:cNvPr id="61" name="直線單箭頭接點 9">
              <a:extLst>
                <a:ext uri="{FF2B5EF4-FFF2-40B4-BE49-F238E27FC236}">
                  <a16:creationId xmlns:a16="http://schemas.microsoft.com/office/drawing/2014/main" id="{07522DD7-E785-F70D-5B74-9264A28C41BC}"/>
                </a:ext>
              </a:extLst>
            </p:cNvPr>
            <p:cNvCxnSpPr>
              <a:cxnSpLocks/>
              <a:stCxn id="59" idx="3"/>
              <a:endCxn id="60" idx="3"/>
            </p:cNvCxnSpPr>
            <p:nvPr/>
          </p:nvCxnSpPr>
          <p:spPr>
            <a:xfrm flipH="1" flipV="1">
              <a:off x="1772474" y="5129350"/>
              <a:ext cx="383514" cy="453251"/>
            </a:xfrm>
            <a:prstGeom prst="bentConnector3">
              <a:avLst>
                <a:gd name="adj1" fmla="val -59607"/>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3" name="文字方塊 62">
              <a:extLst>
                <a:ext uri="{FF2B5EF4-FFF2-40B4-BE49-F238E27FC236}">
                  <a16:creationId xmlns:a16="http://schemas.microsoft.com/office/drawing/2014/main" id="{6C9F24D4-7A24-BF8F-4223-7CF72CD8AE1A}"/>
                </a:ext>
              </a:extLst>
            </p:cNvPr>
            <p:cNvSpPr txBox="1"/>
            <p:nvPr/>
          </p:nvSpPr>
          <p:spPr>
            <a:xfrm>
              <a:off x="2319580" y="5095023"/>
              <a:ext cx="613886" cy="584775"/>
            </a:xfrm>
            <a:prstGeom prst="rect">
              <a:avLst/>
            </a:prstGeom>
            <a:noFill/>
          </p:spPr>
          <p:txBody>
            <a:bodyPr wrap="none" rtlCol="0">
              <a:spAutoFit/>
            </a:bodyPr>
            <a:lstStyle/>
            <a:p>
              <a:r>
                <a:rPr lang="en-US" altLang="zh-TW" sz="1600" dirty="0"/>
                <a:t>VBAT</a:t>
              </a:r>
            </a:p>
            <a:p>
              <a:r>
                <a:rPr lang="en-US" altLang="zh-TW" sz="1600" dirty="0"/>
                <a:t>VCC</a:t>
              </a:r>
              <a:endParaRPr lang="zh-TW" altLang="en-US" sz="1600" dirty="0"/>
            </a:p>
          </p:txBody>
        </p:sp>
        <p:sp>
          <p:nvSpPr>
            <p:cNvPr id="66" name="矩形: 圓角 65">
              <a:extLst>
                <a:ext uri="{FF2B5EF4-FFF2-40B4-BE49-F238E27FC236}">
                  <a16:creationId xmlns:a16="http://schemas.microsoft.com/office/drawing/2014/main" id="{1F5EF591-E491-A192-B3B8-D2153B2F3560}"/>
                </a:ext>
              </a:extLst>
            </p:cNvPr>
            <p:cNvSpPr/>
            <p:nvPr/>
          </p:nvSpPr>
          <p:spPr>
            <a:xfrm>
              <a:off x="1922635" y="4429043"/>
              <a:ext cx="914400" cy="49379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MCU</a:t>
              </a:r>
              <a:endParaRPr lang="zh-TW" altLang="en-US" dirty="0"/>
            </a:p>
          </p:txBody>
        </p:sp>
        <p:cxnSp>
          <p:nvCxnSpPr>
            <p:cNvPr id="73" name="直線單箭頭接點 9">
              <a:extLst>
                <a:ext uri="{FF2B5EF4-FFF2-40B4-BE49-F238E27FC236}">
                  <a16:creationId xmlns:a16="http://schemas.microsoft.com/office/drawing/2014/main" id="{83EA24EC-7CEA-1758-0B3B-CB87CA0CE062}"/>
                </a:ext>
              </a:extLst>
            </p:cNvPr>
            <p:cNvCxnSpPr>
              <a:cxnSpLocks/>
              <a:stCxn id="59" idx="3"/>
              <a:endCxn id="66" idx="2"/>
            </p:cNvCxnSpPr>
            <p:nvPr/>
          </p:nvCxnSpPr>
          <p:spPr>
            <a:xfrm flipV="1">
              <a:off x="2155988" y="4922835"/>
              <a:ext cx="223847" cy="659766"/>
            </a:xfrm>
            <a:prstGeom prst="bentConnector2">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8" name="直線單箭頭接點 9">
              <a:extLst>
                <a:ext uri="{FF2B5EF4-FFF2-40B4-BE49-F238E27FC236}">
                  <a16:creationId xmlns:a16="http://schemas.microsoft.com/office/drawing/2014/main" id="{427B3AED-671B-7BD2-B0E3-A8B52AE61A27}"/>
                </a:ext>
              </a:extLst>
            </p:cNvPr>
            <p:cNvCxnSpPr>
              <a:cxnSpLocks/>
              <a:stCxn id="66" idx="1"/>
              <a:endCxn id="60" idx="0"/>
            </p:cNvCxnSpPr>
            <p:nvPr/>
          </p:nvCxnSpPr>
          <p:spPr>
            <a:xfrm rot="10800000" flipV="1">
              <a:off x="1315275" y="4675939"/>
              <a:ext cx="607361" cy="292508"/>
            </a:xfrm>
            <a:prstGeom prst="bentConnector2">
              <a:avLst/>
            </a:prstGeom>
            <a:ln>
              <a:solidFill>
                <a:schemeClr val="tx1"/>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84" name="文字方塊 83">
              <a:extLst>
                <a:ext uri="{FF2B5EF4-FFF2-40B4-BE49-F238E27FC236}">
                  <a16:creationId xmlns:a16="http://schemas.microsoft.com/office/drawing/2014/main" id="{40A25520-4797-3EBA-E0C8-59078D8CA168}"/>
                </a:ext>
              </a:extLst>
            </p:cNvPr>
            <p:cNvSpPr txBox="1"/>
            <p:nvPr/>
          </p:nvSpPr>
          <p:spPr>
            <a:xfrm>
              <a:off x="140594" y="4359601"/>
              <a:ext cx="1873270" cy="338554"/>
            </a:xfrm>
            <a:prstGeom prst="rect">
              <a:avLst/>
            </a:prstGeom>
            <a:noFill/>
          </p:spPr>
          <p:txBody>
            <a:bodyPr wrap="none" rtlCol="0">
              <a:spAutoFit/>
            </a:bodyPr>
            <a:lstStyle/>
            <a:p>
              <a:r>
                <a:rPr lang="en-US" altLang="zh-TW" sz="1600" dirty="0"/>
                <a:t>Read</a:t>
              </a:r>
              <a:r>
                <a:rPr lang="zh-TW" altLang="en-US" sz="1600" dirty="0"/>
                <a:t> </a:t>
              </a:r>
              <a:r>
                <a:rPr lang="en-US" altLang="zh-TW" sz="1600" dirty="0"/>
                <a:t>and write back</a:t>
              </a:r>
              <a:endParaRPr lang="zh-TW" altLang="en-US" sz="1600" dirty="0"/>
            </a:p>
          </p:txBody>
        </p:sp>
      </p:grpSp>
      <p:sp>
        <p:nvSpPr>
          <p:cNvPr id="85" name="文字方塊 84">
            <a:extLst>
              <a:ext uri="{FF2B5EF4-FFF2-40B4-BE49-F238E27FC236}">
                <a16:creationId xmlns:a16="http://schemas.microsoft.com/office/drawing/2014/main" id="{315D7A63-B172-1005-AADF-044B9EDBF5ED}"/>
              </a:ext>
            </a:extLst>
          </p:cNvPr>
          <p:cNvSpPr txBox="1"/>
          <p:nvPr/>
        </p:nvSpPr>
        <p:spPr>
          <a:xfrm>
            <a:off x="2920747" y="5550253"/>
            <a:ext cx="1234633" cy="461665"/>
          </a:xfrm>
          <a:prstGeom prst="rect">
            <a:avLst/>
          </a:prstGeom>
          <a:noFill/>
        </p:spPr>
        <p:txBody>
          <a:bodyPr wrap="none" rtlCol="0">
            <a:spAutoFit/>
          </a:bodyPr>
          <a:lstStyle/>
          <a:p>
            <a:r>
              <a:rPr lang="en-US" altLang="zh-TW" dirty="0">
                <a:solidFill>
                  <a:srgbClr val="FF0000"/>
                </a:solidFill>
              </a:rPr>
              <a:t>x3</a:t>
            </a:r>
            <a:r>
              <a:rPr lang="zh-TW" altLang="en-US" dirty="0">
                <a:solidFill>
                  <a:srgbClr val="FF0000"/>
                </a:solidFill>
              </a:rPr>
              <a:t> </a:t>
            </a:r>
            <a:r>
              <a:rPr lang="en-US" altLang="zh-TW" dirty="0">
                <a:solidFill>
                  <a:srgbClr val="FF0000"/>
                </a:solidFill>
              </a:rPr>
              <a:t>times</a:t>
            </a:r>
            <a:endParaRPr lang="zh-TW" altLang="en-US" dirty="0">
              <a:solidFill>
                <a:srgbClr val="FF0000"/>
              </a:solidFill>
            </a:endParaRPr>
          </a:p>
        </p:txBody>
      </p:sp>
      <p:sp>
        <p:nvSpPr>
          <p:cNvPr id="93" name="文字方塊 92">
            <a:extLst>
              <a:ext uri="{FF2B5EF4-FFF2-40B4-BE49-F238E27FC236}">
                <a16:creationId xmlns:a16="http://schemas.microsoft.com/office/drawing/2014/main" id="{33DF2E5E-6C71-9ADA-0B52-6B44722BE900}"/>
              </a:ext>
            </a:extLst>
          </p:cNvPr>
          <p:cNvSpPr txBox="1"/>
          <p:nvPr/>
        </p:nvSpPr>
        <p:spPr>
          <a:xfrm>
            <a:off x="7611968" y="6194061"/>
            <a:ext cx="1766959" cy="338554"/>
          </a:xfrm>
          <a:prstGeom prst="rect">
            <a:avLst/>
          </a:prstGeom>
          <a:noFill/>
        </p:spPr>
        <p:txBody>
          <a:bodyPr wrap="none" rtlCol="0">
            <a:spAutoFit/>
          </a:bodyPr>
          <a:lstStyle/>
          <a:p>
            <a:r>
              <a:rPr lang="en-US" altLang="zh-TW" sz="1600" dirty="0"/>
              <a:t>Calibration Process</a:t>
            </a:r>
            <a:endParaRPr lang="zh-TW" altLang="en-US" sz="1600" dirty="0"/>
          </a:p>
        </p:txBody>
      </p:sp>
      <p:cxnSp>
        <p:nvCxnSpPr>
          <p:cNvPr id="95" name="直線單箭頭接點 94">
            <a:extLst>
              <a:ext uri="{FF2B5EF4-FFF2-40B4-BE49-F238E27FC236}">
                <a16:creationId xmlns:a16="http://schemas.microsoft.com/office/drawing/2014/main" id="{86130542-8C2C-C8CC-8E85-76AC586633B7}"/>
              </a:ext>
            </a:extLst>
          </p:cNvPr>
          <p:cNvCxnSpPr>
            <a:cxnSpLocks/>
            <a:stCxn id="99" idx="2"/>
            <a:endCxn id="93" idx="0"/>
          </p:cNvCxnSpPr>
          <p:nvPr/>
        </p:nvCxnSpPr>
        <p:spPr>
          <a:xfrm>
            <a:off x="8495447" y="5829776"/>
            <a:ext cx="1" cy="364285"/>
          </a:xfrm>
          <a:prstGeom prst="straightConnector1">
            <a:avLst/>
          </a:prstGeom>
          <a:ln>
            <a:solidFill>
              <a:srgbClr val="00206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2" name="箭號: 向右 111">
            <a:extLst>
              <a:ext uri="{FF2B5EF4-FFF2-40B4-BE49-F238E27FC236}">
                <a16:creationId xmlns:a16="http://schemas.microsoft.com/office/drawing/2014/main" id="{658DBBF6-1314-4A7A-DA69-399DC12B4D79}"/>
              </a:ext>
            </a:extLst>
          </p:cNvPr>
          <p:cNvSpPr/>
          <p:nvPr/>
        </p:nvSpPr>
        <p:spPr>
          <a:xfrm>
            <a:off x="3214349"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3" name="箭號: 向右 112">
            <a:extLst>
              <a:ext uri="{FF2B5EF4-FFF2-40B4-BE49-F238E27FC236}">
                <a16:creationId xmlns:a16="http://schemas.microsoft.com/office/drawing/2014/main" id="{ED3E74A0-4C25-A52A-93B3-0B04F2FD5D13}"/>
              </a:ext>
            </a:extLst>
          </p:cNvPr>
          <p:cNvSpPr/>
          <p:nvPr/>
        </p:nvSpPr>
        <p:spPr>
          <a:xfrm>
            <a:off x="6923530" y="1604589"/>
            <a:ext cx="97840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4" name="箭號: 向右 113">
            <a:extLst>
              <a:ext uri="{FF2B5EF4-FFF2-40B4-BE49-F238E27FC236}">
                <a16:creationId xmlns:a16="http://schemas.microsoft.com/office/drawing/2014/main" id="{910AABF8-6C19-23C9-66A1-46A8B0E86CE8}"/>
              </a:ext>
            </a:extLst>
          </p:cNvPr>
          <p:cNvSpPr/>
          <p:nvPr/>
        </p:nvSpPr>
        <p:spPr>
          <a:xfrm>
            <a:off x="4318972" y="5552896"/>
            <a:ext cx="2729487"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5" name="箭號: 向右 114">
            <a:extLst>
              <a:ext uri="{FF2B5EF4-FFF2-40B4-BE49-F238E27FC236}">
                <a16:creationId xmlns:a16="http://schemas.microsoft.com/office/drawing/2014/main" id="{EF087755-B57B-0E52-22E3-962542A1F949}"/>
              </a:ext>
            </a:extLst>
          </p:cNvPr>
          <p:cNvSpPr/>
          <p:nvPr/>
        </p:nvSpPr>
        <p:spPr>
          <a:xfrm rot="10800000">
            <a:off x="4318972" y="3883718"/>
            <a:ext cx="2729488" cy="484632"/>
          </a:xfrm>
          <a:prstGeom prst="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p>
        </p:txBody>
      </p:sp>
      <p:sp>
        <p:nvSpPr>
          <p:cNvPr id="116" name="文字方塊 115">
            <a:extLst>
              <a:ext uri="{FF2B5EF4-FFF2-40B4-BE49-F238E27FC236}">
                <a16:creationId xmlns:a16="http://schemas.microsoft.com/office/drawing/2014/main" id="{0357DA51-C19B-8C22-A62C-E6C151FEBCC8}"/>
              </a:ext>
            </a:extLst>
          </p:cNvPr>
          <p:cNvSpPr txBox="1"/>
          <p:nvPr/>
        </p:nvSpPr>
        <p:spPr>
          <a:xfrm>
            <a:off x="3070386" y="4438513"/>
            <a:ext cx="3337516" cy="646331"/>
          </a:xfrm>
          <a:prstGeom prst="rect">
            <a:avLst/>
          </a:prstGeom>
          <a:solidFill>
            <a:srgbClr val="FFFF00"/>
          </a:solidFill>
        </p:spPr>
        <p:txBody>
          <a:bodyPr wrap="square" rtlCol="0">
            <a:spAutoFit/>
          </a:bodyPr>
          <a:lstStyle/>
          <a:p>
            <a:r>
              <a:rPr lang="en-US" altLang="zh-TW" sz="1800" dirty="0"/>
              <a:t>when RTCHOUR != ALM0HOUR</a:t>
            </a:r>
          </a:p>
          <a:p>
            <a:r>
              <a:rPr lang="en-US" altLang="zh-TW" sz="1800" dirty="0"/>
              <a:t>determined to be a failed</a:t>
            </a:r>
            <a:endParaRPr lang="zh-TW" altLang="en-US" sz="1800" dirty="0"/>
          </a:p>
        </p:txBody>
      </p:sp>
      <p:sp>
        <p:nvSpPr>
          <p:cNvPr id="117" name="箭號: 弧形上彎 116">
            <a:extLst>
              <a:ext uri="{FF2B5EF4-FFF2-40B4-BE49-F238E27FC236}">
                <a16:creationId xmlns:a16="http://schemas.microsoft.com/office/drawing/2014/main" id="{D21A9FF7-34DC-9BB6-7BB1-EEFD653AF029}"/>
              </a:ext>
            </a:extLst>
          </p:cNvPr>
          <p:cNvSpPr/>
          <p:nvPr/>
        </p:nvSpPr>
        <p:spPr>
          <a:xfrm rot="10800000">
            <a:off x="832779" y="3547790"/>
            <a:ext cx="2874580" cy="895051"/>
          </a:xfrm>
          <a:prstGeom prst="curvedUpArrow">
            <a:avLst>
              <a:gd name="adj1" fmla="val 11886"/>
              <a:gd name="adj2" fmla="val 25875"/>
              <a:gd name="adj3" fmla="val 15283"/>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solidFill>
                <a:schemeClr val="tx1"/>
              </a:solidFill>
            </a:endParaRPr>
          </a:p>
        </p:txBody>
      </p:sp>
    </p:spTree>
    <p:extLst>
      <p:ext uri="{BB962C8B-B14F-4D97-AF65-F5344CB8AC3E}">
        <p14:creationId xmlns:p14="http://schemas.microsoft.com/office/powerpoint/2010/main" val="15215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CA71BD21-7CAB-944F-9CA0-03891E78776E}"/>
              </a:ext>
            </a:extLst>
          </p:cNvPr>
          <p:cNvSpPr>
            <a:spLocks noGrp="1"/>
          </p:cNvSpPr>
          <p:nvPr>
            <p:ph type="title"/>
          </p:nvPr>
        </p:nvSpPr>
        <p:spPr/>
        <p:txBody>
          <a:bodyPr/>
          <a:lstStyle/>
          <a:p>
            <a:r>
              <a:rPr lang="en-US" altLang="zh-TW"/>
              <a:t>Failure Analysis (Based on data packet from client)</a:t>
            </a:r>
            <a:endParaRPr lang="zh-TW" altLang="en-US"/>
          </a:p>
        </p:txBody>
      </p:sp>
      <p:sp>
        <p:nvSpPr>
          <p:cNvPr id="6" name="內容版面配置區 5">
            <a:extLst>
              <a:ext uri="{FF2B5EF4-FFF2-40B4-BE49-F238E27FC236}">
                <a16:creationId xmlns:a16="http://schemas.microsoft.com/office/drawing/2014/main" id="{9CE98FC5-4E79-9A32-F9C5-3C91AF08C477}"/>
              </a:ext>
            </a:extLst>
          </p:cNvPr>
          <p:cNvSpPr>
            <a:spLocks noGrp="1"/>
          </p:cNvSpPr>
          <p:nvPr>
            <p:ph sz="quarter" idx="13"/>
          </p:nvPr>
        </p:nvSpPr>
        <p:spPr/>
        <p:txBody>
          <a:bodyPr>
            <a:normAutofit/>
          </a:bodyPr>
          <a:lstStyle/>
          <a:p>
            <a:r>
              <a:rPr lang="en-US" altLang="zh-TW"/>
              <a:t>Design operation</a:t>
            </a:r>
          </a:p>
          <a:p>
            <a:pPr lvl="1"/>
            <a:r>
              <a:rPr lang="en-US" altLang="zh-TW"/>
              <a:t>Initialized date/time with present date/time (2022,</a:t>
            </a:r>
            <a:r>
              <a:rPr lang="zh-TW" altLang="en-US"/>
              <a:t> </a:t>
            </a:r>
            <a:r>
              <a:rPr lang="en-US" altLang="zh-TW"/>
              <a:t>JUN,</a:t>
            </a:r>
            <a:r>
              <a:rPr lang="zh-TW" altLang="en-US"/>
              <a:t> </a:t>
            </a:r>
            <a:r>
              <a:rPr lang="en-US" altLang="zh-TW"/>
              <a:t>22,</a:t>
            </a:r>
            <a:r>
              <a:rPr lang="zh-TW" altLang="en-US"/>
              <a:t> </a:t>
            </a:r>
            <a:r>
              <a:rPr lang="en-US" altLang="zh-TW"/>
              <a:t>Wednesday, 13:00:00)</a:t>
            </a:r>
          </a:p>
          <a:p>
            <a:pPr lvl="1"/>
            <a:r>
              <a:rPr lang="en-US" altLang="zh-TW" b="1"/>
              <a:t>Configure 1st Alarm time at 0:00</a:t>
            </a:r>
            <a:r>
              <a:rPr lang="en-US" altLang="zh-TW"/>
              <a:t>.</a:t>
            </a:r>
          </a:p>
          <a:p>
            <a:pPr lvl="1"/>
            <a:r>
              <a:rPr lang="en-US" altLang="zh-TW"/>
              <a:t>When ST(RTCSEC bit &lt;7&gt;)=1, RTCC would start working.</a:t>
            </a:r>
          </a:p>
          <a:p>
            <a:pPr lvl="1"/>
            <a:r>
              <a:rPr lang="en-US" altLang="zh-TW"/>
              <a:t>When hour-match at 00:00:00, ALM0IF=1, MCU would config ALM0HOUR=0x23 and clear ALM0IF.</a:t>
            </a:r>
          </a:p>
          <a:p>
            <a:pPr lvl="1"/>
            <a:r>
              <a:rPr lang="en-US" altLang="zh-TW"/>
              <a:t>When next time with ALM0IF=1, MCU would be powered up to read and write back ALM0HOUR (with decreasing 1) and then clear ALM0IF. </a:t>
            </a:r>
            <a:r>
              <a:rPr kumimoji="1" lang="en" altLang="zh-TW"/>
              <a:t>And so on, the procedure would be expected with repeating every 23 hours.</a:t>
            </a:r>
          </a:p>
          <a:p>
            <a:pPr lvl="1"/>
            <a:endParaRPr lang="en-US" altLang="zh-TW"/>
          </a:p>
        </p:txBody>
      </p:sp>
    </p:spTree>
    <p:extLst>
      <p:ext uri="{BB962C8B-B14F-4D97-AF65-F5344CB8AC3E}">
        <p14:creationId xmlns:p14="http://schemas.microsoft.com/office/powerpoint/2010/main" val="347406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1754F5-B2D1-AC5A-DA40-8684AE8E7D48}"/>
              </a:ext>
            </a:extLst>
          </p:cNvPr>
          <p:cNvSpPr>
            <a:spLocks noGrp="1"/>
          </p:cNvSpPr>
          <p:nvPr>
            <p:ph type="title"/>
          </p:nvPr>
        </p:nvSpPr>
        <p:spPr/>
        <p:txBody>
          <a:bodyPr/>
          <a:lstStyle/>
          <a:p>
            <a:r>
              <a:rPr lang="en-US" altLang="zh-TW"/>
              <a:t>Time-line</a:t>
            </a:r>
            <a:r>
              <a:rPr lang="zh-TW" altLang="en-US"/>
              <a:t>：</a:t>
            </a:r>
            <a:r>
              <a:rPr lang="en-US" altLang="zh-TW"/>
              <a:t>Design operation</a:t>
            </a:r>
            <a:endParaRPr lang="zh-TW" altLang="en-US"/>
          </a:p>
        </p:txBody>
      </p:sp>
      <p:cxnSp>
        <p:nvCxnSpPr>
          <p:cNvPr id="5" name="直線接點 4">
            <a:extLst>
              <a:ext uri="{FF2B5EF4-FFF2-40B4-BE49-F238E27FC236}">
                <a16:creationId xmlns:a16="http://schemas.microsoft.com/office/drawing/2014/main" id="{539A7862-FBB1-03D4-FABB-4AC23C8DDFB5}"/>
              </a:ext>
            </a:extLst>
          </p:cNvPr>
          <p:cNvCxnSpPr>
            <a:cxnSpLocks/>
          </p:cNvCxnSpPr>
          <p:nvPr/>
        </p:nvCxnSpPr>
        <p:spPr>
          <a:xfrm>
            <a:off x="355602" y="3429000"/>
            <a:ext cx="11499401" cy="0"/>
          </a:xfrm>
          <a:prstGeom prst="line">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40" name="群組 39">
            <a:extLst>
              <a:ext uri="{FF2B5EF4-FFF2-40B4-BE49-F238E27FC236}">
                <a16:creationId xmlns:a16="http://schemas.microsoft.com/office/drawing/2014/main" id="{27C8BFB0-5403-6094-277E-1D995F2AB3A7}"/>
              </a:ext>
            </a:extLst>
          </p:cNvPr>
          <p:cNvGrpSpPr/>
          <p:nvPr/>
        </p:nvGrpSpPr>
        <p:grpSpPr>
          <a:xfrm>
            <a:off x="355602" y="2103107"/>
            <a:ext cx="1292340" cy="2407115"/>
            <a:chOff x="355602" y="2064470"/>
            <a:chExt cx="1292340" cy="2407115"/>
          </a:xfrm>
        </p:grpSpPr>
        <p:cxnSp>
          <p:nvCxnSpPr>
            <p:cNvPr id="10" name="直線接點 9">
              <a:extLst>
                <a:ext uri="{FF2B5EF4-FFF2-40B4-BE49-F238E27FC236}">
                  <a16:creationId xmlns:a16="http://schemas.microsoft.com/office/drawing/2014/main" id="{D05006AC-B297-EA94-5E74-9CF15FF5A394}"/>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文字方塊 10">
              <a:extLst>
                <a:ext uri="{FF2B5EF4-FFF2-40B4-BE49-F238E27FC236}">
                  <a16:creationId xmlns:a16="http://schemas.microsoft.com/office/drawing/2014/main" id="{2B131E34-112B-CD87-3115-57009C54B120}"/>
                </a:ext>
              </a:extLst>
            </p:cNvPr>
            <p:cNvSpPr txBox="1"/>
            <p:nvPr/>
          </p:nvSpPr>
          <p:spPr>
            <a:xfrm>
              <a:off x="355602" y="2064470"/>
              <a:ext cx="1292340" cy="1015663"/>
            </a:xfrm>
            <a:prstGeom prst="rect">
              <a:avLst/>
            </a:prstGeom>
            <a:noFill/>
          </p:spPr>
          <p:txBody>
            <a:bodyPr wrap="none" rtlCol="0">
              <a:spAutoFit/>
            </a:bodyPr>
            <a:lstStyle/>
            <a:p>
              <a:pPr algn="ctr"/>
              <a:r>
                <a:rPr lang="en-US" altLang="zh-TW" sz="2000"/>
                <a:t>2022/6/22</a:t>
              </a:r>
            </a:p>
            <a:p>
              <a:pPr algn="ctr"/>
              <a:r>
                <a:rPr lang="en-US" altLang="zh-TW" sz="2000"/>
                <a:t>WED</a:t>
              </a:r>
            </a:p>
            <a:p>
              <a:pPr algn="ctr"/>
              <a:r>
                <a:rPr lang="en-US" altLang="zh-TW" sz="2000"/>
                <a:t>13:00:00</a:t>
              </a:r>
              <a:endParaRPr lang="zh-TW" altLang="en-US" sz="2000"/>
            </a:p>
          </p:txBody>
        </p:sp>
        <p:sp>
          <p:nvSpPr>
            <p:cNvPr id="12" name="文字方塊 11">
              <a:extLst>
                <a:ext uri="{FF2B5EF4-FFF2-40B4-BE49-F238E27FC236}">
                  <a16:creationId xmlns:a16="http://schemas.microsoft.com/office/drawing/2014/main" id="{DD3C138E-9D1B-A0A2-866B-C3AA69A2912E}"/>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00:00:00</a:t>
              </a:r>
              <a:endParaRPr lang="zh-TW" altLang="en-US" sz="2000"/>
            </a:p>
          </p:txBody>
        </p:sp>
      </p:grpSp>
      <p:sp>
        <p:nvSpPr>
          <p:cNvPr id="15" name="文字方塊 14">
            <a:extLst>
              <a:ext uri="{FF2B5EF4-FFF2-40B4-BE49-F238E27FC236}">
                <a16:creationId xmlns:a16="http://schemas.microsoft.com/office/drawing/2014/main" id="{BD92CDDC-D048-0228-7522-1EB3B42C7108}"/>
              </a:ext>
            </a:extLst>
          </p:cNvPr>
          <p:cNvSpPr txBox="1"/>
          <p:nvPr/>
        </p:nvSpPr>
        <p:spPr>
          <a:xfrm>
            <a:off x="355602" y="1717160"/>
            <a:ext cx="819776" cy="461665"/>
          </a:xfrm>
          <a:prstGeom prst="rect">
            <a:avLst/>
          </a:prstGeom>
          <a:solidFill>
            <a:schemeClr val="accent4">
              <a:lumMod val="20000"/>
              <a:lumOff val="80000"/>
            </a:schemeClr>
          </a:solidFill>
        </p:spPr>
        <p:txBody>
          <a:bodyPr wrap="none" rtlCol="0">
            <a:spAutoFit/>
          </a:bodyPr>
          <a:lstStyle/>
          <a:p>
            <a:r>
              <a:rPr lang="en-US" altLang="zh-TW"/>
              <a:t>RTCC</a:t>
            </a:r>
            <a:endParaRPr lang="zh-TW" altLang="en-US"/>
          </a:p>
        </p:txBody>
      </p:sp>
      <p:sp>
        <p:nvSpPr>
          <p:cNvPr id="16" name="文字方塊 15">
            <a:extLst>
              <a:ext uri="{FF2B5EF4-FFF2-40B4-BE49-F238E27FC236}">
                <a16:creationId xmlns:a16="http://schemas.microsoft.com/office/drawing/2014/main" id="{E9D5E87F-3C52-7C04-69AC-85D6FD418F33}"/>
              </a:ext>
            </a:extLst>
          </p:cNvPr>
          <p:cNvSpPr txBox="1"/>
          <p:nvPr/>
        </p:nvSpPr>
        <p:spPr>
          <a:xfrm>
            <a:off x="355602" y="4448343"/>
            <a:ext cx="933269" cy="461665"/>
          </a:xfrm>
          <a:prstGeom prst="rect">
            <a:avLst/>
          </a:prstGeom>
          <a:solidFill>
            <a:schemeClr val="accent5">
              <a:lumMod val="20000"/>
              <a:lumOff val="80000"/>
            </a:schemeClr>
          </a:solidFill>
        </p:spPr>
        <p:txBody>
          <a:bodyPr wrap="none" rtlCol="0">
            <a:spAutoFit/>
          </a:bodyPr>
          <a:lstStyle/>
          <a:p>
            <a:r>
              <a:rPr lang="en-US" altLang="zh-TW"/>
              <a:t>Alarm</a:t>
            </a:r>
            <a:endParaRPr lang="zh-TW" altLang="en-US"/>
          </a:p>
        </p:txBody>
      </p:sp>
      <p:grpSp>
        <p:nvGrpSpPr>
          <p:cNvPr id="41" name="群組 40">
            <a:extLst>
              <a:ext uri="{FF2B5EF4-FFF2-40B4-BE49-F238E27FC236}">
                <a16:creationId xmlns:a16="http://schemas.microsoft.com/office/drawing/2014/main" id="{C82C837A-03D3-907C-0F81-76666A453270}"/>
              </a:ext>
            </a:extLst>
          </p:cNvPr>
          <p:cNvGrpSpPr/>
          <p:nvPr/>
        </p:nvGrpSpPr>
        <p:grpSpPr>
          <a:xfrm>
            <a:off x="1800109" y="2103107"/>
            <a:ext cx="1292341" cy="2407115"/>
            <a:chOff x="355602" y="2064470"/>
            <a:chExt cx="1292341" cy="2407115"/>
          </a:xfrm>
        </p:grpSpPr>
        <p:cxnSp>
          <p:nvCxnSpPr>
            <p:cNvPr id="42" name="直線接點 41">
              <a:extLst>
                <a:ext uri="{FF2B5EF4-FFF2-40B4-BE49-F238E27FC236}">
                  <a16:creationId xmlns:a16="http://schemas.microsoft.com/office/drawing/2014/main" id="{9DB0127F-4A6B-E98A-EEEA-DBD2C6EAA3C9}"/>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文字方塊 42">
              <a:extLst>
                <a:ext uri="{FF2B5EF4-FFF2-40B4-BE49-F238E27FC236}">
                  <a16:creationId xmlns:a16="http://schemas.microsoft.com/office/drawing/2014/main" id="{80F14EFF-8494-03A1-11A1-B0D9344D300C}"/>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2022/6/23</a:t>
              </a:r>
            </a:p>
            <a:p>
              <a:pPr algn="ctr"/>
              <a:r>
                <a:rPr lang="en-US" altLang="zh-TW" sz="2000"/>
                <a:t>TUE</a:t>
              </a:r>
            </a:p>
            <a:p>
              <a:pPr algn="ctr"/>
              <a:r>
                <a:rPr lang="en-US" altLang="zh-TW" sz="2000"/>
                <a:t>00:00:00</a:t>
              </a:r>
              <a:endParaRPr lang="zh-TW" altLang="en-US" sz="2000"/>
            </a:p>
          </p:txBody>
        </p:sp>
        <p:sp>
          <p:nvSpPr>
            <p:cNvPr id="44" name="文字方塊 43">
              <a:extLst>
                <a:ext uri="{FF2B5EF4-FFF2-40B4-BE49-F238E27FC236}">
                  <a16:creationId xmlns:a16="http://schemas.microsoft.com/office/drawing/2014/main" id="{7C5C90E3-B867-4C12-419E-7655B18EDBB5}"/>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23:00:00</a:t>
              </a:r>
              <a:endParaRPr lang="zh-TW" altLang="en-US" sz="2000"/>
            </a:p>
          </p:txBody>
        </p:sp>
      </p:grpSp>
      <p:grpSp>
        <p:nvGrpSpPr>
          <p:cNvPr id="49" name="群組 48">
            <a:extLst>
              <a:ext uri="{FF2B5EF4-FFF2-40B4-BE49-F238E27FC236}">
                <a16:creationId xmlns:a16="http://schemas.microsoft.com/office/drawing/2014/main" id="{18A72558-5072-63AA-476A-899503881CDD}"/>
              </a:ext>
            </a:extLst>
          </p:cNvPr>
          <p:cNvGrpSpPr/>
          <p:nvPr/>
        </p:nvGrpSpPr>
        <p:grpSpPr>
          <a:xfrm>
            <a:off x="4689123" y="2103107"/>
            <a:ext cx="1292341" cy="2407115"/>
            <a:chOff x="355602" y="2064470"/>
            <a:chExt cx="1292341" cy="2407115"/>
          </a:xfrm>
        </p:grpSpPr>
        <p:cxnSp>
          <p:nvCxnSpPr>
            <p:cNvPr id="50" name="直線接點 49">
              <a:extLst>
                <a:ext uri="{FF2B5EF4-FFF2-40B4-BE49-F238E27FC236}">
                  <a16:creationId xmlns:a16="http://schemas.microsoft.com/office/drawing/2014/main" id="{E03BF586-E189-B810-3463-D6FB1BCB9CF9}"/>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1" name="文字方塊 50">
              <a:extLst>
                <a:ext uri="{FF2B5EF4-FFF2-40B4-BE49-F238E27FC236}">
                  <a16:creationId xmlns:a16="http://schemas.microsoft.com/office/drawing/2014/main" id="{A52B7529-346C-426D-63B1-6821C5558A4E}"/>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2022/6/23</a:t>
              </a:r>
            </a:p>
            <a:p>
              <a:pPr algn="ctr"/>
              <a:r>
                <a:rPr lang="en-US" altLang="zh-TW" sz="2000"/>
                <a:t>TUE</a:t>
              </a:r>
            </a:p>
            <a:p>
              <a:pPr algn="ctr"/>
              <a:r>
                <a:rPr lang="en-US" altLang="zh-TW" sz="2000"/>
                <a:t>23:00:00</a:t>
              </a:r>
              <a:endParaRPr lang="zh-TW" altLang="en-US" sz="2000"/>
            </a:p>
          </p:txBody>
        </p:sp>
        <p:sp>
          <p:nvSpPr>
            <p:cNvPr id="52" name="文字方塊 51">
              <a:extLst>
                <a:ext uri="{FF2B5EF4-FFF2-40B4-BE49-F238E27FC236}">
                  <a16:creationId xmlns:a16="http://schemas.microsoft.com/office/drawing/2014/main" id="{FF27A66F-373E-9655-DC7A-A4BE3A9A1057}"/>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22:00:00</a:t>
              </a:r>
              <a:endParaRPr lang="zh-TW" altLang="en-US" sz="2000"/>
            </a:p>
          </p:txBody>
        </p:sp>
      </p:grpSp>
      <p:grpSp>
        <p:nvGrpSpPr>
          <p:cNvPr id="57" name="群組 56">
            <a:extLst>
              <a:ext uri="{FF2B5EF4-FFF2-40B4-BE49-F238E27FC236}">
                <a16:creationId xmlns:a16="http://schemas.microsoft.com/office/drawing/2014/main" id="{216712DF-0F4E-2615-4B4F-69D2CA0194BA}"/>
              </a:ext>
            </a:extLst>
          </p:cNvPr>
          <p:cNvGrpSpPr/>
          <p:nvPr/>
        </p:nvGrpSpPr>
        <p:grpSpPr>
          <a:xfrm>
            <a:off x="7578137" y="2103107"/>
            <a:ext cx="1292341" cy="2407115"/>
            <a:chOff x="355602" y="2064470"/>
            <a:chExt cx="1292341" cy="2407115"/>
          </a:xfrm>
        </p:grpSpPr>
        <p:cxnSp>
          <p:nvCxnSpPr>
            <p:cNvPr id="58" name="直線接點 57">
              <a:extLst>
                <a:ext uri="{FF2B5EF4-FFF2-40B4-BE49-F238E27FC236}">
                  <a16:creationId xmlns:a16="http://schemas.microsoft.com/office/drawing/2014/main" id="{D83B7355-B56F-5566-A8A7-88A38C4988EC}"/>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9" name="文字方塊 58">
              <a:extLst>
                <a:ext uri="{FF2B5EF4-FFF2-40B4-BE49-F238E27FC236}">
                  <a16:creationId xmlns:a16="http://schemas.microsoft.com/office/drawing/2014/main" id="{DD21AC00-F996-DD9A-9161-3D739FACBD01}"/>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2022/6/24</a:t>
              </a:r>
            </a:p>
            <a:p>
              <a:pPr algn="ctr"/>
              <a:r>
                <a:rPr lang="en-US" altLang="zh-TW" sz="2000"/>
                <a:t>FRI</a:t>
              </a:r>
            </a:p>
            <a:p>
              <a:pPr algn="ctr"/>
              <a:r>
                <a:rPr lang="en-US" altLang="zh-TW" sz="2000"/>
                <a:t>22:00:00</a:t>
              </a:r>
              <a:endParaRPr lang="zh-TW" altLang="en-US" sz="2000"/>
            </a:p>
          </p:txBody>
        </p:sp>
        <p:sp>
          <p:nvSpPr>
            <p:cNvPr id="60" name="文字方塊 59">
              <a:extLst>
                <a:ext uri="{FF2B5EF4-FFF2-40B4-BE49-F238E27FC236}">
                  <a16:creationId xmlns:a16="http://schemas.microsoft.com/office/drawing/2014/main" id="{4D7DB31D-49E6-4133-4966-36A781DAB134}"/>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21:00:00</a:t>
              </a:r>
              <a:endParaRPr lang="zh-TW" altLang="en-US" sz="2000"/>
            </a:p>
          </p:txBody>
        </p:sp>
      </p:grpSp>
      <p:grpSp>
        <p:nvGrpSpPr>
          <p:cNvPr id="65" name="群組 64">
            <a:extLst>
              <a:ext uri="{FF2B5EF4-FFF2-40B4-BE49-F238E27FC236}">
                <a16:creationId xmlns:a16="http://schemas.microsoft.com/office/drawing/2014/main" id="{46B3519C-FAD4-6AC9-158F-DD1722762A4D}"/>
              </a:ext>
            </a:extLst>
          </p:cNvPr>
          <p:cNvGrpSpPr/>
          <p:nvPr/>
        </p:nvGrpSpPr>
        <p:grpSpPr>
          <a:xfrm>
            <a:off x="10467149" y="2103107"/>
            <a:ext cx="1292341" cy="2407115"/>
            <a:chOff x="355602" y="2064470"/>
            <a:chExt cx="1292341" cy="2407115"/>
          </a:xfrm>
        </p:grpSpPr>
        <p:cxnSp>
          <p:nvCxnSpPr>
            <p:cNvPr id="66" name="直線接點 65">
              <a:extLst>
                <a:ext uri="{FF2B5EF4-FFF2-40B4-BE49-F238E27FC236}">
                  <a16:creationId xmlns:a16="http://schemas.microsoft.com/office/drawing/2014/main" id="{AE72E7E4-2076-D2A2-6142-E2AFAD0FB76B}"/>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7" name="文字方塊 66">
              <a:extLst>
                <a:ext uri="{FF2B5EF4-FFF2-40B4-BE49-F238E27FC236}">
                  <a16:creationId xmlns:a16="http://schemas.microsoft.com/office/drawing/2014/main" id="{2AF4046A-4BD7-7622-613C-AE4BB3D7F37F}"/>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2022/6/25</a:t>
              </a:r>
            </a:p>
            <a:p>
              <a:pPr algn="ctr"/>
              <a:r>
                <a:rPr lang="en-US" altLang="zh-TW" sz="2000"/>
                <a:t>SAT</a:t>
              </a:r>
            </a:p>
            <a:p>
              <a:pPr algn="ctr"/>
              <a:r>
                <a:rPr lang="en-US" altLang="zh-TW" sz="2000"/>
                <a:t>21:00:00</a:t>
              </a:r>
              <a:endParaRPr lang="zh-TW" altLang="en-US" sz="2000"/>
            </a:p>
          </p:txBody>
        </p:sp>
        <p:sp>
          <p:nvSpPr>
            <p:cNvPr id="68" name="文字方塊 67">
              <a:extLst>
                <a:ext uri="{FF2B5EF4-FFF2-40B4-BE49-F238E27FC236}">
                  <a16:creationId xmlns:a16="http://schemas.microsoft.com/office/drawing/2014/main" id="{1EE875B0-C767-3E44-5369-50B17173CDD1}"/>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20:00:00</a:t>
              </a:r>
              <a:endParaRPr lang="zh-TW" altLang="en-US" sz="2000"/>
            </a:p>
          </p:txBody>
        </p:sp>
      </p:grpSp>
    </p:spTree>
    <p:extLst>
      <p:ext uri="{BB962C8B-B14F-4D97-AF65-F5344CB8AC3E}">
        <p14:creationId xmlns:p14="http://schemas.microsoft.com/office/powerpoint/2010/main" val="73930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CA71BD21-7CAB-944F-9CA0-03891E78776E}"/>
              </a:ext>
            </a:extLst>
          </p:cNvPr>
          <p:cNvSpPr>
            <a:spLocks noGrp="1"/>
          </p:cNvSpPr>
          <p:nvPr>
            <p:ph type="title"/>
          </p:nvPr>
        </p:nvSpPr>
        <p:spPr/>
        <p:txBody>
          <a:bodyPr/>
          <a:lstStyle/>
          <a:p>
            <a:r>
              <a:rPr lang="en-US" altLang="zh-TW"/>
              <a:t>Failure Analysis (Based on data packet from client)</a:t>
            </a:r>
            <a:endParaRPr lang="zh-TW" altLang="en-US"/>
          </a:p>
        </p:txBody>
      </p:sp>
      <p:sp>
        <p:nvSpPr>
          <p:cNvPr id="6" name="內容版面配置區 5">
            <a:extLst>
              <a:ext uri="{FF2B5EF4-FFF2-40B4-BE49-F238E27FC236}">
                <a16:creationId xmlns:a16="http://schemas.microsoft.com/office/drawing/2014/main" id="{9CE98FC5-4E79-9A32-F9C5-3C91AF08C477}"/>
              </a:ext>
            </a:extLst>
          </p:cNvPr>
          <p:cNvSpPr>
            <a:spLocks noGrp="1"/>
          </p:cNvSpPr>
          <p:nvPr>
            <p:ph sz="quarter" idx="13"/>
          </p:nvPr>
        </p:nvSpPr>
        <p:spPr/>
        <p:txBody>
          <a:bodyPr>
            <a:normAutofit fontScale="85000" lnSpcReduction="20000"/>
          </a:bodyPr>
          <a:lstStyle/>
          <a:p>
            <a:r>
              <a:rPr lang="en-US" altLang="zh-TW"/>
              <a:t>The problem:</a:t>
            </a:r>
          </a:p>
          <a:p>
            <a:pPr lvl="1"/>
            <a:r>
              <a:rPr lang="en-US" altLang="zh-TW"/>
              <a:t>Initialized date/time with present date/time (2022,</a:t>
            </a:r>
            <a:r>
              <a:rPr lang="zh-TW" altLang="en-US"/>
              <a:t> </a:t>
            </a:r>
            <a:r>
              <a:rPr lang="en-US" altLang="zh-TW"/>
              <a:t>JUN,</a:t>
            </a:r>
            <a:r>
              <a:rPr lang="zh-TW" altLang="en-US"/>
              <a:t> </a:t>
            </a:r>
            <a:r>
              <a:rPr lang="en-US" altLang="zh-TW"/>
              <a:t>22,</a:t>
            </a:r>
            <a:r>
              <a:rPr lang="zh-TW" altLang="en-US"/>
              <a:t> </a:t>
            </a:r>
            <a:r>
              <a:rPr lang="en-US" altLang="zh-TW"/>
              <a:t>Wednesday, 13:00:00)</a:t>
            </a:r>
          </a:p>
          <a:p>
            <a:pPr lvl="1"/>
            <a:r>
              <a:rPr lang="en-US" altLang="zh-TW" b="1"/>
              <a:t>Configure 1st Alarm time at 0:00</a:t>
            </a:r>
            <a:r>
              <a:rPr lang="en-US" altLang="zh-TW"/>
              <a:t>.</a:t>
            </a:r>
          </a:p>
          <a:p>
            <a:pPr lvl="1"/>
            <a:r>
              <a:rPr lang="en-US" altLang="zh-TW"/>
              <a:t>When ST(RTCSEC bit &lt;7&gt;)=1</a:t>
            </a:r>
            <a:r>
              <a:rPr lang="zh-TW" altLang="en-US"/>
              <a:t>，</a:t>
            </a:r>
            <a:r>
              <a:rPr lang="en-US" altLang="zh-TW"/>
              <a:t>RTCC would start working.</a:t>
            </a:r>
          </a:p>
          <a:p>
            <a:pPr lvl="1"/>
            <a:r>
              <a:rPr lang="en-US" altLang="zh-TW"/>
              <a:t>When hour-match at 00:00:00</a:t>
            </a:r>
            <a:r>
              <a:rPr lang="zh-TW" altLang="en-US"/>
              <a:t>，</a:t>
            </a:r>
            <a:r>
              <a:rPr lang="en-US" altLang="zh-TW"/>
              <a:t>ALM0IF=1.</a:t>
            </a:r>
          </a:p>
          <a:p>
            <a:pPr lvl="1"/>
            <a:r>
              <a:rPr lang="en-US" altLang="zh-TW"/>
              <a:t>MCU would config ALM0HOUR=0x23 and clear ALM0IF.</a:t>
            </a:r>
          </a:p>
          <a:p>
            <a:pPr lvl="1"/>
            <a:r>
              <a:rPr kumimoji="1" lang="en" altLang="zh-TW"/>
              <a:t>It was expected to get next alarm (</a:t>
            </a:r>
            <a:r>
              <a:rPr kumimoji="1" lang="en" altLang="zh-TW">
                <a:solidFill>
                  <a:srgbClr val="FF0000"/>
                </a:solidFill>
              </a:rPr>
              <a:t>let’s call 2</a:t>
            </a:r>
            <a:r>
              <a:rPr kumimoji="1" lang="en" altLang="zh-TW" baseline="30000">
                <a:solidFill>
                  <a:srgbClr val="FF0000"/>
                </a:solidFill>
              </a:rPr>
              <a:t>nd</a:t>
            </a:r>
            <a:r>
              <a:rPr kumimoji="1" lang="en" altLang="zh-TW">
                <a:solidFill>
                  <a:srgbClr val="FF0000"/>
                </a:solidFill>
              </a:rPr>
              <a:t> alarm</a:t>
            </a:r>
            <a:r>
              <a:rPr kumimoji="1" lang="en" altLang="zh-TW"/>
              <a:t>) after 23 hours, but 2</a:t>
            </a:r>
            <a:r>
              <a:rPr kumimoji="1" lang="en" altLang="zh-TW" baseline="30000"/>
              <a:t>nd</a:t>
            </a:r>
            <a:r>
              <a:rPr kumimoji="1" lang="en" altLang="zh-TW"/>
              <a:t> </a:t>
            </a:r>
            <a:r>
              <a:rPr kumimoji="1" lang="en" altLang="zh-TW" err="1"/>
              <a:t>aleam</a:t>
            </a:r>
            <a:r>
              <a:rPr kumimoji="1" lang="en" altLang="zh-TW"/>
              <a:t> would occur again after only 1 hour (</a:t>
            </a:r>
            <a:r>
              <a:rPr lang="en-US" altLang="zh-TW"/>
              <a:t>RTCHOUR=0x01</a:t>
            </a:r>
            <a:r>
              <a:rPr kumimoji="1" lang="en" altLang="zh-TW"/>
              <a:t>). </a:t>
            </a:r>
            <a:r>
              <a:rPr kumimoji="1" lang="en" altLang="zh-TW">
                <a:solidFill>
                  <a:srgbClr val="FF0000"/>
                </a:solidFill>
              </a:rPr>
              <a:t>MCU didn’t know that, so MCU read and wrote back ALM0HOUR (0x23-1=0x22) again and clear ALM0IF.</a:t>
            </a:r>
            <a:endParaRPr kumimoji="1" lang="en" altLang="zh-TW"/>
          </a:p>
          <a:p>
            <a:pPr lvl="1"/>
            <a:r>
              <a:rPr kumimoji="1" lang="en" altLang="zh-TW"/>
              <a:t>3</a:t>
            </a:r>
            <a:r>
              <a:rPr kumimoji="1" lang="en" altLang="zh-TW" baseline="30000"/>
              <a:t>rd</a:t>
            </a:r>
            <a:r>
              <a:rPr kumimoji="1" lang="en" altLang="zh-TW"/>
              <a:t> alarm would occur properly after 23 hours.</a:t>
            </a:r>
          </a:p>
          <a:p>
            <a:pPr lvl="1"/>
            <a:r>
              <a:rPr kumimoji="1" lang="en" altLang="zh-TW">
                <a:solidFill>
                  <a:srgbClr val="FF0000"/>
                </a:solidFill>
              </a:rPr>
              <a:t>4</a:t>
            </a:r>
            <a:r>
              <a:rPr kumimoji="1" lang="en" altLang="zh-TW" baseline="30000">
                <a:solidFill>
                  <a:srgbClr val="FF0000"/>
                </a:solidFill>
              </a:rPr>
              <a:t>th</a:t>
            </a:r>
            <a:r>
              <a:rPr kumimoji="1" lang="en" altLang="zh-TW">
                <a:solidFill>
                  <a:srgbClr val="FF0000"/>
                </a:solidFill>
              </a:rPr>
              <a:t> alarm would occur after only hour again.</a:t>
            </a:r>
          </a:p>
          <a:p>
            <a:pPr lvl="1"/>
            <a:r>
              <a:rPr kumimoji="1" lang="en" altLang="zh-TW"/>
              <a:t>5</a:t>
            </a:r>
            <a:r>
              <a:rPr kumimoji="1" lang="en" altLang="zh-TW" baseline="30000"/>
              <a:t>th</a:t>
            </a:r>
            <a:r>
              <a:rPr kumimoji="1" lang="en" altLang="zh-TW"/>
              <a:t> alarm would occur properly after 23 hours.</a:t>
            </a:r>
          </a:p>
          <a:p>
            <a:pPr lvl="1"/>
            <a:r>
              <a:rPr kumimoji="1" lang="en" altLang="zh-TW">
                <a:solidFill>
                  <a:srgbClr val="FF0000"/>
                </a:solidFill>
              </a:rPr>
              <a:t>6</a:t>
            </a:r>
            <a:r>
              <a:rPr kumimoji="1" lang="en" altLang="zh-TW" baseline="30000">
                <a:solidFill>
                  <a:srgbClr val="FF0000"/>
                </a:solidFill>
              </a:rPr>
              <a:t>th</a:t>
            </a:r>
            <a:r>
              <a:rPr kumimoji="1" lang="en" altLang="zh-TW">
                <a:solidFill>
                  <a:srgbClr val="FF0000"/>
                </a:solidFill>
              </a:rPr>
              <a:t> alarm would occur after only hour again.</a:t>
            </a:r>
          </a:p>
          <a:p>
            <a:pPr lvl="1"/>
            <a:r>
              <a:rPr kumimoji="1" lang="en" altLang="zh-TW"/>
              <a:t>And so so…until MCP79410 was power-down.</a:t>
            </a:r>
          </a:p>
          <a:p>
            <a:pPr lvl="1"/>
            <a:endParaRPr kumimoji="1" lang="en" altLang="zh-TW"/>
          </a:p>
          <a:p>
            <a:pPr lvl="1"/>
            <a:endParaRPr lang="en-US" altLang="zh-TW"/>
          </a:p>
        </p:txBody>
      </p:sp>
    </p:spTree>
    <p:extLst>
      <p:ext uri="{BB962C8B-B14F-4D97-AF65-F5344CB8AC3E}">
        <p14:creationId xmlns:p14="http://schemas.microsoft.com/office/powerpoint/2010/main" val="105767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1754F5-B2D1-AC5A-DA40-8684AE8E7D48}"/>
              </a:ext>
            </a:extLst>
          </p:cNvPr>
          <p:cNvSpPr>
            <a:spLocks noGrp="1"/>
          </p:cNvSpPr>
          <p:nvPr>
            <p:ph type="title"/>
          </p:nvPr>
        </p:nvSpPr>
        <p:spPr/>
        <p:txBody>
          <a:bodyPr/>
          <a:lstStyle/>
          <a:p>
            <a:r>
              <a:rPr lang="en-US" altLang="zh-TW"/>
              <a:t>Time-line</a:t>
            </a:r>
            <a:r>
              <a:rPr lang="zh-TW" altLang="en-US"/>
              <a:t>：</a:t>
            </a:r>
            <a:r>
              <a:rPr lang="en-US" altLang="zh-TW"/>
              <a:t>The problem</a:t>
            </a:r>
            <a:endParaRPr lang="zh-TW" altLang="en-US"/>
          </a:p>
        </p:txBody>
      </p:sp>
      <p:cxnSp>
        <p:nvCxnSpPr>
          <p:cNvPr id="5" name="直線接點 4">
            <a:extLst>
              <a:ext uri="{FF2B5EF4-FFF2-40B4-BE49-F238E27FC236}">
                <a16:creationId xmlns:a16="http://schemas.microsoft.com/office/drawing/2014/main" id="{539A7862-FBB1-03D4-FABB-4AC23C8DDFB5}"/>
              </a:ext>
            </a:extLst>
          </p:cNvPr>
          <p:cNvCxnSpPr>
            <a:cxnSpLocks/>
          </p:cNvCxnSpPr>
          <p:nvPr/>
        </p:nvCxnSpPr>
        <p:spPr>
          <a:xfrm>
            <a:off x="355602" y="3429000"/>
            <a:ext cx="11499401" cy="0"/>
          </a:xfrm>
          <a:prstGeom prst="line">
            <a:avLst/>
          </a:prstGeom>
          <a:ln>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40" name="群組 39">
            <a:extLst>
              <a:ext uri="{FF2B5EF4-FFF2-40B4-BE49-F238E27FC236}">
                <a16:creationId xmlns:a16="http://schemas.microsoft.com/office/drawing/2014/main" id="{27C8BFB0-5403-6094-277E-1D995F2AB3A7}"/>
              </a:ext>
            </a:extLst>
          </p:cNvPr>
          <p:cNvGrpSpPr/>
          <p:nvPr/>
        </p:nvGrpSpPr>
        <p:grpSpPr>
          <a:xfrm>
            <a:off x="355602" y="2103107"/>
            <a:ext cx="1292340" cy="2407115"/>
            <a:chOff x="355602" y="2064470"/>
            <a:chExt cx="1292340" cy="2407115"/>
          </a:xfrm>
        </p:grpSpPr>
        <p:cxnSp>
          <p:nvCxnSpPr>
            <p:cNvPr id="10" name="直線接點 9">
              <a:extLst>
                <a:ext uri="{FF2B5EF4-FFF2-40B4-BE49-F238E27FC236}">
                  <a16:creationId xmlns:a16="http://schemas.microsoft.com/office/drawing/2014/main" id="{D05006AC-B297-EA94-5E74-9CF15FF5A394}"/>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文字方塊 10">
              <a:extLst>
                <a:ext uri="{FF2B5EF4-FFF2-40B4-BE49-F238E27FC236}">
                  <a16:creationId xmlns:a16="http://schemas.microsoft.com/office/drawing/2014/main" id="{2B131E34-112B-CD87-3115-57009C54B120}"/>
                </a:ext>
              </a:extLst>
            </p:cNvPr>
            <p:cNvSpPr txBox="1"/>
            <p:nvPr/>
          </p:nvSpPr>
          <p:spPr>
            <a:xfrm>
              <a:off x="355602" y="2064470"/>
              <a:ext cx="1292340" cy="1015663"/>
            </a:xfrm>
            <a:prstGeom prst="rect">
              <a:avLst/>
            </a:prstGeom>
            <a:noFill/>
          </p:spPr>
          <p:txBody>
            <a:bodyPr wrap="none" rtlCol="0">
              <a:spAutoFit/>
            </a:bodyPr>
            <a:lstStyle/>
            <a:p>
              <a:pPr algn="ctr"/>
              <a:r>
                <a:rPr lang="en-US" altLang="zh-TW" sz="2000"/>
                <a:t>2022/6/22</a:t>
              </a:r>
            </a:p>
            <a:p>
              <a:pPr algn="ctr"/>
              <a:r>
                <a:rPr lang="en-US" altLang="zh-TW" sz="2000"/>
                <a:t>WED</a:t>
              </a:r>
            </a:p>
            <a:p>
              <a:pPr algn="ctr"/>
              <a:r>
                <a:rPr lang="en-US" altLang="zh-TW" sz="2000"/>
                <a:t>13:00:00</a:t>
              </a:r>
              <a:endParaRPr lang="zh-TW" altLang="en-US" sz="2000"/>
            </a:p>
          </p:txBody>
        </p:sp>
        <p:sp>
          <p:nvSpPr>
            <p:cNvPr id="12" name="文字方塊 11">
              <a:extLst>
                <a:ext uri="{FF2B5EF4-FFF2-40B4-BE49-F238E27FC236}">
                  <a16:creationId xmlns:a16="http://schemas.microsoft.com/office/drawing/2014/main" id="{DD3C138E-9D1B-A0A2-866B-C3AA69A2912E}"/>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00:00:00</a:t>
              </a:r>
              <a:endParaRPr lang="zh-TW" altLang="en-US" sz="2000"/>
            </a:p>
          </p:txBody>
        </p:sp>
      </p:grpSp>
      <p:sp>
        <p:nvSpPr>
          <p:cNvPr id="15" name="文字方塊 14">
            <a:extLst>
              <a:ext uri="{FF2B5EF4-FFF2-40B4-BE49-F238E27FC236}">
                <a16:creationId xmlns:a16="http://schemas.microsoft.com/office/drawing/2014/main" id="{BD92CDDC-D048-0228-7522-1EB3B42C7108}"/>
              </a:ext>
            </a:extLst>
          </p:cNvPr>
          <p:cNvSpPr txBox="1"/>
          <p:nvPr/>
        </p:nvSpPr>
        <p:spPr>
          <a:xfrm>
            <a:off x="355602" y="1717160"/>
            <a:ext cx="819776" cy="461665"/>
          </a:xfrm>
          <a:prstGeom prst="rect">
            <a:avLst/>
          </a:prstGeom>
          <a:solidFill>
            <a:schemeClr val="accent4">
              <a:lumMod val="20000"/>
              <a:lumOff val="80000"/>
            </a:schemeClr>
          </a:solidFill>
        </p:spPr>
        <p:txBody>
          <a:bodyPr wrap="none" rtlCol="0">
            <a:spAutoFit/>
          </a:bodyPr>
          <a:lstStyle/>
          <a:p>
            <a:r>
              <a:rPr lang="en-US" altLang="zh-TW"/>
              <a:t>RTCC</a:t>
            </a:r>
            <a:endParaRPr lang="zh-TW" altLang="en-US"/>
          </a:p>
        </p:txBody>
      </p:sp>
      <p:sp>
        <p:nvSpPr>
          <p:cNvPr id="16" name="文字方塊 15">
            <a:extLst>
              <a:ext uri="{FF2B5EF4-FFF2-40B4-BE49-F238E27FC236}">
                <a16:creationId xmlns:a16="http://schemas.microsoft.com/office/drawing/2014/main" id="{E9D5E87F-3C52-7C04-69AC-85D6FD418F33}"/>
              </a:ext>
            </a:extLst>
          </p:cNvPr>
          <p:cNvSpPr txBox="1"/>
          <p:nvPr/>
        </p:nvSpPr>
        <p:spPr>
          <a:xfrm>
            <a:off x="355602" y="4448343"/>
            <a:ext cx="933269" cy="461665"/>
          </a:xfrm>
          <a:prstGeom prst="rect">
            <a:avLst/>
          </a:prstGeom>
          <a:solidFill>
            <a:schemeClr val="accent5">
              <a:lumMod val="20000"/>
              <a:lumOff val="80000"/>
            </a:schemeClr>
          </a:solidFill>
        </p:spPr>
        <p:txBody>
          <a:bodyPr wrap="none" rtlCol="0">
            <a:spAutoFit/>
          </a:bodyPr>
          <a:lstStyle/>
          <a:p>
            <a:r>
              <a:rPr lang="en-US" altLang="zh-TW"/>
              <a:t>Alarm</a:t>
            </a:r>
            <a:endParaRPr lang="zh-TW" altLang="en-US"/>
          </a:p>
        </p:txBody>
      </p:sp>
      <p:grpSp>
        <p:nvGrpSpPr>
          <p:cNvPr id="41" name="群組 40">
            <a:extLst>
              <a:ext uri="{FF2B5EF4-FFF2-40B4-BE49-F238E27FC236}">
                <a16:creationId xmlns:a16="http://schemas.microsoft.com/office/drawing/2014/main" id="{C82C837A-03D3-907C-0F81-76666A453270}"/>
              </a:ext>
            </a:extLst>
          </p:cNvPr>
          <p:cNvGrpSpPr/>
          <p:nvPr/>
        </p:nvGrpSpPr>
        <p:grpSpPr>
          <a:xfrm>
            <a:off x="1800109" y="2103107"/>
            <a:ext cx="1292341" cy="2407115"/>
            <a:chOff x="355602" y="2064470"/>
            <a:chExt cx="1292341" cy="2407115"/>
          </a:xfrm>
        </p:grpSpPr>
        <p:cxnSp>
          <p:nvCxnSpPr>
            <p:cNvPr id="42" name="直線接點 41">
              <a:extLst>
                <a:ext uri="{FF2B5EF4-FFF2-40B4-BE49-F238E27FC236}">
                  <a16:creationId xmlns:a16="http://schemas.microsoft.com/office/drawing/2014/main" id="{9DB0127F-4A6B-E98A-EEEA-DBD2C6EAA3C9}"/>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文字方塊 42">
              <a:extLst>
                <a:ext uri="{FF2B5EF4-FFF2-40B4-BE49-F238E27FC236}">
                  <a16:creationId xmlns:a16="http://schemas.microsoft.com/office/drawing/2014/main" id="{80F14EFF-8494-03A1-11A1-B0D9344D300C}"/>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2022/6/23</a:t>
              </a:r>
            </a:p>
            <a:p>
              <a:pPr algn="ctr"/>
              <a:r>
                <a:rPr lang="en-US" altLang="zh-TW" sz="2000"/>
                <a:t>TUE</a:t>
              </a:r>
            </a:p>
            <a:p>
              <a:pPr algn="ctr"/>
              <a:r>
                <a:rPr lang="en-US" altLang="zh-TW" sz="2000"/>
                <a:t>00:00:00</a:t>
              </a:r>
              <a:endParaRPr lang="zh-TW" altLang="en-US" sz="2000"/>
            </a:p>
          </p:txBody>
        </p:sp>
        <p:sp>
          <p:nvSpPr>
            <p:cNvPr id="44" name="文字方塊 43">
              <a:extLst>
                <a:ext uri="{FF2B5EF4-FFF2-40B4-BE49-F238E27FC236}">
                  <a16:creationId xmlns:a16="http://schemas.microsoft.com/office/drawing/2014/main" id="{7C5C90E3-B867-4C12-419E-7655B18EDBB5}"/>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23:00:00</a:t>
              </a:r>
              <a:endParaRPr lang="zh-TW" altLang="en-US" sz="2000"/>
            </a:p>
          </p:txBody>
        </p:sp>
      </p:grpSp>
      <p:grpSp>
        <p:nvGrpSpPr>
          <p:cNvPr id="45" name="群組 44">
            <a:extLst>
              <a:ext uri="{FF2B5EF4-FFF2-40B4-BE49-F238E27FC236}">
                <a16:creationId xmlns:a16="http://schemas.microsoft.com/office/drawing/2014/main" id="{6154E5DB-EEB2-CE29-3E5F-0D61BF1DFF93}"/>
              </a:ext>
            </a:extLst>
          </p:cNvPr>
          <p:cNvGrpSpPr/>
          <p:nvPr/>
        </p:nvGrpSpPr>
        <p:grpSpPr>
          <a:xfrm>
            <a:off x="3244616" y="2103107"/>
            <a:ext cx="1292341" cy="2407115"/>
            <a:chOff x="355602" y="2064470"/>
            <a:chExt cx="1292341" cy="2407115"/>
          </a:xfrm>
        </p:grpSpPr>
        <p:cxnSp>
          <p:nvCxnSpPr>
            <p:cNvPr id="46" name="直線接點 45">
              <a:extLst>
                <a:ext uri="{FF2B5EF4-FFF2-40B4-BE49-F238E27FC236}">
                  <a16:creationId xmlns:a16="http://schemas.microsoft.com/office/drawing/2014/main" id="{9F353C0F-1E55-0FD7-800E-C3819EF0A1ED}"/>
                </a:ext>
              </a:extLst>
            </p:cNvPr>
            <p:cNvCxnSpPr>
              <a:cxnSpLocks/>
            </p:cNvCxnSpPr>
            <p:nvPr/>
          </p:nvCxnSpPr>
          <p:spPr>
            <a:xfrm>
              <a:off x="1001772" y="3152104"/>
              <a:ext cx="0" cy="55379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7" name="文字方塊 46">
              <a:extLst>
                <a:ext uri="{FF2B5EF4-FFF2-40B4-BE49-F238E27FC236}">
                  <a16:creationId xmlns:a16="http://schemas.microsoft.com/office/drawing/2014/main" id="{E52E081F-2702-F951-799D-9A272FA12167}"/>
                </a:ext>
              </a:extLst>
            </p:cNvPr>
            <p:cNvSpPr txBox="1"/>
            <p:nvPr/>
          </p:nvSpPr>
          <p:spPr>
            <a:xfrm>
              <a:off x="355602" y="2064470"/>
              <a:ext cx="1292341" cy="1015663"/>
            </a:xfrm>
            <a:prstGeom prst="rect">
              <a:avLst/>
            </a:prstGeom>
            <a:noFill/>
            <a:ln>
              <a:solidFill>
                <a:srgbClr val="FF0000"/>
              </a:solidFill>
            </a:ln>
          </p:spPr>
          <p:txBody>
            <a:bodyPr wrap="none" rtlCol="0">
              <a:spAutoFit/>
            </a:bodyPr>
            <a:lstStyle/>
            <a:p>
              <a:pPr algn="ctr"/>
              <a:r>
                <a:rPr lang="en-US" altLang="zh-TW" sz="2000"/>
                <a:t>2022/6/23</a:t>
              </a:r>
            </a:p>
            <a:p>
              <a:pPr algn="ctr"/>
              <a:r>
                <a:rPr lang="en-US" altLang="zh-TW" sz="2000"/>
                <a:t>TUE</a:t>
              </a:r>
            </a:p>
            <a:p>
              <a:pPr algn="ctr"/>
              <a:r>
                <a:rPr lang="en-US" altLang="zh-TW" sz="2000"/>
                <a:t>01:00:00</a:t>
              </a:r>
              <a:endParaRPr lang="zh-TW" altLang="en-US" sz="2000"/>
            </a:p>
          </p:txBody>
        </p:sp>
        <p:sp>
          <p:nvSpPr>
            <p:cNvPr id="48" name="文字方塊 47">
              <a:extLst>
                <a:ext uri="{FF2B5EF4-FFF2-40B4-BE49-F238E27FC236}">
                  <a16:creationId xmlns:a16="http://schemas.microsoft.com/office/drawing/2014/main" id="{90169300-EF0C-A6EE-C357-4E83D5358365}"/>
                </a:ext>
              </a:extLst>
            </p:cNvPr>
            <p:cNvSpPr txBox="1"/>
            <p:nvPr/>
          </p:nvSpPr>
          <p:spPr>
            <a:xfrm>
              <a:off x="450980" y="3763699"/>
              <a:ext cx="1101584" cy="707886"/>
            </a:xfrm>
            <a:prstGeom prst="rect">
              <a:avLst/>
            </a:prstGeom>
            <a:noFill/>
            <a:ln>
              <a:noFill/>
            </a:ln>
          </p:spPr>
          <p:txBody>
            <a:bodyPr wrap="none" rtlCol="0">
              <a:spAutoFit/>
            </a:bodyPr>
            <a:lstStyle/>
            <a:p>
              <a:pPr algn="ctr"/>
              <a:r>
                <a:rPr lang="en-US" altLang="zh-TW" sz="2000"/>
                <a:t>Set</a:t>
              </a:r>
            </a:p>
            <a:p>
              <a:pPr algn="ctr"/>
              <a:r>
                <a:rPr lang="en-US" altLang="zh-TW" sz="2000"/>
                <a:t>22:00:00</a:t>
              </a:r>
              <a:endParaRPr lang="zh-TW" altLang="en-US" sz="2000"/>
            </a:p>
          </p:txBody>
        </p:sp>
      </p:grpSp>
      <p:grpSp>
        <p:nvGrpSpPr>
          <p:cNvPr id="49" name="群組 48">
            <a:extLst>
              <a:ext uri="{FF2B5EF4-FFF2-40B4-BE49-F238E27FC236}">
                <a16:creationId xmlns:a16="http://schemas.microsoft.com/office/drawing/2014/main" id="{18A72558-5072-63AA-476A-899503881CDD}"/>
              </a:ext>
            </a:extLst>
          </p:cNvPr>
          <p:cNvGrpSpPr/>
          <p:nvPr/>
        </p:nvGrpSpPr>
        <p:grpSpPr>
          <a:xfrm>
            <a:off x="4689123" y="2103107"/>
            <a:ext cx="1292341" cy="2407115"/>
            <a:chOff x="355602" y="2064470"/>
            <a:chExt cx="1292341" cy="2407115"/>
          </a:xfrm>
        </p:grpSpPr>
        <p:cxnSp>
          <p:nvCxnSpPr>
            <p:cNvPr id="50" name="直線接點 49">
              <a:extLst>
                <a:ext uri="{FF2B5EF4-FFF2-40B4-BE49-F238E27FC236}">
                  <a16:creationId xmlns:a16="http://schemas.microsoft.com/office/drawing/2014/main" id="{E03BF586-E189-B810-3463-D6FB1BCB9CF9}"/>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1" name="文字方塊 50">
              <a:extLst>
                <a:ext uri="{FF2B5EF4-FFF2-40B4-BE49-F238E27FC236}">
                  <a16:creationId xmlns:a16="http://schemas.microsoft.com/office/drawing/2014/main" id="{A52B7529-346C-426D-63B1-6821C5558A4E}"/>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2022/6/23</a:t>
              </a:r>
            </a:p>
            <a:p>
              <a:pPr algn="ctr"/>
              <a:r>
                <a:rPr lang="en-US" altLang="zh-TW" sz="2000"/>
                <a:t>TUE</a:t>
              </a:r>
            </a:p>
            <a:p>
              <a:pPr algn="ctr"/>
              <a:r>
                <a:rPr lang="en-US" altLang="zh-TW" sz="2000"/>
                <a:t>22:00:00</a:t>
              </a:r>
              <a:endParaRPr lang="zh-TW" altLang="en-US" sz="2000"/>
            </a:p>
          </p:txBody>
        </p:sp>
        <p:sp>
          <p:nvSpPr>
            <p:cNvPr id="52" name="文字方塊 51">
              <a:extLst>
                <a:ext uri="{FF2B5EF4-FFF2-40B4-BE49-F238E27FC236}">
                  <a16:creationId xmlns:a16="http://schemas.microsoft.com/office/drawing/2014/main" id="{FF27A66F-373E-9655-DC7A-A4BE3A9A1057}"/>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21:00:00</a:t>
              </a:r>
              <a:endParaRPr lang="zh-TW" altLang="en-US" sz="2000"/>
            </a:p>
          </p:txBody>
        </p:sp>
      </p:grpSp>
      <p:grpSp>
        <p:nvGrpSpPr>
          <p:cNvPr id="53" name="群組 52">
            <a:extLst>
              <a:ext uri="{FF2B5EF4-FFF2-40B4-BE49-F238E27FC236}">
                <a16:creationId xmlns:a16="http://schemas.microsoft.com/office/drawing/2014/main" id="{A7325FD2-178A-EFAF-DE5C-077DEAD4BD04}"/>
              </a:ext>
            </a:extLst>
          </p:cNvPr>
          <p:cNvGrpSpPr/>
          <p:nvPr/>
        </p:nvGrpSpPr>
        <p:grpSpPr>
          <a:xfrm>
            <a:off x="6133630" y="2103107"/>
            <a:ext cx="1292341" cy="2407115"/>
            <a:chOff x="355602" y="2064470"/>
            <a:chExt cx="1292341" cy="2407115"/>
          </a:xfrm>
        </p:grpSpPr>
        <p:cxnSp>
          <p:nvCxnSpPr>
            <p:cNvPr id="54" name="直線接點 53">
              <a:extLst>
                <a:ext uri="{FF2B5EF4-FFF2-40B4-BE49-F238E27FC236}">
                  <a16:creationId xmlns:a16="http://schemas.microsoft.com/office/drawing/2014/main" id="{DFA87EEF-C156-BA04-20C6-4570EE5FE040}"/>
                </a:ext>
              </a:extLst>
            </p:cNvPr>
            <p:cNvCxnSpPr>
              <a:cxnSpLocks/>
            </p:cNvCxnSpPr>
            <p:nvPr/>
          </p:nvCxnSpPr>
          <p:spPr>
            <a:xfrm>
              <a:off x="1001772" y="3152104"/>
              <a:ext cx="0" cy="55379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5" name="文字方塊 54">
              <a:extLst>
                <a:ext uri="{FF2B5EF4-FFF2-40B4-BE49-F238E27FC236}">
                  <a16:creationId xmlns:a16="http://schemas.microsoft.com/office/drawing/2014/main" id="{8D92D30E-C2AB-7032-CB97-F6BAC58CB587}"/>
                </a:ext>
              </a:extLst>
            </p:cNvPr>
            <p:cNvSpPr txBox="1"/>
            <p:nvPr/>
          </p:nvSpPr>
          <p:spPr>
            <a:xfrm>
              <a:off x="355602" y="2064470"/>
              <a:ext cx="1292341" cy="1015663"/>
            </a:xfrm>
            <a:prstGeom prst="rect">
              <a:avLst/>
            </a:prstGeom>
            <a:noFill/>
            <a:ln>
              <a:solidFill>
                <a:srgbClr val="FF0000"/>
              </a:solidFill>
            </a:ln>
          </p:spPr>
          <p:txBody>
            <a:bodyPr wrap="none" rtlCol="0">
              <a:spAutoFit/>
            </a:bodyPr>
            <a:lstStyle/>
            <a:p>
              <a:pPr algn="ctr"/>
              <a:r>
                <a:rPr lang="en-US" altLang="zh-TW" sz="2000"/>
                <a:t>2022/6/23</a:t>
              </a:r>
            </a:p>
            <a:p>
              <a:pPr algn="ctr"/>
              <a:r>
                <a:rPr lang="en-US" altLang="zh-TW" sz="2000"/>
                <a:t>TUE</a:t>
              </a:r>
            </a:p>
            <a:p>
              <a:pPr algn="ctr"/>
              <a:r>
                <a:rPr lang="en-US" altLang="zh-TW" sz="2000"/>
                <a:t>23:00:00</a:t>
              </a:r>
              <a:endParaRPr lang="zh-TW" altLang="en-US" sz="2000"/>
            </a:p>
          </p:txBody>
        </p:sp>
        <p:sp>
          <p:nvSpPr>
            <p:cNvPr id="56" name="文字方塊 55">
              <a:extLst>
                <a:ext uri="{FF2B5EF4-FFF2-40B4-BE49-F238E27FC236}">
                  <a16:creationId xmlns:a16="http://schemas.microsoft.com/office/drawing/2014/main" id="{005A4C06-B7AA-A84C-5E6F-C6DFDEF0383F}"/>
                </a:ext>
              </a:extLst>
            </p:cNvPr>
            <p:cNvSpPr txBox="1"/>
            <p:nvPr/>
          </p:nvSpPr>
          <p:spPr>
            <a:xfrm>
              <a:off x="450980" y="3763699"/>
              <a:ext cx="1101584" cy="707886"/>
            </a:xfrm>
            <a:prstGeom prst="rect">
              <a:avLst/>
            </a:prstGeom>
            <a:noFill/>
            <a:ln>
              <a:noFill/>
            </a:ln>
          </p:spPr>
          <p:txBody>
            <a:bodyPr wrap="none" rtlCol="0">
              <a:spAutoFit/>
            </a:bodyPr>
            <a:lstStyle/>
            <a:p>
              <a:pPr algn="ctr"/>
              <a:r>
                <a:rPr lang="en-US" altLang="zh-TW" sz="2000"/>
                <a:t>Set</a:t>
              </a:r>
            </a:p>
            <a:p>
              <a:pPr algn="ctr"/>
              <a:r>
                <a:rPr lang="en-US" altLang="zh-TW" sz="2000"/>
                <a:t>20:00:00</a:t>
              </a:r>
              <a:endParaRPr lang="zh-TW" altLang="en-US" sz="2000"/>
            </a:p>
          </p:txBody>
        </p:sp>
      </p:grpSp>
      <p:grpSp>
        <p:nvGrpSpPr>
          <p:cNvPr id="57" name="群組 56">
            <a:extLst>
              <a:ext uri="{FF2B5EF4-FFF2-40B4-BE49-F238E27FC236}">
                <a16:creationId xmlns:a16="http://schemas.microsoft.com/office/drawing/2014/main" id="{216712DF-0F4E-2615-4B4F-69D2CA0194BA}"/>
              </a:ext>
            </a:extLst>
          </p:cNvPr>
          <p:cNvGrpSpPr/>
          <p:nvPr/>
        </p:nvGrpSpPr>
        <p:grpSpPr>
          <a:xfrm>
            <a:off x="7578137" y="2103107"/>
            <a:ext cx="1292341" cy="2407115"/>
            <a:chOff x="355602" y="2064470"/>
            <a:chExt cx="1292341" cy="2407115"/>
          </a:xfrm>
        </p:grpSpPr>
        <p:cxnSp>
          <p:nvCxnSpPr>
            <p:cNvPr id="58" name="直線接點 57">
              <a:extLst>
                <a:ext uri="{FF2B5EF4-FFF2-40B4-BE49-F238E27FC236}">
                  <a16:creationId xmlns:a16="http://schemas.microsoft.com/office/drawing/2014/main" id="{D83B7355-B56F-5566-A8A7-88A38C4988EC}"/>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9" name="文字方塊 58">
              <a:extLst>
                <a:ext uri="{FF2B5EF4-FFF2-40B4-BE49-F238E27FC236}">
                  <a16:creationId xmlns:a16="http://schemas.microsoft.com/office/drawing/2014/main" id="{DD21AC00-F996-DD9A-9161-3D739FACBD01}"/>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2022/6/24</a:t>
              </a:r>
            </a:p>
            <a:p>
              <a:pPr algn="ctr"/>
              <a:r>
                <a:rPr lang="en-US" altLang="zh-TW" sz="2000"/>
                <a:t>FRI</a:t>
              </a:r>
            </a:p>
            <a:p>
              <a:pPr algn="ctr"/>
              <a:r>
                <a:rPr lang="en-US" altLang="zh-TW" sz="2000"/>
                <a:t>20:00:00</a:t>
              </a:r>
              <a:endParaRPr lang="zh-TW" altLang="en-US" sz="2000"/>
            </a:p>
          </p:txBody>
        </p:sp>
        <p:sp>
          <p:nvSpPr>
            <p:cNvPr id="60" name="文字方塊 59">
              <a:extLst>
                <a:ext uri="{FF2B5EF4-FFF2-40B4-BE49-F238E27FC236}">
                  <a16:creationId xmlns:a16="http://schemas.microsoft.com/office/drawing/2014/main" id="{4D7DB31D-49E6-4133-4966-36A781DAB134}"/>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19:00:00</a:t>
              </a:r>
              <a:endParaRPr lang="zh-TW" altLang="en-US" sz="2000"/>
            </a:p>
          </p:txBody>
        </p:sp>
      </p:grpSp>
      <p:grpSp>
        <p:nvGrpSpPr>
          <p:cNvPr id="61" name="群組 60">
            <a:extLst>
              <a:ext uri="{FF2B5EF4-FFF2-40B4-BE49-F238E27FC236}">
                <a16:creationId xmlns:a16="http://schemas.microsoft.com/office/drawing/2014/main" id="{8EDF8AD3-DBED-BFB3-FB82-F106A5A41BF0}"/>
              </a:ext>
            </a:extLst>
          </p:cNvPr>
          <p:cNvGrpSpPr/>
          <p:nvPr/>
        </p:nvGrpSpPr>
        <p:grpSpPr>
          <a:xfrm>
            <a:off x="9022644" y="2103107"/>
            <a:ext cx="1292341" cy="2407115"/>
            <a:chOff x="355602" y="2064470"/>
            <a:chExt cx="1292341" cy="2407115"/>
          </a:xfrm>
        </p:grpSpPr>
        <p:cxnSp>
          <p:nvCxnSpPr>
            <p:cNvPr id="62" name="直線接點 61">
              <a:extLst>
                <a:ext uri="{FF2B5EF4-FFF2-40B4-BE49-F238E27FC236}">
                  <a16:creationId xmlns:a16="http://schemas.microsoft.com/office/drawing/2014/main" id="{6E98CED0-9B8B-1ADF-4715-80B9B7268678}"/>
                </a:ext>
              </a:extLst>
            </p:cNvPr>
            <p:cNvCxnSpPr>
              <a:cxnSpLocks/>
            </p:cNvCxnSpPr>
            <p:nvPr/>
          </p:nvCxnSpPr>
          <p:spPr>
            <a:xfrm>
              <a:off x="1001772" y="3152104"/>
              <a:ext cx="0" cy="55379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3" name="文字方塊 62">
              <a:extLst>
                <a:ext uri="{FF2B5EF4-FFF2-40B4-BE49-F238E27FC236}">
                  <a16:creationId xmlns:a16="http://schemas.microsoft.com/office/drawing/2014/main" id="{2E830ADB-6BEF-6B43-D65A-E6326C92B458}"/>
                </a:ext>
              </a:extLst>
            </p:cNvPr>
            <p:cNvSpPr txBox="1"/>
            <p:nvPr/>
          </p:nvSpPr>
          <p:spPr>
            <a:xfrm>
              <a:off x="355602" y="2064470"/>
              <a:ext cx="1292341" cy="1015663"/>
            </a:xfrm>
            <a:prstGeom prst="rect">
              <a:avLst/>
            </a:prstGeom>
            <a:noFill/>
            <a:ln>
              <a:solidFill>
                <a:srgbClr val="FF0000"/>
              </a:solidFill>
            </a:ln>
          </p:spPr>
          <p:txBody>
            <a:bodyPr wrap="none" rtlCol="0">
              <a:spAutoFit/>
            </a:bodyPr>
            <a:lstStyle/>
            <a:p>
              <a:pPr algn="ctr"/>
              <a:r>
                <a:rPr lang="en-US" altLang="zh-TW" sz="2000"/>
                <a:t>2022/6/24</a:t>
              </a:r>
            </a:p>
            <a:p>
              <a:pPr algn="ctr"/>
              <a:r>
                <a:rPr lang="en-US" altLang="zh-TW" sz="2000"/>
                <a:t>FRI</a:t>
              </a:r>
            </a:p>
            <a:p>
              <a:pPr algn="ctr"/>
              <a:r>
                <a:rPr lang="en-US" altLang="zh-TW" sz="2000"/>
                <a:t>21:00:00</a:t>
              </a:r>
              <a:endParaRPr lang="zh-TW" altLang="en-US" sz="2000"/>
            </a:p>
          </p:txBody>
        </p:sp>
        <p:sp>
          <p:nvSpPr>
            <p:cNvPr id="64" name="文字方塊 63">
              <a:extLst>
                <a:ext uri="{FF2B5EF4-FFF2-40B4-BE49-F238E27FC236}">
                  <a16:creationId xmlns:a16="http://schemas.microsoft.com/office/drawing/2014/main" id="{D61DA1D2-2391-EFA4-94B1-7C3471272090}"/>
                </a:ext>
              </a:extLst>
            </p:cNvPr>
            <p:cNvSpPr txBox="1"/>
            <p:nvPr/>
          </p:nvSpPr>
          <p:spPr>
            <a:xfrm>
              <a:off x="450980" y="3763699"/>
              <a:ext cx="1101584" cy="707886"/>
            </a:xfrm>
            <a:prstGeom prst="rect">
              <a:avLst/>
            </a:prstGeom>
            <a:noFill/>
            <a:ln>
              <a:noFill/>
            </a:ln>
          </p:spPr>
          <p:txBody>
            <a:bodyPr wrap="none" rtlCol="0">
              <a:spAutoFit/>
            </a:bodyPr>
            <a:lstStyle/>
            <a:p>
              <a:pPr algn="ctr"/>
              <a:r>
                <a:rPr lang="en-US" altLang="zh-TW" sz="2000"/>
                <a:t>Set</a:t>
              </a:r>
            </a:p>
            <a:p>
              <a:pPr algn="ctr"/>
              <a:r>
                <a:rPr lang="en-US" altLang="zh-TW" sz="2000"/>
                <a:t>18:00:00</a:t>
              </a:r>
              <a:endParaRPr lang="zh-TW" altLang="en-US" sz="2000"/>
            </a:p>
          </p:txBody>
        </p:sp>
      </p:grpSp>
      <p:grpSp>
        <p:nvGrpSpPr>
          <p:cNvPr id="65" name="群組 64">
            <a:extLst>
              <a:ext uri="{FF2B5EF4-FFF2-40B4-BE49-F238E27FC236}">
                <a16:creationId xmlns:a16="http://schemas.microsoft.com/office/drawing/2014/main" id="{46B3519C-FAD4-6AC9-158F-DD1722762A4D}"/>
              </a:ext>
            </a:extLst>
          </p:cNvPr>
          <p:cNvGrpSpPr/>
          <p:nvPr/>
        </p:nvGrpSpPr>
        <p:grpSpPr>
          <a:xfrm>
            <a:off x="10467149" y="2103107"/>
            <a:ext cx="1292341" cy="2407115"/>
            <a:chOff x="355602" y="2064470"/>
            <a:chExt cx="1292341" cy="2407115"/>
          </a:xfrm>
        </p:grpSpPr>
        <p:cxnSp>
          <p:nvCxnSpPr>
            <p:cNvPr id="66" name="直線接點 65">
              <a:extLst>
                <a:ext uri="{FF2B5EF4-FFF2-40B4-BE49-F238E27FC236}">
                  <a16:creationId xmlns:a16="http://schemas.microsoft.com/office/drawing/2014/main" id="{AE72E7E4-2076-D2A2-6142-E2AFAD0FB76B}"/>
                </a:ext>
              </a:extLst>
            </p:cNvPr>
            <p:cNvCxnSpPr>
              <a:cxnSpLocks/>
            </p:cNvCxnSpPr>
            <p:nvPr/>
          </p:nvCxnSpPr>
          <p:spPr>
            <a:xfrm>
              <a:off x="1001772" y="3152104"/>
              <a:ext cx="0" cy="55379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7" name="文字方塊 66">
              <a:extLst>
                <a:ext uri="{FF2B5EF4-FFF2-40B4-BE49-F238E27FC236}">
                  <a16:creationId xmlns:a16="http://schemas.microsoft.com/office/drawing/2014/main" id="{2AF4046A-4BD7-7622-613C-AE4BB3D7F37F}"/>
                </a:ext>
              </a:extLst>
            </p:cNvPr>
            <p:cNvSpPr txBox="1"/>
            <p:nvPr/>
          </p:nvSpPr>
          <p:spPr>
            <a:xfrm>
              <a:off x="355602" y="2064470"/>
              <a:ext cx="1292341" cy="1015663"/>
            </a:xfrm>
            <a:prstGeom prst="rect">
              <a:avLst/>
            </a:prstGeom>
            <a:noFill/>
          </p:spPr>
          <p:txBody>
            <a:bodyPr wrap="none" rtlCol="0">
              <a:spAutoFit/>
            </a:bodyPr>
            <a:lstStyle/>
            <a:p>
              <a:pPr algn="ctr"/>
              <a:r>
                <a:rPr lang="en-US" altLang="zh-TW" sz="2000"/>
                <a:t>2022/6/25</a:t>
              </a:r>
            </a:p>
            <a:p>
              <a:pPr algn="ctr"/>
              <a:r>
                <a:rPr lang="en-US" altLang="zh-TW" sz="2000"/>
                <a:t>SAT</a:t>
              </a:r>
            </a:p>
            <a:p>
              <a:pPr algn="ctr"/>
              <a:r>
                <a:rPr lang="en-US" altLang="zh-TW" sz="2000"/>
                <a:t>18:00:00</a:t>
              </a:r>
              <a:endParaRPr lang="zh-TW" altLang="en-US" sz="2000"/>
            </a:p>
          </p:txBody>
        </p:sp>
        <p:sp>
          <p:nvSpPr>
            <p:cNvPr id="68" name="文字方塊 67">
              <a:extLst>
                <a:ext uri="{FF2B5EF4-FFF2-40B4-BE49-F238E27FC236}">
                  <a16:creationId xmlns:a16="http://schemas.microsoft.com/office/drawing/2014/main" id="{1EE875B0-C767-3E44-5369-50B17173CDD1}"/>
                </a:ext>
              </a:extLst>
            </p:cNvPr>
            <p:cNvSpPr txBox="1"/>
            <p:nvPr/>
          </p:nvSpPr>
          <p:spPr>
            <a:xfrm>
              <a:off x="450980" y="3763699"/>
              <a:ext cx="1101584" cy="707886"/>
            </a:xfrm>
            <a:prstGeom prst="rect">
              <a:avLst/>
            </a:prstGeom>
            <a:noFill/>
          </p:spPr>
          <p:txBody>
            <a:bodyPr wrap="none" rtlCol="0">
              <a:spAutoFit/>
            </a:bodyPr>
            <a:lstStyle/>
            <a:p>
              <a:pPr algn="ctr"/>
              <a:r>
                <a:rPr lang="en-US" altLang="zh-TW" sz="2000"/>
                <a:t>Set</a:t>
              </a:r>
            </a:p>
            <a:p>
              <a:pPr algn="ctr"/>
              <a:r>
                <a:rPr lang="en-US" altLang="zh-TW" sz="2000"/>
                <a:t>17:00:00</a:t>
              </a:r>
              <a:endParaRPr lang="zh-TW" altLang="en-US" sz="2000"/>
            </a:p>
          </p:txBody>
        </p:sp>
      </p:grpSp>
      <p:sp>
        <p:nvSpPr>
          <p:cNvPr id="81" name="文字方塊 80">
            <a:extLst>
              <a:ext uri="{FF2B5EF4-FFF2-40B4-BE49-F238E27FC236}">
                <a16:creationId xmlns:a16="http://schemas.microsoft.com/office/drawing/2014/main" id="{033EA43C-81DA-7820-C7A5-C69208FDEFB8}"/>
              </a:ext>
            </a:extLst>
          </p:cNvPr>
          <p:cNvSpPr txBox="1"/>
          <p:nvPr/>
        </p:nvSpPr>
        <p:spPr>
          <a:xfrm>
            <a:off x="2971880" y="1374624"/>
            <a:ext cx="1837811" cy="461665"/>
          </a:xfrm>
          <a:prstGeom prst="rect">
            <a:avLst/>
          </a:prstGeom>
          <a:noFill/>
        </p:spPr>
        <p:txBody>
          <a:bodyPr wrap="none" rtlCol="0">
            <a:spAutoFit/>
          </a:bodyPr>
          <a:lstStyle/>
          <a:p>
            <a:r>
              <a:rPr lang="en-US" altLang="zh-TW">
                <a:solidFill>
                  <a:srgbClr val="FF0000"/>
                </a:solidFill>
              </a:rPr>
              <a:t>Wrong Alarm</a:t>
            </a:r>
            <a:endParaRPr lang="zh-TW" altLang="en-US">
              <a:solidFill>
                <a:srgbClr val="FF0000"/>
              </a:solidFill>
            </a:endParaRPr>
          </a:p>
        </p:txBody>
      </p:sp>
      <p:sp>
        <p:nvSpPr>
          <p:cNvPr id="82" name="文字方塊 81">
            <a:extLst>
              <a:ext uri="{FF2B5EF4-FFF2-40B4-BE49-F238E27FC236}">
                <a16:creationId xmlns:a16="http://schemas.microsoft.com/office/drawing/2014/main" id="{D3D14786-7942-79CD-E19E-90EB6C1189CD}"/>
              </a:ext>
            </a:extLst>
          </p:cNvPr>
          <p:cNvSpPr txBox="1"/>
          <p:nvPr/>
        </p:nvSpPr>
        <p:spPr>
          <a:xfrm>
            <a:off x="5860894" y="1374623"/>
            <a:ext cx="1837811" cy="461665"/>
          </a:xfrm>
          <a:prstGeom prst="rect">
            <a:avLst/>
          </a:prstGeom>
          <a:noFill/>
        </p:spPr>
        <p:txBody>
          <a:bodyPr wrap="none" rtlCol="0">
            <a:spAutoFit/>
          </a:bodyPr>
          <a:lstStyle/>
          <a:p>
            <a:r>
              <a:rPr lang="en-US" altLang="zh-TW">
                <a:solidFill>
                  <a:srgbClr val="FF0000"/>
                </a:solidFill>
              </a:rPr>
              <a:t>Wrong Alarm</a:t>
            </a:r>
            <a:endParaRPr lang="zh-TW" altLang="en-US">
              <a:solidFill>
                <a:srgbClr val="FF0000"/>
              </a:solidFill>
            </a:endParaRPr>
          </a:p>
        </p:txBody>
      </p:sp>
      <p:sp>
        <p:nvSpPr>
          <p:cNvPr id="83" name="文字方塊 82">
            <a:extLst>
              <a:ext uri="{FF2B5EF4-FFF2-40B4-BE49-F238E27FC236}">
                <a16:creationId xmlns:a16="http://schemas.microsoft.com/office/drawing/2014/main" id="{FD145BFD-097B-3C55-C9A3-D41E42FBF8E3}"/>
              </a:ext>
            </a:extLst>
          </p:cNvPr>
          <p:cNvSpPr txBox="1"/>
          <p:nvPr/>
        </p:nvSpPr>
        <p:spPr>
          <a:xfrm>
            <a:off x="8749908" y="1374623"/>
            <a:ext cx="1837811" cy="461665"/>
          </a:xfrm>
          <a:prstGeom prst="rect">
            <a:avLst/>
          </a:prstGeom>
          <a:noFill/>
        </p:spPr>
        <p:txBody>
          <a:bodyPr wrap="none" rtlCol="0">
            <a:spAutoFit/>
          </a:bodyPr>
          <a:lstStyle/>
          <a:p>
            <a:r>
              <a:rPr lang="en-US" altLang="zh-TW">
                <a:solidFill>
                  <a:srgbClr val="FF0000"/>
                </a:solidFill>
              </a:rPr>
              <a:t>Wrong Alarm</a:t>
            </a:r>
            <a:endParaRPr lang="zh-TW" altLang="en-US">
              <a:solidFill>
                <a:srgbClr val="FF0000"/>
              </a:solidFill>
            </a:endParaRPr>
          </a:p>
        </p:txBody>
      </p:sp>
    </p:spTree>
    <p:extLst>
      <p:ext uri="{BB962C8B-B14F-4D97-AF65-F5344CB8AC3E}">
        <p14:creationId xmlns:p14="http://schemas.microsoft.com/office/powerpoint/2010/main" val="512851121"/>
      </p:ext>
    </p:extLst>
  </p:cSld>
  <p:clrMapOvr>
    <a:masterClrMapping/>
  </p:clrMapOvr>
</p:sld>
</file>

<file path=ppt/theme/theme1.xml><?xml version="1.0" encoding="utf-8"?>
<a:theme xmlns:a="http://schemas.openxmlformats.org/drawingml/2006/main" name="weikeng-2308">
  <a:themeElements>
    <a:clrScheme name="03122020a">
      <a:dk1>
        <a:srgbClr val="0A0B0F"/>
      </a:dk1>
      <a:lt1>
        <a:srgbClr val="FFFFFF"/>
      </a:lt1>
      <a:dk2>
        <a:srgbClr val="FFFFFF"/>
      </a:dk2>
      <a:lt2>
        <a:srgbClr val="1D9CE5"/>
      </a:lt2>
      <a:accent1>
        <a:srgbClr val="0E3689"/>
      </a:accent1>
      <a:accent2>
        <a:srgbClr val="FD7F20"/>
      </a:accent2>
      <a:accent3>
        <a:srgbClr val="1D9CE4"/>
      </a:accent3>
      <a:accent4>
        <a:srgbClr val="5EBF33"/>
      </a:accent4>
      <a:accent5>
        <a:srgbClr val="702076"/>
      </a:accent5>
      <a:accent6>
        <a:srgbClr val="FFD53A"/>
      </a:accent6>
      <a:hlink>
        <a:srgbClr val="45A8C4"/>
      </a:hlink>
      <a:folHlink>
        <a:srgbClr val="45A8C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60000"/>
            <a:lumOff val="40000"/>
          </a:schemeClr>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eikeng-2308" id="{82A502F6-01EB-4E1C-9718-0C3BE4CEE232}" vid="{634A301B-9A9E-4502-9142-DB4BA113848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0E2EC95B613142A82C3FBC7A51D0D1" ma:contentTypeVersion="12" ma:contentTypeDescription="Create a new document." ma:contentTypeScope="" ma:versionID="f398c7b20215092f05fb7ab738f16955">
  <xsd:schema xmlns:xsd="http://www.w3.org/2001/XMLSchema" xmlns:xs="http://www.w3.org/2001/XMLSchema" xmlns:p="http://schemas.microsoft.com/office/2006/metadata/properties" xmlns:ns2="5cc73b41-5c2d-43d1-8815-4caff63d1333" xmlns:ns3="606aa3d4-8eb9-4204-a849-fc7ad5e9884e" targetNamespace="http://schemas.microsoft.com/office/2006/metadata/properties" ma:root="true" ma:fieldsID="cef8f90036419ab113342ef886bce6dc" ns2:_="" ns3:_="">
    <xsd:import namespace="5cc73b41-5c2d-43d1-8815-4caff63d1333"/>
    <xsd:import namespace="606aa3d4-8eb9-4204-a849-fc7ad5e9884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c73b41-5c2d-43d1-8815-4caff63d13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a05317c1-dc7b-42fe-8bc5-04171b90dad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6aa3d4-8eb9-4204-a849-fc7ad5e9884e"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cfb594e-2d6a-4eb7-9e05-b79ae80a094e}" ma:internalName="TaxCatchAll" ma:showField="CatchAllData" ma:web="606aa3d4-8eb9-4204-a849-fc7ad5e9884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cc73b41-5c2d-43d1-8815-4caff63d1333">
      <Terms xmlns="http://schemas.microsoft.com/office/infopath/2007/PartnerControls"/>
    </lcf76f155ced4ddcb4097134ff3c332f>
    <TaxCatchAll xmlns="606aa3d4-8eb9-4204-a849-fc7ad5e9884e" xsi:nil="true"/>
  </documentManagement>
</p:properties>
</file>

<file path=customXml/itemProps1.xml><?xml version="1.0" encoding="utf-8"?>
<ds:datastoreItem xmlns:ds="http://schemas.openxmlformats.org/officeDocument/2006/customXml" ds:itemID="{52E41233-A1B8-4846-9454-9DA3281D5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c73b41-5c2d-43d1-8815-4caff63d1333"/>
    <ds:schemaRef ds:uri="606aa3d4-8eb9-4204-a849-fc7ad5e9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7C8D05-7FDB-47B3-BD8A-E368B803AC66}">
  <ds:schemaRefs>
    <ds:schemaRef ds:uri="http://schemas.microsoft.com/sharepoint/v3/contenttype/forms"/>
  </ds:schemaRefs>
</ds:datastoreItem>
</file>

<file path=customXml/itemProps3.xml><?xml version="1.0" encoding="utf-8"?>
<ds:datastoreItem xmlns:ds="http://schemas.openxmlformats.org/officeDocument/2006/customXml" ds:itemID="{0472FBDD-86EF-4DC1-868A-F90D0FC850FC}">
  <ds:schemaRefs>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dcmitype/"/>
    <ds:schemaRef ds:uri="5cc73b41-5c2d-43d1-8815-4caff63d1333"/>
    <ds:schemaRef ds:uri="http://schemas.microsoft.com/office/infopath/2007/PartnerControls"/>
    <ds:schemaRef ds:uri="606aa3d4-8eb9-4204-a849-fc7ad5e9884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weikeng-2308</Template>
  <TotalTime>1108</TotalTime>
  <Words>3706</Words>
  <Application>Microsoft Office PowerPoint</Application>
  <PresentationFormat>寬螢幕</PresentationFormat>
  <Paragraphs>841</Paragraphs>
  <Slides>53</Slides>
  <Notes>0</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53</vt:i4>
      </vt:variant>
    </vt:vector>
  </HeadingPairs>
  <TitlesOfParts>
    <vt:vector size="59" baseType="lpstr">
      <vt:lpstr>微軟正黑體</vt:lpstr>
      <vt:lpstr>新細明體</vt:lpstr>
      <vt:lpstr>Algerian</vt:lpstr>
      <vt:lpstr>Arial</vt:lpstr>
      <vt:lpstr>Calibri</vt:lpstr>
      <vt:lpstr>weikeng-2308</vt:lpstr>
      <vt:lpstr>MCP79410 Hours Alarm Issue</vt:lpstr>
      <vt:lpstr>Background</vt:lpstr>
      <vt:lpstr>Initialization</vt:lpstr>
      <vt:lpstr>Right after production &amp; Normal operation</vt:lpstr>
      <vt:lpstr>Failure Description</vt:lpstr>
      <vt:lpstr>Failure Analysis (Based on data packet from client)</vt:lpstr>
      <vt:lpstr>Time-line：Design operation</vt:lpstr>
      <vt:lpstr>Failure Analysis (Based on data packet from client)</vt:lpstr>
      <vt:lpstr>Time-line：The problem</vt:lpstr>
      <vt:lpstr>Sept-20, 2024</vt:lpstr>
      <vt:lpstr>Test process</vt:lpstr>
      <vt:lpstr>Test process</vt:lpstr>
      <vt:lpstr>Data packet (Duplicated on EVM, not from client)</vt:lpstr>
      <vt:lpstr>Read/Write with UART print info</vt:lpstr>
      <vt:lpstr>Data packet timing</vt:lpstr>
      <vt:lpstr>Sept-22, 2024</vt:lpstr>
      <vt:lpstr>Typo – Update p.12</vt:lpstr>
      <vt:lpstr>Additional Feedback from client</vt:lpstr>
      <vt:lpstr>Additional Feedback from client</vt:lpstr>
      <vt:lpstr>Question from Weikeng to client</vt:lpstr>
      <vt:lpstr>Sept-23, 2024</vt:lpstr>
      <vt:lpstr>Timing sequence from client (1/3)</vt:lpstr>
      <vt:lpstr>Timing sequence from client (2/3)</vt:lpstr>
      <vt:lpstr>Timing sequence from client (3/3)</vt:lpstr>
      <vt:lpstr>Test process </vt:lpstr>
      <vt:lpstr>Test process 2</vt:lpstr>
      <vt:lpstr>Calibration Flowchart</vt:lpstr>
      <vt:lpstr>Need to check</vt:lpstr>
      <vt:lpstr>Sept-24, 2024</vt:lpstr>
      <vt:lpstr>Calibration Flowchart：Modified to match actual process</vt:lpstr>
      <vt:lpstr>Teraterm Log</vt:lpstr>
      <vt:lpstr>Question from Weikeng to client</vt:lpstr>
      <vt:lpstr>Sept-25, 2024</vt:lpstr>
      <vt:lpstr>Production process with RTCC, without MCU.</vt:lpstr>
      <vt:lpstr>Final test process with RTCC &amp; MCU.</vt:lpstr>
      <vt:lpstr>Final test process with RTCC &amp; MCU.</vt:lpstr>
      <vt:lpstr>Question from BU to field</vt:lpstr>
      <vt:lpstr>Question from BU to field</vt:lpstr>
      <vt:lpstr>Question from BU to field</vt:lpstr>
      <vt:lpstr>Suggestion from BU &amp; Microchip Taiwan</vt:lpstr>
      <vt:lpstr>Sept-26, 2024</vt:lpstr>
      <vt:lpstr>Question or Analysis from BU to field</vt:lpstr>
      <vt:lpstr>Question or Analysis from BU to field</vt:lpstr>
      <vt:lpstr>Additional Feedback from client</vt:lpstr>
      <vt:lpstr>Oct-1, 2024</vt:lpstr>
      <vt:lpstr>Confirm testing process</vt:lpstr>
      <vt:lpstr>Next Action</vt:lpstr>
      <vt:lpstr>Weikeng test platform circuit</vt:lpstr>
      <vt:lpstr>Oct-2, 2024</vt:lpstr>
      <vt:lpstr>測試重現條件</vt:lpstr>
      <vt:lpstr>Alarm紀錄點</vt:lpstr>
      <vt:lpstr>Thanks.</vt:lpstr>
      <vt:lpstr>RTCC assemble and Test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lemon lin</dc:creator>
  <cp:lastModifiedBy>lemon lin</cp:lastModifiedBy>
  <cp:revision>6</cp:revision>
  <dcterms:created xsi:type="dcterms:W3CDTF">2018-12-04T14:20:04Z</dcterms:created>
  <dcterms:modified xsi:type="dcterms:W3CDTF">2024-10-01T23:02:01Z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0x0101000D0E2EC95B613142A82C3FBC7A51D0D1</vt:lpwstr>
  </property>
  <property fmtid="{D5CDD505-2E9C-101B-9397-08002B2CF9AE}" pid="3" name="MediaServiceImageTags">
    <vt:lpwstr/>
  </property>
</Properties>
</file>