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60" r:id="rId3"/>
    <p:sldId id="257" r:id="rId4"/>
    <p:sldId id="261" r:id="rId5"/>
    <p:sldId id="288" r:id="rId6"/>
    <p:sldId id="289" r:id="rId7"/>
    <p:sldId id="290" r:id="rId8"/>
    <p:sldId id="295" r:id="rId9"/>
    <p:sldId id="296" r:id="rId10"/>
    <p:sldId id="291" r:id="rId11"/>
    <p:sldId id="292" r:id="rId12"/>
    <p:sldId id="263" r:id="rId13"/>
    <p:sldId id="270" r:id="rId14"/>
    <p:sldId id="271" r:id="rId15"/>
    <p:sldId id="279" r:id="rId16"/>
    <p:sldId id="280" r:id="rId17"/>
    <p:sldId id="281" r:id="rId18"/>
    <p:sldId id="282" r:id="rId19"/>
    <p:sldId id="283" r:id="rId20"/>
    <p:sldId id="284" r:id="rId21"/>
    <p:sldId id="285" r:id="rId22"/>
    <p:sldId id="286" r:id="rId23"/>
    <p:sldId id="287" r:id="rId24"/>
    <p:sldId id="262" r:id="rId25"/>
    <p:sldId id="293" r:id="rId26"/>
    <p:sldId id="301" r:id="rId27"/>
    <p:sldId id="302" r:id="rId28"/>
    <p:sldId id="259" r:id="rId29"/>
    <p:sldId id="300" r:id="rId30"/>
    <p:sldId id="299" r:id="rId31"/>
    <p:sldId id="29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04"/>
  </p:normalViewPr>
  <p:slideViewPr>
    <p:cSldViewPr snapToGrid="0" snapToObjects="1">
      <p:cViewPr varScale="1">
        <p:scale>
          <a:sx n="99" d="100"/>
          <a:sy n="99" d="100"/>
        </p:scale>
        <p:origin x="19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9AC9E-EC3D-DF47-8D9D-0F70CC54D469}" type="datetimeFigureOut">
              <a:rPr lang="en-US" smtClean="0"/>
              <a:t>8/15/17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BCB2B-06FB-BE4D-8899-E1CF70E57AE2}" type="slidenum">
              <a:rPr lang="en-US" smtClean="0"/>
              <a:t>‹#›</a:t>
            </a:fld>
            <a:endParaRPr lang="en-US"/>
          </a:p>
        </p:txBody>
      </p:sp>
    </p:spTree>
    <p:extLst>
      <p:ext uri="{BB962C8B-B14F-4D97-AF65-F5344CB8AC3E}">
        <p14:creationId xmlns:p14="http://schemas.microsoft.com/office/powerpoint/2010/main" val="790784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EBCB2B-06FB-BE4D-8899-E1CF70E57AE2}" type="slidenum">
              <a:rPr lang="en-US" smtClean="0"/>
              <a:t>1</a:t>
            </a:fld>
            <a:endParaRPr lang="en-US"/>
          </a:p>
        </p:txBody>
      </p:sp>
    </p:spTree>
    <p:extLst>
      <p:ext uri="{BB962C8B-B14F-4D97-AF65-F5344CB8AC3E}">
        <p14:creationId xmlns:p14="http://schemas.microsoft.com/office/powerpoint/2010/main" val="1361790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Redo this slide</a:t>
            </a:r>
            <a:endParaRPr lang="en-US" dirty="0"/>
          </a:p>
        </p:txBody>
      </p:sp>
      <p:sp>
        <p:nvSpPr>
          <p:cNvPr id="4" name="Slide Number Placeholder 3"/>
          <p:cNvSpPr>
            <a:spLocks noGrp="1"/>
          </p:cNvSpPr>
          <p:nvPr>
            <p:ph type="sldNum" sz="quarter" idx="10"/>
          </p:nvPr>
        </p:nvSpPr>
        <p:spPr/>
        <p:txBody>
          <a:bodyPr/>
          <a:lstStyle/>
          <a:p>
            <a:fld id="{62EBCB2B-06FB-BE4D-8899-E1CF70E57AE2}" type="slidenum">
              <a:rPr lang="en-US" smtClean="0"/>
              <a:t>2</a:t>
            </a:fld>
            <a:endParaRPr lang="en-US"/>
          </a:p>
        </p:txBody>
      </p:sp>
    </p:spTree>
    <p:extLst>
      <p:ext uri="{BB962C8B-B14F-4D97-AF65-F5344CB8AC3E}">
        <p14:creationId xmlns:p14="http://schemas.microsoft.com/office/powerpoint/2010/main" val="209399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American Gut project is the largest crowdsourced citizen science project to date. Fecal, oral, skin, and other body site samples collected from thousands of participants represent the largest human microbiome cohort in existence. Detailed health and lifestyle and diet data associated with each sample is enabling us to deeply examine associations between the human microbiome and factors such as diet (from vegan to near carnivore and everything in between), season, amount of sleep, and disease states such as IBD, diabetes, or autism spectrum disorder-as well as many other factors not listed here. The American Gut project also encompasses the British Gut and Australian Gut projects, widening the cohort beyond North America. As the project continues to grow, we will be able to identify significant associations that would not be possible with smaller, geographically and health/disease status-limited cohorts.</a:t>
            </a:r>
            <a:endParaRPr lang="en-US" dirty="0"/>
          </a:p>
        </p:txBody>
      </p:sp>
      <p:sp>
        <p:nvSpPr>
          <p:cNvPr id="4" name="Slide Number Placeholder 3"/>
          <p:cNvSpPr>
            <a:spLocks noGrp="1"/>
          </p:cNvSpPr>
          <p:nvPr>
            <p:ph type="sldNum" sz="quarter" idx="10"/>
          </p:nvPr>
        </p:nvSpPr>
        <p:spPr/>
        <p:txBody>
          <a:bodyPr/>
          <a:lstStyle/>
          <a:p>
            <a:fld id="{62EBCB2B-06FB-BE4D-8899-E1CF70E57AE2}" type="slidenum">
              <a:rPr lang="en-US" smtClean="0"/>
              <a:t>3</a:t>
            </a:fld>
            <a:endParaRPr lang="en-US"/>
          </a:p>
        </p:txBody>
      </p:sp>
    </p:spTree>
    <p:extLst>
      <p:ext uri="{BB962C8B-B14F-4D97-AF65-F5344CB8AC3E}">
        <p14:creationId xmlns:p14="http://schemas.microsoft.com/office/powerpoint/2010/main" val="827321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Process 88 samples at a time to isolate DNA and 16S rRNA amplification</a:t>
            </a:r>
          </a:p>
          <a:p>
            <a:pPr lvl="1"/>
            <a:r>
              <a:rPr lang="en-US" dirty="0" smtClean="0"/>
              <a:t>Plus 8 blank wells</a:t>
            </a:r>
          </a:p>
          <a:p>
            <a:r>
              <a:rPr lang="en-US" dirty="0" smtClean="0"/>
              <a:t>Sequence 528 wells together</a:t>
            </a:r>
          </a:p>
          <a:p>
            <a:r>
              <a:rPr lang="en-US" dirty="0" smtClean="0"/>
              <a:t>Rub 20 seconds on tongue</a:t>
            </a:r>
            <a:r>
              <a:rPr lang="en-US" baseline="0" dirty="0" smtClean="0"/>
              <a:t> or skin </a:t>
            </a:r>
            <a:endParaRPr lang="en-US" dirty="0" smtClean="0"/>
          </a:p>
          <a:p>
            <a:endParaRPr lang="en-US" dirty="0"/>
          </a:p>
        </p:txBody>
      </p:sp>
      <p:sp>
        <p:nvSpPr>
          <p:cNvPr id="4" name="Slide Number Placeholder 3"/>
          <p:cNvSpPr>
            <a:spLocks noGrp="1"/>
          </p:cNvSpPr>
          <p:nvPr>
            <p:ph type="sldNum" sz="quarter" idx="10"/>
          </p:nvPr>
        </p:nvSpPr>
        <p:spPr/>
        <p:txBody>
          <a:bodyPr/>
          <a:lstStyle/>
          <a:p>
            <a:fld id="{62EBCB2B-06FB-BE4D-8899-E1CF70E57AE2}" type="slidenum">
              <a:rPr lang="en-US" smtClean="0"/>
              <a:t>4</a:t>
            </a:fld>
            <a:endParaRPr lang="en-US"/>
          </a:p>
        </p:txBody>
      </p:sp>
    </p:spTree>
    <p:extLst>
      <p:ext uri="{BB962C8B-B14F-4D97-AF65-F5344CB8AC3E}">
        <p14:creationId xmlns:p14="http://schemas.microsoft.com/office/powerpoint/2010/main" val="103205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a:t>
            </a:r>
            <a:r>
              <a:rPr lang="en-US" baseline="0" dirty="0" smtClean="0"/>
              <a:t> sequences to identify to a lower taxonomic level? Differentiate between species in a more diverse sample? </a:t>
            </a:r>
          </a:p>
          <a:p>
            <a:r>
              <a:rPr lang="en-US" baseline="0" dirty="0" smtClean="0"/>
              <a:t>Counts </a:t>
            </a:r>
            <a:endParaRPr lang="en-US" dirty="0"/>
          </a:p>
        </p:txBody>
      </p:sp>
      <p:sp>
        <p:nvSpPr>
          <p:cNvPr id="4" name="Slide Number Placeholder 3"/>
          <p:cNvSpPr>
            <a:spLocks noGrp="1"/>
          </p:cNvSpPr>
          <p:nvPr>
            <p:ph type="sldNum" sz="quarter" idx="10"/>
          </p:nvPr>
        </p:nvSpPr>
        <p:spPr/>
        <p:txBody>
          <a:bodyPr/>
          <a:lstStyle/>
          <a:p>
            <a:fld id="{62EBCB2B-06FB-BE4D-8899-E1CF70E57AE2}" type="slidenum">
              <a:rPr lang="en-US" smtClean="0"/>
              <a:t>7</a:t>
            </a:fld>
            <a:endParaRPr lang="en-US"/>
          </a:p>
        </p:txBody>
      </p:sp>
    </p:spTree>
    <p:extLst>
      <p:ext uri="{BB962C8B-B14F-4D97-AF65-F5344CB8AC3E}">
        <p14:creationId xmlns:p14="http://schemas.microsoft.com/office/powerpoint/2010/main" val="1697393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a:t>
            </a:r>
            <a:r>
              <a:rPr lang="en-US" baseline="0" dirty="0" smtClean="0"/>
              <a:t> sequences to identify to a lower taxonomic level? Differentiate between species in a more diverse sample? </a:t>
            </a:r>
            <a:endParaRPr lang="en-US" dirty="0"/>
          </a:p>
        </p:txBody>
      </p:sp>
      <p:sp>
        <p:nvSpPr>
          <p:cNvPr id="4" name="Slide Number Placeholder 3"/>
          <p:cNvSpPr>
            <a:spLocks noGrp="1"/>
          </p:cNvSpPr>
          <p:nvPr>
            <p:ph type="sldNum" sz="quarter" idx="10"/>
          </p:nvPr>
        </p:nvSpPr>
        <p:spPr/>
        <p:txBody>
          <a:bodyPr/>
          <a:lstStyle/>
          <a:p>
            <a:fld id="{62EBCB2B-06FB-BE4D-8899-E1CF70E57AE2}" type="slidenum">
              <a:rPr lang="en-US" smtClean="0"/>
              <a:t>9</a:t>
            </a:fld>
            <a:endParaRPr lang="en-US"/>
          </a:p>
        </p:txBody>
      </p:sp>
    </p:spTree>
    <p:extLst>
      <p:ext uri="{BB962C8B-B14F-4D97-AF65-F5344CB8AC3E}">
        <p14:creationId xmlns:p14="http://schemas.microsoft.com/office/powerpoint/2010/main" val="184889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ERPO-&gt; link to EMP site</a:t>
            </a:r>
            <a:endParaRPr lang="en-US" dirty="0"/>
          </a:p>
        </p:txBody>
      </p:sp>
      <p:sp>
        <p:nvSpPr>
          <p:cNvPr id="4" name="Slide Number Placeholder 3"/>
          <p:cNvSpPr>
            <a:spLocks noGrp="1"/>
          </p:cNvSpPr>
          <p:nvPr>
            <p:ph type="sldNum" sz="quarter" idx="10"/>
          </p:nvPr>
        </p:nvSpPr>
        <p:spPr/>
        <p:txBody>
          <a:bodyPr/>
          <a:lstStyle/>
          <a:p>
            <a:fld id="{62EBCB2B-06FB-BE4D-8899-E1CF70E57AE2}" type="slidenum">
              <a:rPr lang="en-US" smtClean="0"/>
              <a:t>15</a:t>
            </a:fld>
            <a:endParaRPr lang="en-US"/>
          </a:p>
        </p:txBody>
      </p:sp>
    </p:spTree>
    <p:extLst>
      <p:ext uri="{BB962C8B-B14F-4D97-AF65-F5344CB8AC3E}">
        <p14:creationId xmlns:p14="http://schemas.microsoft.com/office/powerpoint/2010/main" val="76063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American Gut data was primarily divided by sequence trim length, </a:t>
            </a:r>
            <a:r>
              <a:rPr lang="en-US" dirty="0" err="1" smtClean="0"/>
              <a:t>bodysite</a:t>
            </a:r>
            <a:r>
              <a:rPr lang="en-US" dirty="0" smtClean="0"/>
              <a:t> and rarefaction depth. Trimmed sequences were used to facilitate meta analysis with other datasets. Participant results are returned at a lower rarefaction depth than are used in analysis. We've chosen to organize the data by </a:t>
            </a:r>
            <a:r>
              <a:rPr lang="en-US" dirty="0" err="1" smtClean="0"/>
              <a:t>bodysite</a:t>
            </a:r>
            <a:r>
              <a:rPr lang="en-US" dirty="0" smtClean="0"/>
              <a:t>, trim length, and then by rarefaction depth. For each </a:t>
            </a:r>
            <a:r>
              <a:rPr lang="en-US" dirty="0" err="1" smtClean="0"/>
              <a:t>bodysite</a:t>
            </a:r>
            <a:r>
              <a:rPr lang="en-US" dirty="0" smtClean="0"/>
              <a:t> and trim length, an unrarefied mapping file and </a:t>
            </a:r>
            <a:r>
              <a:rPr lang="en-US" dirty="0" err="1" smtClean="0"/>
              <a:t>biom</a:t>
            </a:r>
            <a:r>
              <a:rPr lang="en-US" dirty="0" smtClean="0"/>
              <a:t> table are provided. Data is additionally partitioned into all the samples from all participants at a </a:t>
            </a:r>
            <a:r>
              <a:rPr lang="en-US" dirty="0" err="1" smtClean="0"/>
              <a:t>particiular</a:t>
            </a:r>
            <a:r>
              <a:rPr lang="en-US" dirty="0" smtClean="0"/>
              <a:t> </a:t>
            </a:r>
            <a:r>
              <a:rPr lang="en-US" dirty="0" err="1" smtClean="0"/>
              <a:t>bodysite</a:t>
            </a:r>
            <a:r>
              <a:rPr lang="en-US" dirty="0" smtClean="0"/>
              <a:t>, and a single sample per </a:t>
            </a:r>
            <a:r>
              <a:rPr lang="en-US" dirty="0" err="1" smtClean="0"/>
              <a:t>indiviudual</a:t>
            </a:r>
            <a:r>
              <a:rPr lang="en-US" dirty="0" smtClean="0"/>
              <a:t> at each </a:t>
            </a:r>
            <a:r>
              <a:rPr lang="en-US" dirty="0" err="1" smtClean="0"/>
              <a:t>bodysite</a:t>
            </a:r>
            <a:r>
              <a:rPr lang="en-US" dirty="0" smtClean="0"/>
              <a:t>. The single sample was selected at random from all the samples from an individual which met the rarefaction criteria. This sample is used across all datasets. If no sample met the rarefaction </a:t>
            </a:r>
            <a:r>
              <a:rPr lang="en-US" dirty="0" err="1" smtClean="0"/>
              <a:t>critieria</a:t>
            </a:r>
            <a:r>
              <a:rPr lang="en-US" dirty="0" smtClean="0"/>
              <a:t>, the level is stepped down and the </a:t>
            </a:r>
            <a:r>
              <a:rPr lang="en-US" dirty="0" err="1" smtClean="0"/>
              <a:t>proceedure</a:t>
            </a:r>
            <a:r>
              <a:rPr lang="en-US" dirty="0" smtClean="0"/>
              <a:t> is repeated. This way, the sample selected for each individual is consistent across all the datasets while maximizing the number of samples for </a:t>
            </a:r>
            <a:r>
              <a:rPr lang="en-US" dirty="0" err="1" smtClean="0"/>
              <a:t>analysis.A</a:t>
            </a:r>
            <a:r>
              <a:rPr lang="en-US" dirty="0" smtClean="0"/>
              <a:t> list of the barcodes in each single sample dataset are provided for each </a:t>
            </a:r>
            <a:r>
              <a:rPr lang="en-US" dirty="0" err="1" smtClean="0"/>
              <a:t>bodysite</a:t>
            </a:r>
            <a:r>
              <a:rPr lang="en-US" dirty="0" smtClean="0"/>
              <a:t> (i.e. `single_1k.txt`).For the fecal samples, we additionally filtered the data to include samples from individuals in a healthy subset of adults. The criteria for a participant to be included in this group included a reported age between 20 and 69, a BMI between 18.5 and 30, and no reported history of Inflammatory Bowel Disease, Diabetes, or antibiotic use in the past year. A single sample per individual is provided in each subset.</a:t>
            </a:r>
            <a:endParaRPr lang="en-US" dirty="0"/>
          </a:p>
        </p:txBody>
      </p:sp>
      <p:sp>
        <p:nvSpPr>
          <p:cNvPr id="4" name="Slide Number Placeholder 3"/>
          <p:cNvSpPr>
            <a:spLocks noGrp="1"/>
          </p:cNvSpPr>
          <p:nvPr>
            <p:ph type="sldNum" sz="quarter" idx="10"/>
          </p:nvPr>
        </p:nvSpPr>
        <p:spPr/>
        <p:txBody>
          <a:bodyPr/>
          <a:lstStyle/>
          <a:p>
            <a:fld id="{62EBCB2B-06FB-BE4D-8899-E1CF70E57AE2}" type="slidenum">
              <a:rPr lang="en-US" smtClean="0"/>
              <a:t>23</a:t>
            </a:fld>
            <a:endParaRPr lang="en-US"/>
          </a:p>
        </p:txBody>
      </p:sp>
    </p:spTree>
    <p:extLst>
      <p:ext uri="{BB962C8B-B14F-4D97-AF65-F5344CB8AC3E}">
        <p14:creationId xmlns:p14="http://schemas.microsoft.com/office/powerpoint/2010/main" val="1887220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PDF</a:t>
            </a:r>
            <a:endParaRPr lang="en-US" dirty="0"/>
          </a:p>
        </p:txBody>
      </p:sp>
      <p:sp>
        <p:nvSpPr>
          <p:cNvPr id="4" name="Slide Number Placeholder 3"/>
          <p:cNvSpPr>
            <a:spLocks noGrp="1"/>
          </p:cNvSpPr>
          <p:nvPr>
            <p:ph type="sldNum" sz="quarter" idx="10"/>
          </p:nvPr>
        </p:nvSpPr>
        <p:spPr/>
        <p:txBody>
          <a:bodyPr/>
          <a:lstStyle/>
          <a:p>
            <a:fld id="{62EBCB2B-06FB-BE4D-8899-E1CF70E57AE2}" type="slidenum">
              <a:rPr lang="en-US" smtClean="0"/>
              <a:t>25</a:t>
            </a:fld>
            <a:endParaRPr lang="en-US"/>
          </a:p>
        </p:txBody>
      </p:sp>
    </p:spTree>
    <p:extLst>
      <p:ext uri="{BB962C8B-B14F-4D97-AF65-F5344CB8AC3E}">
        <p14:creationId xmlns:p14="http://schemas.microsoft.com/office/powerpoint/2010/main" val="27801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8/15/17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8/15/17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8/15/17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8/15/17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8/15/17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8/15/17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8/15/17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cmonda@emory.edu" TargetMode="External"/><Relationship Id="rId4" Type="http://schemas.openxmlformats.org/officeDocument/2006/relationships/hyperlink" Target="https://github.com/amonda" TargetMode="External"/><Relationship Id="rId5" Type="http://schemas.openxmlformats.org/officeDocument/2006/relationships/hyperlink" Target="http://americangut.org/" TargetMode="External"/><Relationship Id="rId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hyperlink" Target="ftp://ftp.microbio.me/AmericanGu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hyperlink" Target="http://www.ebi.ac.uk/ena/data/view/PRJEB11419" TargetMode="External"/><Relationship Id="rId1" Type="http://schemas.openxmlformats.org/officeDocument/2006/relationships/slideLayout" Target="../slideLayouts/slideLayout2.xml"/><Relationship Id="rId2" Type="http://schemas.openxmlformats.org/officeDocument/2006/relationships/hyperlink" Target="ftp://ftp.microbio.me/AmericanGu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hyperlink" Target="ftp://ftp.microbio.me/AmericanGu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hyperlink" Target="ftp://ftp.microbio.me/AmericanGu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hyperlink" Target="ftp://ftp.microbio.me/AmericanGu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hyperlink" Target="http://americangut.org/" TargetMode="Externa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hyperlink" Target="http://americangut.org/" TargetMode="Externa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mericangut.org/" TargetMode="Externa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5" Type="http://schemas.openxmlformats.org/officeDocument/2006/relationships/hyperlink" Target="https://github.com/amonda/American_Gut_08_15_2017"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3" Type="http://schemas.openxmlformats.org/officeDocument/2006/relationships/hyperlink" Target="http://rpubs.com/acmonda/AG" TargetMode="External"/><Relationship Id="rId4" Type="http://schemas.openxmlformats.org/officeDocument/2006/relationships/hyperlink" Target="http://americangut.org/" TargetMode="Externa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hyperlink" Target="https://github.com/amonda/American_Gut_08_15_2017"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hyperlink" Target="http://americangut.or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americangut.org/our-results-so-far/" TargetMode="External"/><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hyperlink" Target="http://americangut.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tiff"/><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hyperlink" Target="http://www.earthmicrobiome.org/" TargetMode="External"/><Relationship Id="rId4" Type="http://schemas.openxmlformats.org/officeDocument/2006/relationships/hyperlink" Target="http://qiita.microbio.me/emp" TargetMode="External"/><Relationship Id="rId5" Type="http://schemas.openxmlformats.org/officeDocument/2006/relationships/hyperlink" Target="http://dx.doi.org/10.1186/s12915-014-0069-1" TargetMode="External"/><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hyperlink" Target="http://americangut.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s://github.com/biocore/American-Gu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americangut.org/" TargetMode="External"/><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hyperlink" Target="https://github.com/biocore/American-Gu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iocore/American-Gut)" TargetMode="External"/><Relationship Id="rId4" Type="http://schemas.openxmlformats.org/officeDocument/2006/relationships/hyperlink" Target="http://americangut.org/" TargetMode="External"/><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biocore/American-Gut)" TargetMode="External"/><Relationship Id="rId4" Type="http://schemas.openxmlformats.org/officeDocument/2006/relationships/hyperlink" Target="http://americangut.org/" TargetMode="External"/><Relationship Id="rId5" Type="http://schemas.openxmlformats.org/officeDocument/2006/relationships/image" Target="../media/image3.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840833"/>
            <a:ext cx="9448800" cy="1825096"/>
          </a:xfrm>
        </p:spPr>
        <p:txBody>
          <a:bodyPr/>
          <a:lstStyle/>
          <a:p>
            <a:r>
              <a:rPr lang="en-US" dirty="0" smtClean="0"/>
              <a:t>American Gut Project</a:t>
            </a:r>
            <a:endParaRPr lang="en-US" dirty="0"/>
          </a:p>
        </p:txBody>
      </p:sp>
      <p:sp>
        <p:nvSpPr>
          <p:cNvPr id="3" name="Subtitle 2"/>
          <p:cNvSpPr>
            <a:spLocks noGrp="1"/>
          </p:cNvSpPr>
          <p:nvPr>
            <p:ph type="subTitle" idx="1"/>
          </p:nvPr>
        </p:nvSpPr>
        <p:spPr>
          <a:xfrm>
            <a:off x="1371600" y="2920161"/>
            <a:ext cx="9448800" cy="1570864"/>
          </a:xfrm>
        </p:spPr>
        <p:txBody>
          <a:bodyPr>
            <a:normAutofit/>
          </a:bodyPr>
          <a:lstStyle/>
          <a:p>
            <a:r>
              <a:rPr lang="en-US" dirty="0" smtClean="0"/>
              <a:t>8/15/2017</a:t>
            </a:r>
          </a:p>
          <a:p>
            <a:r>
              <a:rPr lang="en-US" dirty="0" smtClean="0"/>
              <a:t>Alyssa Monda</a:t>
            </a:r>
          </a:p>
          <a:p>
            <a:r>
              <a:rPr lang="en-US" dirty="0" smtClean="0">
                <a:hlinkClick r:id="rId3"/>
              </a:rPr>
              <a:t>acmonda@emory.edu</a:t>
            </a:r>
            <a:endParaRPr lang="en-US" dirty="0" smtClean="0"/>
          </a:p>
          <a:p>
            <a:r>
              <a:rPr lang="en-US" dirty="0">
                <a:hlinkClick r:id="rId4"/>
              </a:rPr>
              <a:t>https://</a:t>
            </a:r>
            <a:r>
              <a:rPr lang="en-US" dirty="0" smtClean="0">
                <a:hlinkClick r:id="rId4"/>
              </a:rPr>
              <a:t>github.com/amonda</a:t>
            </a:r>
            <a:endParaRPr lang="en-US" dirty="0" smtClean="0"/>
          </a:p>
          <a:p>
            <a:endParaRPr lang="en-US" dirty="0" smtClean="0"/>
          </a:p>
        </p:txBody>
      </p:sp>
      <p:pic>
        <p:nvPicPr>
          <p:cNvPr id="5" name="Picture 4">
            <a:hlinkClick r:id="rId5"/>
          </p:cNvPr>
          <p:cNvPicPr>
            <a:picLocks noChangeAspect="1"/>
          </p:cNvPicPr>
          <p:nvPr/>
        </p:nvPicPr>
        <p:blipFill rotWithShape="1">
          <a:blip r:embed="rId6">
            <a:extLst>
              <a:ext uri="{28A0092B-C50C-407E-A947-70E740481C1C}">
                <a14:useLocalDpi xmlns:a14="http://schemas.microsoft.com/office/drawing/2010/main" val="0"/>
              </a:ext>
            </a:extLst>
          </a:blip>
          <a:srcRect t="47621" r="37527" b="238"/>
          <a:stretch/>
        </p:blipFill>
        <p:spPr>
          <a:xfrm>
            <a:off x="6172201" y="2846774"/>
            <a:ext cx="4648200" cy="1898484"/>
          </a:xfrm>
          <a:prstGeom prst="rect">
            <a:avLst/>
          </a:prstGeom>
        </p:spPr>
      </p:pic>
    </p:spTree>
    <p:extLst>
      <p:ext uri="{BB962C8B-B14F-4D97-AF65-F5344CB8AC3E}">
        <p14:creationId xmlns:p14="http://schemas.microsoft.com/office/powerpoint/2010/main" val="1803002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data</a:t>
            </a:r>
            <a:endParaRPr lang="en-US" dirty="0"/>
          </a:p>
        </p:txBody>
      </p:sp>
      <p:sp>
        <p:nvSpPr>
          <p:cNvPr id="3" name="Content Placeholder 2"/>
          <p:cNvSpPr>
            <a:spLocks noGrp="1"/>
          </p:cNvSpPr>
          <p:nvPr>
            <p:ph idx="1"/>
          </p:nvPr>
        </p:nvSpPr>
        <p:spPr/>
        <p:txBody>
          <a:bodyPr>
            <a:normAutofit/>
          </a:bodyPr>
          <a:lstStyle/>
          <a:p>
            <a:r>
              <a:rPr lang="en-US" dirty="0"/>
              <a:t>Option </a:t>
            </a:r>
            <a:r>
              <a:rPr lang="en-US" dirty="0" smtClean="0"/>
              <a:t>2: The AG website (</a:t>
            </a:r>
            <a:r>
              <a:rPr lang="en-US" dirty="0">
                <a:hlinkClick r:id="rId2" action="ppaction://hlinkfile"/>
              </a:rPr>
              <a:t>ftp://</a:t>
            </a:r>
            <a:r>
              <a:rPr lang="en-US" dirty="0" smtClean="0">
                <a:hlinkClick r:id="rId2" action="ppaction://hlinkfile"/>
              </a:rPr>
              <a:t>ftp.microbio.me/AmericanGut)</a:t>
            </a:r>
            <a:r>
              <a:rPr lang="en-US" dirty="0" smtClean="0"/>
              <a:t> </a:t>
            </a:r>
          </a:p>
          <a:p>
            <a:pPr lvl="1"/>
            <a:r>
              <a:rPr lang="en-US" dirty="0" smtClean="0"/>
              <a:t>New and old data </a:t>
            </a:r>
          </a:p>
          <a:p>
            <a:pPr lvl="2"/>
            <a:r>
              <a:rPr lang="en-US" dirty="0" smtClean="0"/>
              <a:t>Using a PC or Chrome</a:t>
            </a:r>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6922" y="2752146"/>
            <a:ext cx="4572510" cy="4028514"/>
          </a:xfrm>
          <a:prstGeom prst="rect">
            <a:avLst/>
          </a:prstGeom>
        </p:spPr>
      </p:pic>
    </p:spTree>
    <p:extLst>
      <p:ext uri="{BB962C8B-B14F-4D97-AF65-F5344CB8AC3E}">
        <p14:creationId xmlns:p14="http://schemas.microsoft.com/office/powerpoint/2010/main" val="1120064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data</a:t>
            </a:r>
            <a:endParaRPr lang="en-US" dirty="0"/>
          </a:p>
        </p:txBody>
      </p:sp>
      <p:sp>
        <p:nvSpPr>
          <p:cNvPr id="3" name="Content Placeholder 2"/>
          <p:cNvSpPr>
            <a:spLocks noGrp="1"/>
          </p:cNvSpPr>
          <p:nvPr>
            <p:ph idx="1"/>
          </p:nvPr>
        </p:nvSpPr>
        <p:spPr/>
        <p:txBody>
          <a:bodyPr>
            <a:normAutofit/>
          </a:bodyPr>
          <a:lstStyle/>
          <a:p>
            <a:r>
              <a:rPr lang="en-US" dirty="0"/>
              <a:t>Option 1: </a:t>
            </a:r>
            <a:r>
              <a:rPr lang="en-US" dirty="0" smtClean="0"/>
              <a:t>The AG website (</a:t>
            </a:r>
            <a:r>
              <a:rPr lang="en-US" dirty="0">
                <a:hlinkClick r:id="rId2" action="ppaction://hlinkfile"/>
              </a:rPr>
              <a:t>ftp://</a:t>
            </a:r>
            <a:r>
              <a:rPr lang="en-US" dirty="0" smtClean="0">
                <a:hlinkClick r:id="rId2" action="ppaction://hlinkfile"/>
              </a:rPr>
              <a:t>ftp.microbio.me/AmericanGut)</a:t>
            </a:r>
            <a:r>
              <a:rPr lang="en-US" dirty="0" smtClean="0"/>
              <a:t> </a:t>
            </a:r>
          </a:p>
          <a:p>
            <a:pPr lvl="1"/>
            <a:r>
              <a:rPr lang="en-US" dirty="0" smtClean="0"/>
              <a:t>New and old data </a:t>
            </a:r>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2266" y="2784923"/>
            <a:ext cx="5301857" cy="3714750"/>
          </a:xfrm>
          <a:prstGeom prst="rect">
            <a:avLst/>
          </a:prstGeom>
        </p:spPr>
      </p:pic>
      <p:sp>
        <p:nvSpPr>
          <p:cNvPr id="7" name="TextBox 6"/>
          <p:cNvSpPr txBox="1"/>
          <p:nvPr/>
        </p:nvSpPr>
        <p:spPr>
          <a:xfrm>
            <a:off x="1009353" y="3065910"/>
            <a:ext cx="2699360" cy="3139321"/>
          </a:xfrm>
          <a:prstGeom prst="rect">
            <a:avLst/>
          </a:prstGeom>
          <a:noFill/>
        </p:spPr>
        <p:txBody>
          <a:bodyPr wrap="square" rtlCol="0">
            <a:spAutoFit/>
          </a:bodyPr>
          <a:lstStyle/>
          <a:p>
            <a:pPr marL="285750" indent="-285750">
              <a:buFont typeface="Arial" charset="0"/>
              <a:buChar char="•"/>
            </a:pPr>
            <a:r>
              <a:rPr lang="en-US" dirty="0"/>
              <a:t>Sequences </a:t>
            </a:r>
            <a:r>
              <a:rPr lang="en-US" dirty="0" smtClean="0"/>
              <a:t>in “raw” also available </a:t>
            </a:r>
            <a:r>
              <a:rPr lang="en-US" dirty="0"/>
              <a:t>in the European Nucleotide </a:t>
            </a:r>
            <a:r>
              <a:rPr lang="en-US" dirty="0" smtClean="0"/>
              <a:t>Archive </a:t>
            </a:r>
            <a:r>
              <a:rPr lang="en-US" dirty="0" smtClean="0">
                <a:hlinkClick r:id="rId6"/>
              </a:rPr>
              <a:t>http</a:t>
            </a:r>
            <a:r>
              <a:rPr lang="en-US" dirty="0">
                <a:hlinkClick r:id="rId6"/>
              </a:rPr>
              <a:t>://</a:t>
            </a:r>
            <a:r>
              <a:rPr lang="en-US" dirty="0" smtClean="0">
                <a:hlinkClick r:id="rId6"/>
              </a:rPr>
              <a:t>www.ebi.ac.uk/ena/data/view/PRJEB11419</a:t>
            </a:r>
            <a:endParaRPr lang="en-US" dirty="0"/>
          </a:p>
          <a:p>
            <a:pPr marL="742950" lvl="1" indent="-285750">
              <a:buFont typeface="Arial" charset="0"/>
              <a:buChar char="•"/>
            </a:pPr>
            <a:r>
              <a:rPr lang="en-US" dirty="0" smtClean="0"/>
              <a:t>FASTQ</a:t>
            </a:r>
          </a:p>
          <a:p>
            <a:pPr marL="742950" lvl="1" indent="-285750">
              <a:buFont typeface="Arial" charset="0"/>
              <a:buChar char="•"/>
            </a:pPr>
            <a:r>
              <a:rPr lang="en-US" dirty="0" smtClean="0"/>
              <a:t>Links to NCBI </a:t>
            </a:r>
            <a:r>
              <a:rPr lang="en-US" dirty="0"/>
              <a:t>SRA files</a:t>
            </a:r>
          </a:p>
          <a:p>
            <a:endParaRPr lang="en-US" dirty="0"/>
          </a:p>
        </p:txBody>
      </p:sp>
    </p:spTree>
    <p:extLst>
      <p:ext uri="{BB962C8B-B14F-4D97-AF65-F5344CB8AC3E}">
        <p14:creationId xmlns:p14="http://schemas.microsoft.com/office/powerpoint/2010/main" val="74233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data</a:t>
            </a:r>
            <a:endParaRPr lang="en-US" dirty="0"/>
          </a:p>
        </p:txBody>
      </p:sp>
      <p:sp>
        <p:nvSpPr>
          <p:cNvPr id="3" name="Content Placeholder 2"/>
          <p:cNvSpPr>
            <a:spLocks noGrp="1"/>
          </p:cNvSpPr>
          <p:nvPr>
            <p:ph idx="1"/>
          </p:nvPr>
        </p:nvSpPr>
        <p:spPr/>
        <p:txBody>
          <a:bodyPr>
            <a:normAutofit/>
          </a:bodyPr>
          <a:lstStyle/>
          <a:p>
            <a:r>
              <a:rPr lang="en-US" dirty="0" smtClean="0"/>
              <a:t>Option 2: The AG website (</a:t>
            </a:r>
            <a:r>
              <a:rPr lang="en-US" dirty="0">
                <a:hlinkClick r:id="rId2" action="ppaction://hlinkfile"/>
              </a:rPr>
              <a:t>ftp://</a:t>
            </a:r>
            <a:r>
              <a:rPr lang="en-US" dirty="0" smtClean="0">
                <a:hlinkClick r:id="rId2" action="ppaction://hlinkfile"/>
              </a:rPr>
              <a:t>ftp.microbio.me/AmericanGut)</a:t>
            </a:r>
            <a:r>
              <a:rPr lang="en-US" dirty="0" smtClean="0"/>
              <a:t> </a:t>
            </a:r>
          </a:p>
          <a:p>
            <a:pPr lvl="1"/>
            <a:r>
              <a:rPr lang="en-US" dirty="0" smtClean="0"/>
              <a:t>New and old data </a:t>
            </a:r>
          </a:p>
          <a:p>
            <a:pPr lvl="2"/>
            <a:r>
              <a:rPr lang="en-US" dirty="0" smtClean="0"/>
              <a:t>Using a MAC on Safari</a:t>
            </a:r>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r="3078" b="12342"/>
          <a:stretch/>
        </p:blipFill>
        <p:spPr>
          <a:xfrm>
            <a:off x="2650811" y="3494788"/>
            <a:ext cx="7092021" cy="1599947"/>
          </a:xfrm>
          <a:prstGeom prst="rect">
            <a:avLst/>
          </a:prstGeom>
        </p:spPr>
      </p:pic>
    </p:spTree>
    <p:extLst>
      <p:ext uri="{BB962C8B-B14F-4D97-AF65-F5344CB8AC3E}">
        <p14:creationId xmlns:p14="http://schemas.microsoft.com/office/powerpoint/2010/main" val="213612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data</a:t>
            </a:r>
            <a:endParaRPr lang="en-US" dirty="0"/>
          </a:p>
        </p:txBody>
      </p:sp>
      <p:sp>
        <p:nvSpPr>
          <p:cNvPr id="3" name="Content Placeholder 2"/>
          <p:cNvSpPr>
            <a:spLocks noGrp="1"/>
          </p:cNvSpPr>
          <p:nvPr>
            <p:ph idx="1"/>
          </p:nvPr>
        </p:nvSpPr>
        <p:spPr/>
        <p:txBody>
          <a:bodyPr>
            <a:normAutofit/>
          </a:bodyPr>
          <a:lstStyle/>
          <a:p>
            <a:r>
              <a:rPr lang="en-US" dirty="0"/>
              <a:t>Option </a:t>
            </a:r>
            <a:r>
              <a:rPr lang="en-US" dirty="0" smtClean="0"/>
              <a:t>2: The AG website (</a:t>
            </a:r>
            <a:r>
              <a:rPr lang="en-US" dirty="0">
                <a:hlinkClick r:id="rId2" action="ppaction://hlinkfile"/>
              </a:rPr>
              <a:t>ftp://</a:t>
            </a:r>
            <a:r>
              <a:rPr lang="en-US" dirty="0" smtClean="0">
                <a:hlinkClick r:id="rId2" action="ppaction://hlinkfile"/>
              </a:rPr>
              <a:t>ftp.microbio.me/AmericanGut)</a:t>
            </a:r>
            <a:r>
              <a:rPr lang="en-US" dirty="0" smtClean="0"/>
              <a:t> </a:t>
            </a:r>
          </a:p>
          <a:p>
            <a:pPr lvl="1"/>
            <a:r>
              <a:rPr lang="en-US" dirty="0" smtClean="0"/>
              <a:t>New and old data </a:t>
            </a:r>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2395" y="3314700"/>
            <a:ext cx="5967210" cy="2488694"/>
          </a:xfrm>
          <a:prstGeom prst="rect">
            <a:avLst/>
          </a:prstGeom>
        </p:spPr>
      </p:pic>
    </p:spTree>
    <p:extLst>
      <p:ext uri="{BB962C8B-B14F-4D97-AF65-F5344CB8AC3E}">
        <p14:creationId xmlns:p14="http://schemas.microsoft.com/office/powerpoint/2010/main" val="1068021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data</a:t>
            </a:r>
            <a:endParaRPr lang="en-US" dirty="0"/>
          </a:p>
        </p:txBody>
      </p:sp>
      <p:sp>
        <p:nvSpPr>
          <p:cNvPr id="3" name="Content Placeholder 2"/>
          <p:cNvSpPr>
            <a:spLocks noGrp="1"/>
          </p:cNvSpPr>
          <p:nvPr>
            <p:ph idx="1"/>
          </p:nvPr>
        </p:nvSpPr>
        <p:spPr/>
        <p:txBody>
          <a:bodyPr>
            <a:normAutofit/>
          </a:bodyPr>
          <a:lstStyle/>
          <a:p>
            <a:r>
              <a:rPr lang="en-US" dirty="0"/>
              <a:t>Option </a:t>
            </a:r>
            <a:r>
              <a:rPr lang="en-US" dirty="0" smtClean="0"/>
              <a:t>2: The AG website (</a:t>
            </a:r>
            <a:r>
              <a:rPr lang="en-US" dirty="0">
                <a:hlinkClick r:id="rId2" action="ppaction://hlinkfile"/>
              </a:rPr>
              <a:t>ftp://</a:t>
            </a:r>
            <a:r>
              <a:rPr lang="en-US" dirty="0" smtClean="0">
                <a:hlinkClick r:id="rId2" action="ppaction://hlinkfile"/>
              </a:rPr>
              <a:t>ftp.microbio.me/AmericanGut)</a:t>
            </a:r>
            <a:r>
              <a:rPr lang="en-US" dirty="0" smtClean="0"/>
              <a:t> </a:t>
            </a:r>
          </a:p>
          <a:p>
            <a:pPr lvl="1"/>
            <a:r>
              <a:rPr lang="en-US" dirty="0" smtClean="0"/>
              <a:t>New and old data </a:t>
            </a:r>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pic>
        <p:nvPicPr>
          <p:cNvPr id="6"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3142202"/>
            <a:ext cx="6059858" cy="3456013"/>
          </a:xfrm>
          <a:prstGeom prst="rect">
            <a:avLst/>
          </a:prstGeom>
        </p:spPr>
      </p:pic>
    </p:spTree>
    <p:extLst>
      <p:ext uri="{BB962C8B-B14F-4D97-AF65-F5344CB8AC3E}">
        <p14:creationId xmlns:p14="http://schemas.microsoft.com/office/powerpoint/2010/main" val="1571163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data</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3090" y="1849257"/>
            <a:ext cx="8391670" cy="4734600"/>
          </a:xfrm>
        </p:spPr>
      </p:pic>
      <p:pic>
        <p:nvPicPr>
          <p:cNvPr id="5" name="Picture 4">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210255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8681" y="1816207"/>
            <a:ext cx="8628958" cy="4964453"/>
          </a:xfrm>
        </p:spPr>
      </p:pic>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1149421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754" y="1891113"/>
            <a:ext cx="8965643" cy="4889547"/>
          </a:xfrm>
        </p:spPr>
      </p:pic>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1704165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463" y="1733506"/>
            <a:ext cx="8403814" cy="5047154"/>
          </a:xfrm>
        </p:spPr>
      </p:pic>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924830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485" y="1683546"/>
            <a:ext cx="9259911" cy="5097114"/>
          </a:xfrm>
        </p:spPr>
      </p:pic>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144736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Review the AGP, including the:</a:t>
            </a:r>
          </a:p>
          <a:p>
            <a:pPr lvl="1"/>
            <a:r>
              <a:rPr lang="en-US" dirty="0" smtClean="0"/>
              <a:t>Purpose</a:t>
            </a:r>
          </a:p>
          <a:p>
            <a:pPr lvl="1"/>
            <a:r>
              <a:rPr lang="en-US" dirty="0" smtClean="0"/>
              <a:t>Methods</a:t>
            </a:r>
          </a:p>
          <a:p>
            <a:r>
              <a:rPr lang="en-US" dirty="0" smtClean="0"/>
              <a:t>Explain how to access the available dataset</a:t>
            </a:r>
          </a:p>
          <a:p>
            <a:r>
              <a:rPr lang="en-US" dirty="0" smtClean="0"/>
              <a:t>Overview of the:</a:t>
            </a:r>
          </a:p>
          <a:p>
            <a:pPr lvl="1"/>
            <a:r>
              <a:rPr lang="en-US" dirty="0" smtClean="0"/>
              <a:t>Demographics</a:t>
            </a:r>
          </a:p>
          <a:p>
            <a:pPr lvl="1"/>
            <a:r>
              <a:rPr lang="en-US" dirty="0" smtClean="0"/>
              <a:t>Metadata</a:t>
            </a:r>
          </a:p>
          <a:p>
            <a:endParaRPr lang="en-US" dirty="0" smtClean="0"/>
          </a:p>
          <a:p>
            <a:endParaRPr lang="en-US" dirty="0" smtClean="0"/>
          </a:p>
          <a:p>
            <a:endParaRPr lang="en-US" dirty="0" smtClean="0"/>
          </a:p>
          <a:p>
            <a:endParaRPr lang="en-US" dirty="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2053063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data</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9157"/>
          <a:stretch/>
        </p:blipFill>
        <p:spPr>
          <a:xfrm>
            <a:off x="206061" y="1824617"/>
            <a:ext cx="9324305" cy="4724558"/>
          </a:xfrm>
        </p:spPr>
      </p:pic>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1630883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0316" y="1756047"/>
            <a:ext cx="7276563" cy="4965046"/>
          </a:xfrm>
        </p:spPr>
      </p:pic>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1930861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346" y="1783656"/>
            <a:ext cx="8911506" cy="4997004"/>
          </a:xfrm>
        </p:spPr>
      </p:pic>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1368849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data</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49142"/>
          <a:stretch/>
        </p:blipFill>
        <p:spPr>
          <a:xfrm>
            <a:off x="51516" y="2057401"/>
            <a:ext cx="12108748" cy="2562896"/>
          </a:xfrm>
        </p:spPr>
      </p:pic>
      <p:pic>
        <p:nvPicPr>
          <p:cNvPr id="5" name="Picture 4">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255673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9256" y="764373"/>
            <a:ext cx="9406944" cy="1293028"/>
          </a:xfrm>
        </p:spPr>
        <p:txBody>
          <a:bodyPr/>
          <a:lstStyle/>
          <a:p>
            <a:r>
              <a:rPr lang="en-US" dirty="0" smtClean="0"/>
              <a:t>Analyzing the data?</a:t>
            </a:r>
            <a:endParaRPr lang="en-US" dirty="0"/>
          </a:p>
        </p:txBody>
      </p:sp>
      <p:sp>
        <p:nvSpPr>
          <p:cNvPr id="3" name="Content Placeholder 2"/>
          <p:cNvSpPr>
            <a:spLocks noGrp="1"/>
          </p:cNvSpPr>
          <p:nvPr>
            <p:ph idx="1"/>
          </p:nvPr>
        </p:nvSpPr>
        <p:spPr/>
        <p:txBody>
          <a:bodyPr/>
          <a:lstStyle/>
          <a:p>
            <a:r>
              <a:rPr lang="en-US" dirty="0" smtClean="0"/>
              <a:t>R</a:t>
            </a:r>
          </a:p>
          <a:p>
            <a:pPr lvl="1"/>
            <a:r>
              <a:rPr lang="en-US" dirty="0"/>
              <a:t>Variety of codes online </a:t>
            </a:r>
            <a:endParaRPr lang="en-US" dirty="0" smtClean="0"/>
          </a:p>
          <a:p>
            <a:pPr lvl="1"/>
            <a:r>
              <a:rPr lang="en-US" dirty="0" smtClean="0"/>
              <a:t>Key Packages</a:t>
            </a:r>
          </a:p>
          <a:p>
            <a:pPr lvl="2"/>
            <a:r>
              <a:rPr lang="en-US" dirty="0" smtClean="0"/>
              <a:t>Dada2</a:t>
            </a:r>
          </a:p>
          <a:p>
            <a:pPr lvl="2"/>
            <a:r>
              <a:rPr lang="en-US" dirty="0" smtClean="0"/>
              <a:t>Phyloseq</a:t>
            </a:r>
          </a:p>
          <a:p>
            <a:pPr lvl="2"/>
            <a:r>
              <a:rPr lang="en-US" dirty="0" smtClean="0"/>
              <a:t>DeSeq2</a:t>
            </a:r>
          </a:p>
          <a:p>
            <a:r>
              <a:rPr lang="en-US" dirty="0" smtClean="0"/>
              <a:t>QIIME or QIIME 2</a:t>
            </a:r>
          </a:p>
          <a:p>
            <a:pPr lvl="1"/>
            <a:r>
              <a:rPr lang="en-US" dirty="0" smtClean="0"/>
              <a:t>Run separate sequences from EMP</a:t>
            </a:r>
          </a:p>
          <a:p>
            <a:pPr lvl="1"/>
            <a:r>
              <a:rPr lang="en-US" dirty="0" smtClean="0"/>
              <a:t>May need quality info or demultiplexed files  to compare to data processed by QIIME 2</a:t>
            </a:r>
          </a:p>
        </p:txBody>
      </p:sp>
      <p:pic>
        <p:nvPicPr>
          <p:cNvPr id="5" name="Picture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5479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38615"/>
            <a:ext cx="8610600" cy="1293028"/>
          </a:xfrm>
        </p:spPr>
        <p:txBody>
          <a:bodyPr/>
          <a:lstStyle/>
          <a:p>
            <a:r>
              <a:rPr lang="en-US" dirty="0" smtClean="0"/>
              <a:t>Sample description</a:t>
            </a:r>
            <a:endParaRPr lang="en-US" dirty="0"/>
          </a:p>
        </p:txBody>
      </p:sp>
      <p:sp>
        <p:nvSpPr>
          <p:cNvPr id="3" name="Content Placeholder 2"/>
          <p:cNvSpPr>
            <a:spLocks noGrp="1"/>
          </p:cNvSpPr>
          <p:nvPr>
            <p:ph sz="half" idx="1"/>
          </p:nvPr>
        </p:nvSpPr>
        <p:spPr>
          <a:xfrm>
            <a:off x="685800" y="1700011"/>
            <a:ext cx="5334000" cy="4546241"/>
          </a:xfrm>
        </p:spPr>
        <p:txBody>
          <a:bodyPr>
            <a:normAutofit fontScale="92500" lnSpcReduction="10000"/>
          </a:bodyPr>
          <a:lstStyle/>
          <a:p>
            <a:r>
              <a:rPr lang="en-US" dirty="0" smtClean="0"/>
              <a:t>“Latest” data</a:t>
            </a:r>
          </a:p>
          <a:p>
            <a:pPr lvl="1"/>
            <a:r>
              <a:rPr lang="en-US" dirty="0" smtClean="0"/>
              <a:t>14816 observations, 528 variables</a:t>
            </a:r>
          </a:p>
          <a:p>
            <a:pPr lvl="1"/>
            <a:r>
              <a:rPr lang="en-US" dirty="0" smtClean="0"/>
              <a:t>Mean Age: 45</a:t>
            </a:r>
          </a:p>
          <a:p>
            <a:pPr lvl="2"/>
            <a:r>
              <a:rPr lang="en-US" dirty="0" smtClean="0"/>
              <a:t>Babies: n=7</a:t>
            </a:r>
          </a:p>
          <a:p>
            <a:pPr lvl="2"/>
            <a:r>
              <a:rPr lang="en-US" dirty="0" smtClean="0"/>
              <a:t>Children: n=551</a:t>
            </a:r>
          </a:p>
          <a:p>
            <a:pPr lvl="2"/>
            <a:r>
              <a:rPr lang="en-US" dirty="0" smtClean="0"/>
              <a:t>Teen: </a:t>
            </a:r>
            <a:r>
              <a:rPr lang="en-US" dirty="0"/>
              <a:t>n=</a:t>
            </a:r>
            <a:r>
              <a:rPr lang="en-US" dirty="0" smtClean="0"/>
              <a:t>305 </a:t>
            </a:r>
          </a:p>
          <a:p>
            <a:pPr lvl="2"/>
            <a:r>
              <a:rPr lang="en-US" dirty="0" smtClean="0"/>
              <a:t>20s, 30s, 40s, 50s, or 60s: n~2,000</a:t>
            </a:r>
          </a:p>
          <a:p>
            <a:pPr lvl="1"/>
            <a:r>
              <a:rPr lang="en-US" dirty="0" smtClean="0"/>
              <a:t>Mean BMI: 23.9 </a:t>
            </a:r>
          </a:p>
          <a:p>
            <a:pPr lvl="2"/>
            <a:r>
              <a:rPr lang="en-US" dirty="0" smtClean="0"/>
              <a:t>Min: 9.63 </a:t>
            </a:r>
          </a:p>
          <a:p>
            <a:pPr lvl="2"/>
            <a:r>
              <a:rPr lang="en-US" dirty="0" smtClean="0"/>
              <a:t>Max: 76.89 </a:t>
            </a:r>
          </a:p>
          <a:p>
            <a:pPr lvl="2"/>
            <a:r>
              <a:rPr lang="en-US" dirty="0"/>
              <a:t>M</a:t>
            </a:r>
            <a:r>
              <a:rPr lang="en-US" dirty="0" smtClean="0"/>
              <a:t>issing:</a:t>
            </a:r>
            <a:r>
              <a:rPr lang="en-US" dirty="0"/>
              <a:t> </a:t>
            </a:r>
            <a:r>
              <a:rPr lang="en-US" dirty="0" smtClean="0"/>
              <a:t>8,213 </a:t>
            </a:r>
          </a:p>
          <a:p>
            <a:pPr lvl="1"/>
            <a:r>
              <a:rPr lang="en-US" dirty="0" smtClean="0"/>
              <a:t>Sex</a:t>
            </a:r>
          </a:p>
          <a:p>
            <a:pPr lvl="2"/>
            <a:r>
              <a:rPr lang="en-US" dirty="0" smtClean="0"/>
              <a:t>Males: n=6,639</a:t>
            </a:r>
          </a:p>
          <a:p>
            <a:pPr lvl="2"/>
            <a:r>
              <a:rPr lang="en-US" dirty="0" smtClean="0"/>
              <a:t>Females: n=7,423</a:t>
            </a:r>
          </a:p>
        </p:txBody>
      </p:sp>
      <p:sp>
        <p:nvSpPr>
          <p:cNvPr id="6" name="Content Placeholder 5"/>
          <p:cNvSpPr>
            <a:spLocks noGrp="1"/>
          </p:cNvSpPr>
          <p:nvPr>
            <p:ph sz="half" idx="2"/>
          </p:nvPr>
        </p:nvSpPr>
        <p:spPr>
          <a:xfrm>
            <a:off x="6172200" y="1700011"/>
            <a:ext cx="5334000" cy="4454278"/>
          </a:xfrm>
        </p:spPr>
        <p:txBody>
          <a:bodyPr>
            <a:normAutofit fontScale="92500" lnSpcReduction="10000"/>
          </a:bodyPr>
          <a:lstStyle/>
          <a:p>
            <a:pPr lvl="1"/>
            <a:r>
              <a:rPr lang="en-US" dirty="0" smtClean="0"/>
              <a:t>Race</a:t>
            </a:r>
          </a:p>
          <a:p>
            <a:pPr lvl="2"/>
            <a:r>
              <a:rPr lang="en-US" dirty="0" smtClean="0"/>
              <a:t>Caucasian: n=12,916</a:t>
            </a:r>
          </a:p>
          <a:p>
            <a:pPr lvl="2"/>
            <a:r>
              <a:rPr lang="en-US" dirty="0" smtClean="0"/>
              <a:t>Black: n=94</a:t>
            </a:r>
          </a:p>
          <a:p>
            <a:pPr lvl="2"/>
            <a:r>
              <a:rPr lang="en-US" dirty="0" smtClean="0"/>
              <a:t>Asian/Pacific Islander: n=714</a:t>
            </a:r>
          </a:p>
          <a:p>
            <a:pPr lvl="2"/>
            <a:r>
              <a:rPr lang="en-US" dirty="0" smtClean="0"/>
              <a:t>Hispanic: n=292</a:t>
            </a:r>
          </a:p>
          <a:p>
            <a:pPr lvl="1"/>
            <a:r>
              <a:rPr lang="en-US" dirty="0" smtClean="0"/>
              <a:t>Education</a:t>
            </a:r>
          </a:p>
          <a:p>
            <a:pPr lvl="2"/>
            <a:r>
              <a:rPr lang="en-US" dirty="0" smtClean="0"/>
              <a:t>Graduate Degree: n=4,288</a:t>
            </a:r>
          </a:p>
          <a:p>
            <a:pPr lvl="2"/>
            <a:r>
              <a:rPr lang="en-US" dirty="0" smtClean="0"/>
              <a:t>Bachelor’s: n=2,415</a:t>
            </a:r>
            <a:endParaRPr lang="en-US" dirty="0"/>
          </a:p>
          <a:p>
            <a:pPr lvl="1"/>
            <a:r>
              <a:rPr lang="en-US" dirty="0" smtClean="0"/>
              <a:t>Healthy</a:t>
            </a:r>
          </a:p>
          <a:p>
            <a:pPr lvl="2"/>
            <a:r>
              <a:rPr lang="en-US" dirty="0" smtClean="0"/>
              <a:t>True: n=2,413</a:t>
            </a:r>
          </a:p>
          <a:p>
            <a:pPr lvl="2"/>
            <a:r>
              <a:rPr lang="en-US" dirty="0" smtClean="0"/>
              <a:t>False: n= 8,561</a:t>
            </a:r>
          </a:p>
          <a:p>
            <a:pPr lvl="3"/>
            <a:r>
              <a:rPr lang="en-US" dirty="0" smtClean="0"/>
              <a:t>Diabetes: n=203</a:t>
            </a:r>
          </a:p>
          <a:p>
            <a:pPr lvl="3"/>
            <a:r>
              <a:rPr lang="en-US" dirty="0" smtClean="0"/>
              <a:t>CVD: n=335</a:t>
            </a:r>
          </a:p>
          <a:p>
            <a:pPr lvl="1"/>
            <a:r>
              <a:rPr lang="en-US" dirty="0" smtClean="0"/>
              <a:t>Diet</a:t>
            </a:r>
          </a:p>
          <a:p>
            <a:pPr lvl="2"/>
            <a:r>
              <a:rPr lang="en-US" dirty="0" smtClean="0"/>
              <a:t>Omnivore: n=11,783</a:t>
            </a:r>
          </a:p>
          <a:p>
            <a:pPr lvl="2"/>
            <a:r>
              <a:rPr lang="en-US" dirty="0" smtClean="0"/>
              <a:t>Vegan: n=312</a:t>
            </a:r>
            <a:endParaRPr lang="en-US" dirty="0"/>
          </a:p>
          <a:p>
            <a:pPr lvl="1"/>
            <a:endParaRPr lang="en-US" dirty="0" smtClean="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
        <p:nvSpPr>
          <p:cNvPr id="5" name="TextBox 4"/>
          <p:cNvSpPr txBox="1"/>
          <p:nvPr/>
        </p:nvSpPr>
        <p:spPr>
          <a:xfrm>
            <a:off x="1454039" y="6209627"/>
            <a:ext cx="7931980" cy="923330"/>
          </a:xfrm>
          <a:prstGeom prst="rect">
            <a:avLst/>
          </a:prstGeom>
          <a:noFill/>
        </p:spPr>
        <p:txBody>
          <a:bodyPr wrap="none" rtlCol="0">
            <a:spAutoFit/>
          </a:bodyPr>
          <a:lstStyle/>
          <a:p>
            <a:pPr algn="ctr"/>
            <a:r>
              <a:rPr lang="en-US" dirty="0">
                <a:solidFill>
                  <a:schemeClr val="accent6">
                    <a:lumMod val="40000"/>
                    <a:lumOff val="60000"/>
                  </a:schemeClr>
                </a:solidFill>
              </a:rPr>
              <a:t>Link to GitHub HTML or PDF document with </a:t>
            </a:r>
            <a:r>
              <a:rPr lang="en-US" dirty="0" smtClean="0">
                <a:solidFill>
                  <a:schemeClr val="accent6">
                    <a:lumMod val="40000"/>
                    <a:lumOff val="60000"/>
                  </a:schemeClr>
                </a:solidFill>
              </a:rPr>
              <a:t>a more in depth </a:t>
            </a:r>
            <a:r>
              <a:rPr lang="en-US" dirty="0">
                <a:solidFill>
                  <a:schemeClr val="accent6">
                    <a:lumMod val="40000"/>
                    <a:lumOff val="60000"/>
                  </a:schemeClr>
                </a:solidFill>
              </a:rPr>
              <a:t>overview:</a:t>
            </a:r>
            <a:r>
              <a:rPr lang="en-US" dirty="0">
                <a:solidFill>
                  <a:schemeClr val="tx1">
                    <a:lumMod val="95000"/>
                  </a:schemeClr>
                </a:solidFill>
              </a:rPr>
              <a:t> </a:t>
            </a:r>
          </a:p>
          <a:p>
            <a:pPr lvl="1" algn="ctr"/>
            <a:r>
              <a:rPr lang="en-US" dirty="0">
                <a:hlinkClick r:id="rId5"/>
              </a:rPr>
              <a:t>https://github.com/amonda/American_Gut_08_15_2017</a:t>
            </a:r>
            <a:r>
              <a:rPr lang="en-US" dirty="0"/>
              <a:t> </a:t>
            </a:r>
          </a:p>
          <a:p>
            <a:pPr algn="ctr"/>
            <a:endParaRPr lang="en-US" dirty="0"/>
          </a:p>
        </p:txBody>
      </p:sp>
    </p:spTree>
    <p:extLst>
      <p:ext uri="{BB962C8B-B14F-4D97-AF65-F5344CB8AC3E}">
        <p14:creationId xmlns:p14="http://schemas.microsoft.com/office/powerpoint/2010/main" val="1337737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 Depth overview</a:t>
            </a:r>
            <a:endParaRPr lang="en-US" dirty="0"/>
          </a:p>
        </p:txBody>
      </p:sp>
      <p:sp>
        <p:nvSpPr>
          <p:cNvPr id="3" name="Content Placeholder 2"/>
          <p:cNvSpPr>
            <a:spLocks noGrp="1"/>
          </p:cNvSpPr>
          <p:nvPr>
            <p:ph idx="1"/>
          </p:nvPr>
        </p:nvSpPr>
        <p:spPr/>
        <p:txBody>
          <a:bodyPr>
            <a:normAutofit/>
          </a:bodyPr>
          <a:lstStyle/>
          <a:p>
            <a:r>
              <a:rPr lang="en-US" sz="2400" dirty="0" smtClean="0"/>
              <a:t>Visit the </a:t>
            </a:r>
            <a:r>
              <a:rPr lang="en-US" sz="2400" dirty="0" smtClean="0"/>
              <a:t>HTML, PDF </a:t>
            </a:r>
            <a:r>
              <a:rPr lang="en-US" sz="2400" dirty="0" smtClean="0"/>
              <a:t>or R markdown file associated with the </a:t>
            </a:r>
            <a:r>
              <a:rPr lang="en-US" sz="2400" dirty="0"/>
              <a:t>data exploration done for this presentation </a:t>
            </a:r>
            <a:r>
              <a:rPr lang="en-US" sz="2400" dirty="0" smtClean="0"/>
              <a:t>at: </a:t>
            </a:r>
            <a:endParaRPr lang="en-US" dirty="0" smtClean="0"/>
          </a:p>
          <a:p>
            <a:pPr lvl="1"/>
            <a:r>
              <a:rPr lang="en-US" sz="2400" dirty="0" smtClean="0">
                <a:hlinkClick r:id="rId2"/>
              </a:rPr>
              <a:t>https</a:t>
            </a:r>
            <a:r>
              <a:rPr lang="en-US" sz="2400" dirty="0">
                <a:hlinkClick r:id="rId2"/>
              </a:rPr>
              <a:t>://</a:t>
            </a:r>
            <a:r>
              <a:rPr lang="en-US" sz="2400" dirty="0" smtClean="0">
                <a:hlinkClick r:id="rId2"/>
              </a:rPr>
              <a:t>github.com/amonda/American_Gut_08_15_2017</a:t>
            </a:r>
            <a:endParaRPr lang="en-US" sz="2400" dirty="0" smtClean="0"/>
          </a:p>
          <a:p>
            <a:pPr lvl="2"/>
            <a:r>
              <a:rPr lang="en-US" sz="2400" dirty="0"/>
              <a:t>The file is called “</a:t>
            </a:r>
            <a:r>
              <a:rPr lang="en-US" sz="2400" dirty="0" err="1" smtClean="0"/>
              <a:t>Latest_Analysis_Demo</a:t>
            </a:r>
            <a:r>
              <a:rPr lang="en-US" sz="2400" dirty="0" smtClean="0"/>
              <a:t>”</a:t>
            </a:r>
          </a:p>
          <a:p>
            <a:r>
              <a:rPr lang="en-US" sz="2800" dirty="0" smtClean="0"/>
              <a:t>A published version of the html file can be found at:</a:t>
            </a:r>
          </a:p>
          <a:p>
            <a:pPr lvl="2"/>
            <a:r>
              <a:rPr lang="en-US" sz="2400" dirty="0">
                <a:hlinkClick r:id="rId3"/>
              </a:rPr>
              <a:t>http://</a:t>
            </a:r>
            <a:r>
              <a:rPr lang="en-US" sz="2400" dirty="0" smtClean="0">
                <a:hlinkClick r:id="rId3"/>
              </a:rPr>
              <a:t>rpubs.com/acmonda/AG</a:t>
            </a:r>
            <a:r>
              <a:rPr lang="en-US" sz="2400" dirty="0" smtClean="0"/>
              <a:t> </a:t>
            </a:r>
            <a:endParaRPr lang="en-US" sz="2400" dirty="0"/>
          </a:p>
        </p:txBody>
      </p:sp>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1957183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Microbiome Analysis</a:t>
            </a:r>
            <a:endParaRPr lang="en-US" dirty="0"/>
          </a:p>
        </p:txBody>
      </p:sp>
      <p:pic>
        <p:nvPicPr>
          <p:cNvPr id="4" name="Picture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pic>
        <p:nvPicPr>
          <p:cNvPr id="1026" name="Picture 2" descr="https://lh6.googleusercontent.com/CUjAsM6PkUxGshQpt09NGhlQhN97lbaHlFKaMJbjKR51pp4F_vyhZ-jab5r-RUP3VgU6_JuC7uBi3gbvdT4wiQRgg3d61w0-hCb0zGW-NgSgI8sgQduH38BtBhfvi2-g1A9SbTCoXi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45" y="1729973"/>
            <a:ext cx="9134743" cy="4782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638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results</a:t>
            </a:r>
            <a:endParaRPr lang="en-US" dirty="0"/>
          </a:p>
        </p:txBody>
      </p:sp>
      <p:sp>
        <p:nvSpPr>
          <p:cNvPr id="3" name="Content Placeholder 2"/>
          <p:cNvSpPr>
            <a:spLocks noGrp="1"/>
          </p:cNvSpPr>
          <p:nvPr>
            <p:ph idx="1"/>
          </p:nvPr>
        </p:nvSpPr>
        <p:spPr/>
        <p:txBody>
          <a:bodyPr/>
          <a:lstStyle/>
          <a:p>
            <a:r>
              <a:rPr lang="en-US" dirty="0" smtClean="0"/>
              <a:t>As of November 2014</a:t>
            </a:r>
          </a:p>
          <a:p>
            <a:endParaRPr lang="en-US" dirty="0"/>
          </a:p>
        </p:txBody>
      </p:sp>
      <p:pic>
        <p:nvPicPr>
          <p:cNvPr id="5" name="Picture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
        <p:nvSpPr>
          <p:cNvPr id="4" name="TextBox 3"/>
          <p:cNvSpPr txBox="1"/>
          <p:nvPr/>
        </p:nvSpPr>
        <p:spPr>
          <a:xfrm>
            <a:off x="2665927" y="6355844"/>
            <a:ext cx="4868640" cy="646331"/>
          </a:xfrm>
          <a:prstGeom prst="rect">
            <a:avLst/>
          </a:prstGeom>
          <a:noFill/>
        </p:spPr>
        <p:txBody>
          <a:bodyPr wrap="none" rtlCol="0">
            <a:spAutoFit/>
          </a:bodyPr>
          <a:lstStyle/>
          <a:p>
            <a:r>
              <a:rPr lang="en-US" dirty="0">
                <a:hlinkClick r:id="rId4"/>
              </a:rPr>
              <a:t>http://americangut.org/our-results-so-far/</a:t>
            </a:r>
            <a:r>
              <a:rPr lang="en-US" dirty="0"/>
              <a:t> </a:t>
            </a:r>
          </a:p>
          <a:p>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150" y="2726185"/>
            <a:ext cx="5473700" cy="34925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50" y="2609598"/>
            <a:ext cx="12001500" cy="27813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750" y="2589026"/>
            <a:ext cx="11874500" cy="3606800"/>
          </a:xfrm>
          <a:prstGeom prst="rect">
            <a:avLst/>
          </a:prstGeom>
        </p:spPr>
      </p:pic>
    </p:spTree>
    <p:extLst>
      <p:ext uri="{BB962C8B-B14F-4D97-AF65-F5344CB8AC3E}">
        <p14:creationId xmlns:p14="http://schemas.microsoft.com/office/powerpoint/2010/main" val="14950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use this data?</a:t>
            </a:r>
            <a:endParaRPr lang="en-US" dirty="0"/>
          </a:p>
        </p:txBody>
      </p:sp>
      <p:sp>
        <p:nvSpPr>
          <p:cNvPr id="3" name="Content Placeholder 2"/>
          <p:cNvSpPr>
            <a:spLocks noGrp="1"/>
          </p:cNvSpPr>
          <p:nvPr>
            <p:ph idx="1"/>
          </p:nvPr>
        </p:nvSpPr>
        <p:spPr/>
        <p:txBody>
          <a:bodyPr>
            <a:normAutofit lnSpcReduction="10000"/>
          </a:bodyPr>
          <a:lstStyle/>
          <a:p>
            <a:r>
              <a:rPr lang="en-US" dirty="0" smtClean="0"/>
              <a:t>Exploratory/ Descriptive</a:t>
            </a:r>
          </a:p>
          <a:p>
            <a:pPr lvl="1"/>
            <a:r>
              <a:rPr lang="en-US" dirty="0" smtClean="0"/>
              <a:t>Is there a relationship between exercise frequency or location and the gut microbiome? </a:t>
            </a:r>
          </a:p>
          <a:p>
            <a:pPr lvl="1"/>
            <a:r>
              <a:rPr lang="en-US" dirty="0" smtClean="0"/>
              <a:t>Similar questions with other variables</a:t>
            </a:r>
            <a:r>
              <a:rPr lang="mr-IN" dirty="0" smtClean="0"/>
              <a:t>…</a:t>
            </a:r>
            <a:r>
              <a:rPr lang="en-US" dirty="0" smtClean="0"/>
              <a:t>.</a:t>
            </a:r>
          </a:p>
          <a:p>
            <a:r>
              <a:rPr lang="en-US" dirty="0"/>
              <a:t>Methods</a:t>
            </a:r>
          </a:p>
          <a:p>
            <a:pPr lvl="1"/>
            <a:r>
              <a:rPr lang="en-US" dirty="0" smtClean="0"/>
              <a:t>Collection Methods</a:t>
            </a:r>
          </a:p>
          <a:p>
            <a:pPr lvl="2"/>
            <a:r>
              <a:rPr lang="en-US" dirty="0" smtClean="0"/>
              <a:t>Compare TP catch or rectal swab</a:t>
            </a:r>
          </a:p>
          <a:p>
            <a:pPr lvl="1"/>
            <a:r>
              <a:rPr lang="en-US" dirty="0" smtClean="0"/>
              <a:t>Trimming data </a:t>
            </a:r>
          </a:p>
          <a:p>
            <a:pPr lvl="2"/>
            <a:r>
              <a:rPr lang="en-US" dirty="0"/>
              <a:t>A</a:t>
            </a:r>
            <a:r>
              <a:rPr lang="en-US" dirty="0" smtClean="0"/>
              <a:t>re we losing key players found at a low abundance?</a:t>
            </a:r>
          </a:p>
          <a:p>
            <a:r>
              <a:rPr lang="en-US" dirty="0" smtClean="0"/>
              <a:t>Investigate ecological relationships</a:t>
            </a:r>
          </a:p>
          <a:p>
            <a:pPr lvl="1"/>
            <a:r>
              <a:rPr lang="en-US" dirty="0" smtClean="0"/>
              <a:t>Within site</a:t>
            </a:r>
          </a:p>
          <a:p>
            <a:pPr lvl="1"/>
            <a:r>
              <a:rPr lang="en-US" dirty="0" smtClean="0"/>
              <a:t>Between sites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1084775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AGP?</a:t>
            </a:r>
            <a:endParaRPr lang="en-US" dirty="0"/>
          </a:p>
        </p:txBody>
      </p:sp>
      <p:sp>
        <p:nvSpPr>
          <p:cNvPr id="3" name="Content Placeholder 2"/>
          <p:cNvSpPr>
            <a:spLocks noGrp="1"/>
          </p:cNvSpPr>
          <p:nvPr>
            <p:ph idx="1"/>
          </p:nvPr>
        </p:nvSpPr>
        <p:spPr/>
        <p:txBody>
          <a:bodyPr>
            <a:normAutofit/>
          </a:bodyPr>
          <a:lstStyle/>
          <a:p>
            <a:r>
              <a:rPr lang="en-US" dirty="0" smtClean="0"/>
              <a:t>Largest crowdsourced citizen science project to date</a:t>
            </a:r>
          </a:p>
          <a:p>
            <a:r>
              <a:rPr lang="en-US" dirty="0"/>
              <a:t>Founded in 2012 by Jeff Leach and Rob </a:t>
            </a:r>
            <a:r>
              <a:rPr lang="en-US" dirty="0" smtClean="0"/>
              <a:t>Knight</a:t>
            </a:r>
          </a:p>
          <a:p>
            <a:r>
              <a:rPr lang="en-US" dirty="0" smtClean="0"/>
              <a:t>&gt;10,000 participants</a:t>
            </a:r>
          </a:p>
          <a:p>
            <a:pPr lvl="1"/>
            <a:r>
              <a:rPr lang="en-US" dirty="0" smtClean="0"/>
              <a:t>Fecal, Oral, or Skin </a:t>
            </a:r>
          </a:p>
          <a:p>
            <a:pPr lvl="1"/>
            <a:r>
              <a:rPr lang="en-US" dirty="0" smtClean="0"/>
              <a:t>Detailed health, lifestyle, and diet data</a:t>
            </a:r>
          </a:p>
          <a:p>
            <a:r>
              <a:rPr lang="en-US" dirty="0" smtClean="0"/>
              <a:t>Based </a:t>
            </a:r>
            <a:r>
              <a:rPr lang="en-US" dirty="0"/>
              <a:t>out of Rob Knight’s Lab at </a:t>
            </a:r>
            <a:r>
              <a:rPr lang="en-US" dirty="0" smtClean="0"/>
              <a:t>UCSD</a:t>
            </a:r>
          </a:p>
          <a:p>
            <a:r>
              <a:rPr lang="en-US" dirty="0" smtClean="0"/>
              <a:t>Encompasses British and Australian Gut Projects  </a:t>
            </a:r>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20605060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a:xfrm>
            <a:off x="6477000" y="2124171"/>
            <a:ext cx="5448300" cy="4390977"/>
          </a:xfrm>
        </p:spPr>
        <p:txBody>
          <a:bodyPr/>
          <a:lstStyle/>
          <a:p>
            <a:r>
              <a:rPr lang="en-US" dirty="0" smtClean="0"/>
              <a:t>Thank you to everyone who helped me learn how to use R and inspired me to dig into this data set.</a:t>
            </a:r>
          </a:p>
          <a:p>
            <a:pPr lvl="1"/>
            <a:r>
              <a:rPr lang="en-US" sz="2200" dirty="0" smtClean="0"/>
              <a:t>Vicki Hertzberg</a:t>
            </a:r>
          </a:p>
          <a:p>
            <a:pPr lvl="1"/>
            <a:r>
              <a:rPr lang="en-US" sz="2200" dirty="0"/>
              <a:t>Melinda </a:t>
            </a:r>
            <a:r>
              <a:rPr lang="en-US" sz="2200" dirty="0" smtClean="0"/>
              <a:t>Higgins</a:t>
            </a:r>
          </a:p>
          <a:p>
            <a:pPr lvl="1"/>
            <a:r>
              <a:rPr lang="en-US" sz="2200" dirty="0" smtClean="0"/>
              <a:t>Erin Ferranti</a:t>
            </a:r>
          </a:p>
          <a:p>
            <a:pPr lvl="1"/>
            <a:r>
              <a:rPr lang="en-US" sz="2200" dirty="0" smtClean="0"/>
              <a:t>Michelle Wright</a:t>
            </a:r>
          </a:p>
          <a:p>
            <a:pPr lvl="1"/>
            <a:r>
              <a:rPr lang="en-US" sz="2200" dirty="0" smtClean="0"/>
              <a:t>My Big Data Classmates</a:t>
            </a:r>
          </a:p>
          <a:p>
            <a:endParaRPr lang="en-US" dirty="0"/>
          </a:p>
        </p:txBody>
      </p:sp>
      <p:pic>
        <p:nvPicPr>
          <p:cNvPr id="4" name="Picture 3"/>
          <p:cNvPicPr>
            <a:picLocks noChangeAspect="1"/>
          </p:cNvPicPr>
          <p:nvPr/>
        </p:nvPicPr>
        <p:blipFill>
          <a:blip r:embed="rId2"/>
          <a:stretch>
            <a:fillRect/>
          </a:stretch>
        </p:blipFill>
        <p:spPr>
          <a:xfrm>
            <a:off x="381000" y="2090785"/>
            <a:ext cx="5899150" cy="44243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8264927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All info and data can be found through the American Gut Project </a:t>
            </a:r>
          </a:p>
          <a:p>
            <a:pPr lvl="1"/>
            <a:r>
              <a:rPr lang="en-US" dirty="0">
                <a:hlinkClick r:id="rId2"/>
              </a:rPr>
              <a:t>http://</a:t>
            </a:r>
            <a:r>
              <a:rPr lang="en-US" dirty="0" smtClean="0">
                <a:hlinkClick r:id="rId2"/>
              </a:rPr>
              <a:t>americangut.org</a:t>
            </a:r>
            <a:endParaRPr lang="en-US" dirty="0" smtClean="0"/>
          </a:p>
          <a:p>
            <a:r>
              <a:rPr lang="en-US" dirty="0"/>
              <a:t>Sample processing, sequencing, and core amplicon data analysis were performed by the Earth Microbiome Project (</a:t>
            </a:r>
            <a:r>
              <a:rPr lang="en-US" dirty="0">
                <a:hlinkClick r:id="rId3"/>
              </a:rPr>
              <a:t>www.earthmicrobiome.org</a:t>
            </a:r>
            <a:r>
              <a:rPr lang="en-US" dirty="0"/>
              <a:t>), and all amplicon sequence data and metadata have been made public through the data portal (</a:t>
            </a:r>
            <a:r>
              <a:rPr lang="en-US" dirty="0">
                <a:hlinkClick r:id="rId4"/>
              </a:rPr>
              <a:t>qiita.microbio.me/emp</a:t>
            </a:r>
            <a:r>
              <a:rPr lang="en-US" dirty="0" smtClean="0"/>
              <a:t>).</a:t>
            </a:r>
          </a:p>
          <a:p>
            <a:r>
              <a:rPr lang="en-US" dirty="0"/>
              <a:t>Gilbert, J. A., </a:t>
            </a:r>
            <a:r>
              <a:rPr lang="en-US" dirty="0" err="1"/>
              <a:t>Jansson</a:t>
            </a:r>
            <a:r>
              <a:rPr lang="en-US" dirty="0"/>
              <a:t>, J. K., &amp; Knight, R. (2014). The Earth Microbiome Project: successes and aspirations. BMC Biology, 12(1). </a:t>
            </a:r>
            <a:r>
              <a:rPr lang="en-US" dirty="0">
                <a:hlinkClick r:id="rId5"/>
              </a:rPr>
              <a:t>doi:10.1186/s12915-014-0069-1</a:t>
            </a:r>
            <a:endParaRPr lang="en-US"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1184439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a:xfrm>
            <a:off x="685800" y="1844993"/>
            <a:ext cx="10820400" cy="4784407"/>
          </a:xfrm>
        </p:spPr>
        <p:txBody>
          <a:bodyPr>
            <a:normAutofit lnSpcReduction="10000"/>
          </a:bodyPr>
          <a:lstStyle/>
          <a:p>
            <a:r>
              <a:rPr lang="en-US" dirty="0" smtClean="0"/>
              <a:t>Sample kit sent via snail mail </a:t>
            </a:r>
          </a:p>
          <a:p>
            <a:pPr lvl="1"/>
            <a:r>
              <a:rPr lang="en-US" dirty="0" smtClean="0"/>
              <a:t>Oral: Tongue </a:t>
            </a:r>
          </a:p>
          <a:p>
            <a:pPr lvl="1"/>
            <a:r>
              <a:rPr lang="en-US" dirty="0" smtClean="0"/>
              <a:t>Skin: Forehead or palm</a:t>
            </a:r>
          </a:p>
          <a:p>
            <a:pPr lvl="1"/>
            <a:r>
              <a:rPr lang="en-US" dirty="0" smtClean="0"/>
              <a:t>Fecal: Caught </a:t>
            </a:r>
            <a:r>
              <a:rPr lang="en-US" dirty="0"/>
              <a:t>on toilet </a:t>
            </a:r>
            <a:r>
              <a:rPr lang="en-US" dirty="0" smtClean="0"/>
              <a:t>paper</a:t>
            </a:r>
          </a:p>
          <a:p>
            <a:r>
              <a:rPr lang="en-US" dirty="0" smtClean="0"/>
              <a:t>Online questionnaires </a:t>
            </a:r>
            <a:endParaRPr lang="en-US" dirty="0" smtClean="0"/>
          </a:p>
          <a:p>
            <a:r>
              <a:rPr lang="en-US" dirty="0" smtClean="0"/>
              <a:t>Processed using protocols listed by Earth Microbiome Project</a:t>
            </a:r>
          </a:p>
          <a:p>
            <a:pPr lvl="1"/>
            <a:r>
              <a:rPr lang="en-US" dirty="0" smtClean="0"/>
              <a:t>80,000 samples in EMP it can thus be combined with or compared to</a:t>
            </a:r>
          </a:p>
          <a:p>
            <a:r>
              <a:rPr lang="en-US" dirty="0" smtClean="0"/>
              <a:t>16s rRNA, MiSeq Illumina  </a:t>
            </a:r>
          </a:p>
          <a:p>
            <a:r>
              <a:rPr lang="en-US" dirty="0" smtClean="0"/>
              <a:t>QIIME</a:t>
            </a:r>
          </a:p>
          <a:p>
            <a:pPr lvl="1"/>
            <a:r>
              <a:rPr lang="en-US" dirty="0" smtClean="0"/>
              <a:t>Ipython notebook describing processing steps </a:t>
            </a:r>
          </a:p>
          <a:p>
            <a:r>
              <a:rPr lang="en-US" dirty="0" smtClean="0"/>
              <a:t>Open access data</a:t>
            </a:r>
          </a:p>
          <a:p>
            <a:pPr lvl="1"/>
            <a:r>
              <a:rPr lang="en-US" dirty="0" smtClean="0"/>
              <a:t>Warning: Estimated time of processing all data is 5,000 CPU hours </a:t>
            </a:r>
          </a:p>
          <a:p>
            <a:pPr lvl="2"/>
            <a:r>
              <a:rPr lang="en-US" dirty="0" smtClean="0"/>
              <a:t>7 months on your laptop</a:t>
            </a:r>
          </a:p>
          <a:p>
            <a:endParaRPr lang="en-US" dirty="0" smtClean="0"/>
          </a:p>
          <a:p>
            <a:endParaRPr lang="en-US" dirty="0" smtClean="0"/>
          </a:p>
          <a:p>
            <a:endParaRPr lang="en-US" dirty="0"/>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Tree>
    <p:extLst>
      <p:ext uri="{BB962C8B-B14F-4D97-AF65-F5344CB8AC3E}">
        <p14:creationId xmlns:p14="http://schemas.microsoft.com/office/powerpoint/2010/main" val="1720301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Access the data?</a:t>
            </a:r>
            <a:endParaRPr lang="en-US" dirty="0"/>
          </a:p>
        </p:txBody>
      </p:sp>
      <p:sp>
        <p:nvSpPr>
          <p:cNvPr id="3" name="Content Placeholder 2"/>
          <p:cNvSpPr>
            <a:spLocks noGrp="1"/>
          </p:cNvSpPr>
          <p:nvPr>
            <p:ph idx="1"/>
          </p:nvPr>
        </p:nvSpPr>
        <p:spPr>
          <a:xfrm>
            <a:off x="476250" y="2194560"/>
            <a:ext cx="11563350" cy="4396740"/>
          </a:xfrm>
        </p:spPr>
        <p:txBody>
          <a:bodyPr>
            <a:normAutofit/>
          </a:bodyPr>
          <a:lstStyle/>
          <a:p>
            <a:r>
              <a:rPr lang="en-US" dirty="0" smtClean="0"/>
              <a:t>Option 1: The AG GitHub </a:t>
            </a:r>
            <a:r>
              <a:rPr lang="en-US" dirty="0"/>
              <a:t>repository (</a:t>
            </a:r>
            <a:r>
              <a:rPr lang="en-US" dirty="0">
                <a:hlinkClick r:id="rId2"/>
              </a:rPr>
              <a:t>https://</a:t>
            </a:r>
            <a:r>
              <a:rPr lang="en-US" dirty="0" smtClean="0">
                <a:hlinkClick r:id="rId2"/>
              </a:rPr>
              <a:t>github.com/biocore/American-Gut)</a:t>
            </a:r>
            <a:r>
              <a:rPr lang="en-US" dirty="0" smtClean="0"/>
              <a:t> </a:t>
            </a:r>
          </a:p>
          <a:p>
            <a:pPr lvl="1"/>
            <a:r>
              <a:rPr lang="en-US" dirty="0" smtClean="0"/>
              <a:t>Data from</a:t>
            </a:r>
          </a:p>
          <a:p>
            <a:pPr lvl="2"/>
            <a:r>
              <a:rPr lang="en-US" dirty="0" smtClean="0"/>
              <a:t>American Gut</a:t>
            </a:r>
          </a:p>
          <a:p>
            <a:pPr lvl="2"/>
            <a:r>
              <a:rPr lang="en-US" dirty="0" smtClean="0"/>
              <a:t>Human Microbiome</a:t>
            </a:r>
          </a:p>
          <a:p>
            <a:pPr lvl="2"/>
            <a:r>
              <a:rPr lang="en-US" dirty="0" smtClean="0"/>
              <a:t>Global Gut</a:t>
            </a:r>
          </a:p>
          <a:p>
            <a:pPr lvl="2"/>
            <a:r>
              <a:rPr lang="en-US" dirty="0" smtClean="0"/>
              <a:t>Personal Genome Project</a:t>
            </a:r>
          </a:p>
          <a:p>
            <a:pPr lvl="2"/>
            <a:r>
              <a:rPr lang="en-US" dirty="0" smtClean="0"/>
              <a:t>Open-access code and IPython notebooks</a:t>
            </a:r>
          </a:p>
          <a:p>
            <a:r>
              <a:rPr lang="en-US" dirty="0" smtClean="0"/>
              <a:t>Last updated May 2015</a:t>
            </a:r>
          </a:p>
          <a:p>
            <a:pPr lvl="2"/>
            <a:r>
              <a:rPr lang="en-US" dirty="0"/>
              <a:t>Does not contain latest </a:t>
            </a:r>
            <a:r>
              <a:rPr lang="en-US" dirty="0" smtClean="0"/>
              <a:t>data</a:t>
            </a:r>
          </a:p>
          <a:p>
            <a:pPr lvl="2"/>
            <a:r>
              <a:rPr lang="en-US" dirty="0" smtClean="0"/>
              <a:t>Different survey and dietary questionnaire</a:t>
            </a:r>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659" y="2780170"/>
            <a:ext cx="5340941" cy="3948289"/>
          </a:xfrm>
          <a:prstGeom prst="rect">
            <a:avLst/>
          </a:prstGeom>
        </p:spPr>
      </p:pic>
      <p:sp>
        <p:nvSpPr>
          <p:cNvPr id="7" name="TextBox 6"/>
          <p:cNvSpPr txBox="1"/>
          <p:nvPr/>
        </p:nvSpPr>
        <p:spPr>
          <a:xfrm>
            <a:off x="552450" y="10287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5266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data</a:t>
            </a:r>
            <a:endParaRPr lang="en-US" dirty="0"/>
          </a:p>
        </p:txBody>
      </p:sp>
      <p:sp>
        <p:nvSpPr>
          <p:cNvPr id="3" name="Content Placeholder 2"/>
          <p:cNvSpPr>
            <a:spLocks noGrp="1"/>
          </p:cNvSpPr>
          <p:nvPr>
            <p:ph idx="1"/>
          </p:nvPr>
        </p:nvSpPr>
        <p:spPr>
          <a:xfrm>
            <a:off x="476250" y="2194560"/>
            <a:ext cx="11563350" cy="4396740"/>
          </a:xfrm>
        </p:spPr>
        <p:txBody>
          <a:bodyPr>
            <a:normAutofit/>
          </a:bodyPr>
          <a:lstStyle/>
          <a:p>
            <a:r>
              <a:rPr lang="en-US" dirty="0" smtClean="0"/>
              <a:t>Option 1: The AG GitHub </a:t>
            </a:r>
            <a:r>
              <a:rPr lang="en-US" dirty="0"/>
              <a:t>repository (</a:t>
            </a:r>
            <a:r>
              <a:rPr lang="en-US" dirty="0">
                <a:hlinkClick r:id="rId2"/>
              </a:rPr>
              <a:t>https://</a:t>
            </a:r>
            <a:r>
              <a:rPr lang="en-US" dirty="0" smtClean="0">
                <a:hlinkClick r:id="rId2"/>
              </a:rPr>
              <a:t>github.com/biocore/American-Gut)</a:t>
            </a:r>
            <a:r>
              <a:rPr lang="en-US" dirty="0" smtClean="0"/>
              <a:t> </a:t>
            </a:r>
          </a:p>
          <a:p>
            <a:pPr lvl="1"/>
            <a:r>
              <a:rPr lang="en-US" dirty="0" smtClean="0"/>
              <a:t>Data from</a:t>
            </a:r>
          </a:p>
          <a:p>
            <a:pPr lvl="2"/>
            <a:r>
              <a:rPr lang="en-US" dirty="0" smtClean="0"/>
              <a:t>American Gut</a:t>
            </a:r>
          </a:p>
          <a:p>
            <a:pPr lvl="2"/>
            <a:r>
              <a:rPr lang="en-US" dirty="0" smtClean="0"/>
              <a:t>Human Microbiome</a:t>
            </a:r>
          </a:p>
          <a:p>
            <a:pPr lvl="2"/>
            <a:r>
              <a:rPr lang="en-US" dirty="0" smtClean="0"/>
              <a:t>Global Gut</a:t>
            </a:r>
          </a:p>
          <a:p>
            <a:pPr lvl="2"/>
            <a:r>
              <a:rPr lang="en-US" dirty="0" smtClean="0"/>
              <a:t>Personal Genome Project</a:t>
            </a:r>
          </a:p>
          <a:p>
            <a:pPr lvl="2"/>
            <a:r>
              <a:rPr lang="en-US" dirty="0" smtClean="0"/>
              <a:t>Open-access code and IPython notebooks</a:t>
            </a:r>
          </a:p>
          <a:p>
            <a:r>
              <a:rPr lang="en-US" dirty="0" smtClean="0"/>
              <a:t>Debugged are 10% random subsets</a:t>
            </a:r>
          </a:p>
          <a:p>
            <a:pPr lvl="1"/>
            <a:r>
              <a:rPr lang="en-US" dirty="0" smtClean="0"/>
              <a:t>Reduces processing loads on framework</a:t>
            </a:r>
          </a:p>
          <a:p>
            <a:pPr lvl="2"/>
            <a:r>
              <a:rPr lang="en-US" dirty="0" smtClean="0"/>
              <a:t>Run tests faster to ensure code works</a:t>
            </a:r>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
        <p:nvSpPr>
          <p:cNvPr id="7" name="TextBox 6"/>
          <p:cNvSpPr txBox="1"/>
          <p:nvPr/>
        </p:nvSpPr>
        <p:spPr>
          <a:xfrm>
            <a:off x="552450" y="1028700"/>
            <a:ext cx="184731"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7046" y="2592135"/>
            <a:ext cx="5594954" cy="4093845"/>
          </a:xfrm>
          <a:prstGeom prst="rect">
            <a:avLst/>
          </a:prstGeom>
        </p:spPr>
      </p:pic>
    </p:spTree>
    <p:extLst>
      <p:ext uri="{BB962C8B-B14F-4D97-AF65-F5344CB8AC3E}">
        <p14:creationId xmlns:p14="http://schemas.microsoft.com/office/powerpoint/2010/main" val="1507458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data</a:t>
            </a:r>
            <a:endParaRPr lang="en-US" dirty="0"/>
          </a:p>
        </p:txBody>
      </p:sp>
      <p:sp>
        <p:nvSpPr>
          <p:cNvPr id="3" name="Content Placeholder 2"/>
          <p:cNvSpPr>
            <a:spLocks noGrp="1"/>
          </p:cNvSpPr>
          <p:nvPr>
            <p:ph idx="1"/>
          </p:nvPr>
        </p:nvSpPr>
        <p:spPr>
          <a:xfrm>
            <a:off x="476250" y="2194560"/>
            <a:ext cx="5988850" cy="4396740"/>
          </a:xfrm>
        </p:spPr>
        <p:txBody>
          <a:bodyPr>
            <a:normAutofit/>
          </a:bodyPr>
          <a:lstStyle/>
          <a:p>
            <a:r>
              <a:rPr lang="en-US" dirty="0" smtClean="0"/>
              <a:t>Option 1: The AG GitHub </a:t>
            </a:r>
            <a:r>
              <a:rPr lang="en-US" dirty="0"/>
              <a:t>repository (</a:t>
            </a:r>
            <a:r>
              <a:rPr lang="en-US" dirty="0">
                <a:hlinkClick r:id="rId3"/>
              </a:rPr>
              <a:t>https://</a:t>
            </a:r>
            <a:r>
              <a:rPr lang="en-US" dirty="0" smtClean="0">
                <a:hlinkClick r:id="rId3"/>
              </a:rPr>
              <a:t>github.com/biocore/American-Gut)</a:t>
            </a:r>
            <a:r>
              <a:rPr lang="en-US" dirty="0" smtClean="0"/>
              <a:t> </a:t>
            </a:r>
          </a:p>
          <a:p>
            <a:pPr lvl="1"/>
            <a:r>
              <a:rPr lang="en-US" dirty="0" smtClean="0"/>
              <a:t>100nt: sequences </a:t>
            </a:r>
            <a:r>
              <a:rPr lang="en-US" dirty="0"/>
              <a:t>were trimmed to 100 nucleotides prior to OTU picking</a:t>
            </a:r>
          </a:p>
          <a:p>
            <a:pPr lvl="1"/>
            <a:r>
              <a:rPr lang="en-US" dirty="0" smtClean="0"/>
              <a:t>even1k: full </a:t>
            </a:r>
            <a:r>
              <a:rPr lang="en-US" dirty="0"/>
              <a:t>table was rarified to 1000 sequences per sample</a:t>
            </a:r>
          </a:p>
          <a:p>
            <a:pPr lvl="1"/>
            <a:r>
              <a:rPr lang="en-US" dirty="0" smtClean="0"/>
              <a:t>Even10k: full </a:t>
            </a:r>
            <a:r>
              <a:rPr lang="en-US" dirty="0"/>
              <a:t>table was rarified to 10000 sequences per </a:t>
            </a:r>
            <a:r>
              <a:rPr lang="en-US" dirty="0" smtClean="0"/>
              <a:t>sample</a:t>
            </a:r>
          </a:p>
          <a:p>
            <a:pPr lvl="1"/>
            <a:r>
              <a:rPr lang="en-US" dirty="0" smtClean="0"/>
              <a:t>“.txt”: metadata</a:t>
            </a:r>
          </a:p>
          <a:p>
            <a:pPr lvl="1"/>
            <a:r>
              <a:rPr lang="en-US" dirty="0" smtClean="0"/>
              <a:t>“.</a:t>
            </a:r>
            <a:r>
              <a:rPr lang="en-US" dirty="0" err="1" smtClean="0"/>
              <a:t>biom</a:t>
            </a:r>
            <a:r>
              <a:rPr lang="en-US" dirty="0" smtClean="0"/>
              <a:t>”: </a:t>
            </a:r>
            <a:r>
              <a:rPr lang="en-US" dirty="0"/>
              <a:t>Processed OTU, taxonomy </a:t>
            </a:r>
            <a:endParaRPr lang="en-US" dirty="0" smtClean="0"/>
          </a:p>
          <a:p>
            <a:pPr lvl="2"/>
            <a:r>
              <a:rPr lang="en-US" dirty="0" smtClean="0"/>
              <a:t>QIIME 1</a:t>
            </a:r>
          </a:p>
          <a:p>
            <a:pPr lvl="3"/>
            <a:r>
              <a:rPr lang="en-US" dirty="0"/>
              <a:t>P</a:t>
            </a:r>
            <a:r>
              <a:rPr lang="en-US" dirty="0" smtClean="0"/>
              <a:t>icked </a:t>
            </a:r>
            <a:r>
              <a:rPr lang="en-US" dirty="0"/>
              <a:t>against </a:t>
            </a:r>
            <a:r>
              <a:rPr lang="en-US" dirty="0" err="1"/>
              <a:t>Greengenes</a:t>
            </a:r>
            <a:r>
              <a:rPr lang="en-US" dirty="0"/>
              <a:t> 13_8 at 97% </a:t>
            </a:r>
            <a:r>
              <a:rPr lang="en-US" dirty="0" smtClean="0"/>
              <a:t>OTUs using </a:t>
            </a:r>
            <a:r>
              <a:rPr lang="en-US" dirty="0" err="1"/>
              <a:t>SortMeRNA</a:t>
            </a:r>
            <a:endParaRPr lang="en-US" dirty="0"/>
          </a:p>
          <a:p>
            <a:pPr lvl="1"/>
            <a:endParaRPr lang="en-US" dirty="0"/>
          </a:p>
          <a:p>
            <a:pPr lvl="1"/>
            <a:endParaRPr lang="en-US" dirty="0" smtClean="0"/>
          </a:p>
        </p:txBody>
      </p:sp>
      <p:pic>
        <p:nvPicPr>
          <p:cNvPr id="5" name="Picture 4">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
        <p:nvSpPr>
          <p:cNvPr id="7" name="TextBox 6"/>
          <p:cNvSpPr txBox="1"/>
          <p:nvPr/>
        </p:nvSpPr>
        <p:spPr>
          <a:xfrm>
            <a:off x="552450" y="1028700"/>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7500" y="2608710"/>
            <a:ext cx="5574500" cy="417195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750" y="1535191"/>
            <a:ext cx="8064500" cy="43688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6357" y="3652411"/>
            <a:ext cx="4614075" cy="3022398"/>
          </a:xfrm>
          <a:prstGeom prst="rect">
            <a:avLst/>
          </a:prstGeom>
        </p:spPr>
      </p:pic>
    </p:spTree>
    <p:extLst>
      <p:ext uri="{BB962C8B-B14F-4D97-AF65-F5344CB8AC3E}">
        <p14:creationId xmlns:p14="http://schemas.microsoft.com/office/powerpoint/2010/main" val="199745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Biology Timeout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5050" y="1793874"/>
            <a:ext cx="7505700" cy="477863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674" y="2340102"/>
            <a:ext cx="8189125" cy="4368800"/>
          </a:xfrm>
          <a:prstGeom prst="rect">
            <a:avLst/>
          </a:prstGeom>
        </p:spPr>
      </p:pic>
      <p:sp>
        <p:nvSpPr>
          <p:cNvPr id="7" name="TextBox 6"/>
          <p:cNvSpPr txBox="1"/>
          <p:nvPr/>
        </p:nvSpPr>
        <p:spPr>
          <a:xfrm>
            <a:off x="133350" y="2340102"/>
            <a:ext cx="2305050" cy="3539430"/>
          </a:xfrm>
          <a:prstGeom prst="rect">
            <a:avLst/>
          </a:prstGeom>
          <a:noFill/>
        </p:spPr>
        <p:txBody>
          <a:bodyPr wrap="square" rtlCol="0">
            <a:spAutoFit/>
          </a:bodyPr>
          <a:lstStyle/>
          <a:p>
            <a:r>
              <a:rPr lang="en-US" sz="3200" dirty="0" smtClean="0"/>
              <a:t>King</a:t>
            </a:r>
          </a:p>
          <a:p>
            <a:r>
              <a:rPr lang="en-US" sz="3200" dirty="0" smtClean="0"/>
              <a:t>Phillip</a:t>
            </a:r>
          </a:p>
          <a:p>
            <a:r>
              <a:rPr lang="en-US" sz="3200" dirty="0" smtClean="0"/>
              <a:t>Came</a:t>
            </a:r>
          </a:p>
          <a:p>
            <a:r>
              <a:rPr lang="en-US" sz="3200" dirty="0" smtClean="0"/>
              <a:t>Over</a:t>
            </a:r>
          </a:p>
          <a:p>
            <a:r>
              <a:rPr lang="en-US" sz="3200" dirty="0" smtClean="0"/>
              <a:t>For</a:t>
            </a:r>
          </a:p>
          <a:p>
            <a:r>
              <a:rPr lang="en-US" sz="3200" dirty="0" smtClean="0"/>
              <a:t>Good</a:t>
            </a:r>
          </a:p>
          <a:p>
            <a:r>
              <a:rPr lang="en-US" sz="3200" dirty="0" smtClean="0"/>
              <a:t>Spaghetti</a:t>
            </a:r>
            <a:endParaRPr lang="en-US" sz="32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4575" y="3699457"/>
            <a:ext cx="4614075" cy="3022398"/>
          </a:xfrm>
          <a:prstGeom prst="rect">
            <a:avLst/>
          </a:prstGeom>
        </p:spPr>
      </p:pic>
    </p:spTree>
    <p:extLst>
      <p:ext uri="{BB962C8B-B14F-4D97-AF65-F5344CB8AC3E}">
        <p14:creationId xmlns:p14="http://schemas.microsoft.com/office/powerpoint/2010/main" val="149759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data</a:t>
            </a:r>
            <a:endParaRPr lang="en-US" dirty="0"/>
          </a:p>
        </p:txBody>
      </p:sp>
      <p:sp>
        <p:nvSpPr>
          <p:cNvPr id="3" name="Content Placeholder 2"/>
          <p:cNvSpPr>
            <a:spLocks noGrp="1"/>
          </p:cNvSpPr>
          <p:nvPr>
            <p:ph idx="1"/>
          </p:nvPr>
        </p:nvSpPr>
        <p:spPr>
          <a:xfrm>
            <a:off x="476250" y="2194560"/>
            <a:ext cx="5988850" cy="4396740"/>
          </a:xfrm>
        </p:spPr>
        <p:txBody>
          <a:bodyPr>
            <a:normAutofit/>
          </a:bodyPr>
          <a:lstStyle/>
          <a:p>
            <a:r>
              <a:rPr lang="en-US" dirty="0" smtClean="0"/>
              <a:t>Option 1: The AG GitHub </a:t>
            </a:r>
            <a:r>
              <a:rPr lang="en-US" dirty="0"/>
              <a:t>repository (</a:t>
            </a:r>
            <a:r>
              <a:rPr lang="en-US" dirty="0">
                <a:hlinkClick r:id="rId3"/>
              </a:rPr>
              <a:t>https://</a:t>
            </a:r>
            <a:r>
              <a:rPr lang="en-US" dirty="0" smtClean="0">
                <a:hlinkClick r:id="rId3"/>
              </a:rPr>
              <a:t>github.com/biocore/American-Gut)</a:t>
            </a:r>
            <a:r>
              <a:rPr lang="en-US" dirty="0" smtClean="0"/>
              <a:t> </a:t>
            </a:r>
          </a:p>
          <a:p>
            <a:pPr lvl="1"/>
            <a:r>
              <a:rPr lang="en-US" dirty="0" smtClean="0"/>
              <a:t>100nt: sequences </a:t>
            </a:r>
            <a:r>
              <a:rPr lang="en-US" dirty="0"/>
              <a:t>were trimmed to 100 nucleotides prior to OTU picking</a:t>
            </a:r>
          </a:p>
          <a:p>
            <a:pPr lvl="1"/>
            <a:r>
              <a:rPr lang="en-US" dirty="0" smtClean="0"/>
              <a:t>even1k: full </a:t>
            </a:r>
            <a:r>
              <a:rPr lang="en-US" dirty="0"/>
              <a:t>table was rarified to 1000 sequences per sample</a:t>
            </a:r>
          </a:p>
          <a:p>
            <a:pPr lvl="1"/>
            <a:r>
              <a:rPr lang="en-US" dirty="0" smtClean="0"/>
              <a:t>Even10k: full </a:t>
            </a:r>
            <a:r>
              <a:rPr lang="en-US" dirty="0"/>
              <a:t>table was rarified to 10000 sequences per </a:t>
            </a:r>
            <a:r>
              <a:rPr lang="en-US" dirty="0" smtClean="0"/>
              <a:t>sample</a:t>
            </a:r>
          </a:p>
          <a:p>
            <a:pPr lvl="1"/>
            <a:r>
              <a:rPr lang="en-US" dirty="0" smtClean="0"/>
              <a:t>“.txt”: metadata</a:t>
            </a:r>
          </a:p>
          <a:p>
            <a:pPr lvl="1"/>
            <a:r>
              <a:rPr lang="en-US" dirty="0" smtClean="0"/>
              <a:t>“.</a:t>
            </a:r>
            <a:r>
              <a:rPr lang="en-US" dirty="0" err="1" smtClean="0"/>
              <a:t>biom</a:t>
            </a:r>
            <a:r>
              <a:rPr lang="en-US" dirty="0" smtClean="0"/>
              <a:t>”: </a:t>
            </a:r>
            <a:r>
              <a:rPr lang="en-US" dirty="0"/>
              <a:t>Processed OTU, taxonomy </a:t>
            </a:r>
            <a:endParaRPr lang="en-US" dirty="0" smtClean="0"/>
          </a:p>
          <a:p>
            <a:pPr lvl="2"/>
            <a:r>
              <a:rPr lang="en-US" dirty="0" smtClean="0"/>
              <a:t>QIIME 1</a:t>
            </a:r>
          </a:p>
          <a:p>
            <a:pPr lvl="3"/>
            <a:r>
              <a:rPr lang="en-US" dirty="0"/>
              <a:t>P</a:t>
            </a:r>
            <a:r>
              <a:rPr lang="en-US" dirty="0" smtClean="0"/>
              <a:t>icked </a:t>
            </a:r>
            <a:r>
              <a:rPr lang="en-US" dirty="0"/>
              <a:t>against </a:t>
            </a:r>
            <a:r>
              <a:rPr lang="en-US" dirty="0" err="1"/>
              <a:t>Greengenes</a:t>
            </a:r>
            <a:r>
              <a:rPr lang="en-US" dirty="0"/>
              <a:t> 13_8 at 97% </a:t>
            </a:r>
            <a:r>
              <a:rPr lang="en-US" dirty="0" smtClean="0"/>
              <a:t>OTUs using </a:t>
            </a:r>
            <a:r>
              <a:rPr lang="en-US" dirty="0" err="1"/>
              <a:t>SortMeRNA</a:t>
            </a:r>
            <a:endParaRPr lang="en-US" dirty="0"/>
          </a:p>
          <a:p>
            <a:pPr lvl="1"/>
            <a:endParaRPr lang="en-US" dirty="0"/>
          </a:p>
          <a:p>
            <a:pPr lvl="1"/>
            <a:endParaRPr lang="en-US" dirty="0" smtClean="0"/>
          </a:p>
        </p:txBody>
      </p:sp>
      <p:pic>
        <p:nvPicPr>
          <p:cNvPr id="5" name="Picture 4">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2832" y="5656710"/>
            <a:ext cx="2296768" cy="1123950"/>
          </a:xfrm>
          <a:prstGeom prst="rect">
            <a:avLst/>
          </a:prstGeom>
        </p:spPr>
      </p:pic>
      <p:sp>
        <p:nvSpPr>
          <p:cNvPr id="7" name="TextBox 6"/>
          <p:cNvSpPr txBox="1"/>
          <p:nvPr/>
        </p:nvSpPr>
        <p:spPr>
          <a:xfrm>
            <a:off x="552450" y="1028700"/>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7500" y="2608710"/>
            <a:ext cx="5574500" cy="4171950"/>
          </a:xfrm>
          <a:prstGeom prst="rect">
            <a:avLst/>
          </a:prstGeom>
        </p:spPr>
      </p:pic>
    </p:spTree>
    <p:extLst>
      <p:ext uri="{BB962C8B-B14F-4D97-AF65-F5344CB8AC3E}">
        <p14:creationId xmlns:p14="http://schemas.microsoft.com/office/powerpoint/2010/main" val="1455602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38232</TotalTime>
  <Words>1477</Words>
  <Application>Microsoft Macintosh PowerPoint</Application>
  <PresentationFormat>Widescreen</PresentationFormat>
  <Paragraphs>213</Paragraphs>
  <Slides>31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Century Gothic</vt:lpstr>
      <vt:lpstr>Mangal</vt:lpstr>
      <vt:lpstr>Arial</vt:lpstr>
      <vt:lpstr>Vapor Trail</vt:lpstr>
      <vt:lpstr>American Gut Project</vt:lpstr>
      <vt:lpstr>Objectives</vt:lpstr>
      <vt:lpstr>What is THE AGP?</vt:lpstr>
      <vt:lpstr>How does it work?</vt:lpstr>
      <vt:lpstr>How can we Access the data?</vt:lpstr>
      <vt:lpstr>Accessing the data</vt:lpstr>
      <vt:lpstr>Accessing the data</vt:lpstr>
      <vt:lpstr>Biology Timeout </vt:lpstr>
      <vt:lpstr>Accessing the data</vt:lpstr>
      <vt:lpstr>Accessing the data</vt:lpstr>
      <vt:lpstr>Accessing the data</vt:lpstr>
      <vt:lpstr>Accessing the data</vt:lpstr>
      <vt:lpstr>Accessing the data</vt:lpstr>
      <vt:lpstr>Accessing the data</vt:lpstr>
      <vt:lpstr>Accessing the data</vt:lpstr>
      <vt:lpstr>Accessing the data</vt:lpstr>
      <vt:lpstr>Accessing the data</vt:lpstr>
      <vt:lpstr>Accessing the data</vt:lpstr>
      <vt:lpstr>Accessing the data</vt:lpstr>
      <vt:lpstr>Accessing the data</vt:lpstr>
      <vt:lpstr>Accessing the data</vt:lpstr>
      <vt:lpstr>Accessing the data</vt:lpstr>
      <vt:lpstr>Accessing the data</vt:lpstr>
      <vt:lpstr>Analyzing the data?</vt:lpstr>
      <vt:lpstr>Sample description</vt:lpstr>
      <vt:lpstr>More In Depth overview</vt:lpstr>
      <vt:lpstr>Microbiome Analysis</vt:lpstr>
      <vt:lpstr>Preliminary results</vt:lpstr>
      <vt:lpstr>How can we use this data?</vt:lpstr>
      <vt:lpstr>Acknowledgements</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Gut Project</dc:title>
  <dc:creator>Alyssa Monda</dc:creator>
  <cp:lastModifiedBy>Alyssa Monda</cp:lastModifiedBy>
  <cp:revision>76</cp:revision>
  <dcterms:created xsi:type="dcterms:W3CDTF">2017-07-20T01:41:36Z</dcterms:created>
  <dcterms:modified xsi:type="dcterms:W3CDTF">2017-08-15T15:50:26Z</dcterms:modified>
</cp:coreProperties>
</file>