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16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>
      <a:defRPr lang="es-C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9E-39A3-4DD3-AB9B-434A12AAC7E7}" type="datetimeFigureOut">
              <a:rPr lang="es-CR" smtClean="0"/>
              <a:t>28/1/2020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6876-3AB8-4A37-82C8-BB05A1C896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8389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9E-39A3-4DD3-AB9B-434A12AAC7E7}" type="datetimeFigureOut">
              <a:rPr lang="es-CR" smtClean="0"/>
              <a:t>28/1/2020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6876-3AB8-4A37-82C8-BB05A1C896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3081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9E-39A3-4DD3-AB9B-434A12AAC7E7}" type="datetimeFigureOut">
              <a:rPr lang="es-CR" smtClean="0"/>
              <a:t>28/1/2020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6876-3AB8-4A37-82C8-BB05A1C896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8568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9E-39A3-4DD3-AB9B-434A12AAC7E7}" type="datetimeFigureOut">
              <a:rPr lang="es-CR" smtClean="0"/>
              <a:t>28/1/2020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6876-3AB8-4A37-82C8-BB05A1C896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8413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9E-39A3-4DD3-AB9B-434A12AAC7E7}" type="datetimeFigureOut">
              <a:rPr lang="es-CR" smtClean="0"/>
              <a:t>28/1/2020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6876-3AB8-4A37-82C8-BB05A1C896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662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9E-39A3-4DD3-AB9B-434A12AAC7E7}" type="datetimeFigureOut">
              <a:rPr lang="es-CR" smtClean="0"/>
              <a:t>28/1/2020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6876-3AB8-4A37-82C8-BB05A1C896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868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9E-39A3-4DD3-AB9B-434A12AAC7E7}" type="datetimeFigureOut">
              <a:rPr lang="es-CR" smtClean="0"/>
              <a:t>28/1/2020</a:t>
            </a:fld>
            <a:endParaRPr lang="es-C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6876-3AB8-4A37-82C8-BB05A1C896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973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9E-39A3-4DD3-AB9B-434A12AAC7E7}" type="datetimeFigureOut">
              <a:rPr lang="es-CR" smtClean="0"/>
              <a:t>28/1/2020</a:t>
            </a:fld>
            <a:endParaRPr lang="es-C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6876-3AB8-4A37-82C8-BB05A1C896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39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9E-39A3-4DD3-AB9B-434A12AAC7E7}" type="datetimeFigureOut">
              <a:rPr lang="es-CR" smtClean="0"/>
              <a:t>28/1/2020</a:t>
            </a:fld>
            <a:endParaRPr lang="es-C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6876-3AB8-4A37-82C8-BB05A1C896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9347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9E-39A3-4DD3-AB9B-434A12AAC7E7}" type="datetimeFigureOut">
              <a:rPr lang="es-CR" smtClean="0"/>
              <a:t>28/1/2020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6876-3AB8-4A37-82C8-BB05A1C896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6464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4B9E-39A3-4DD3-AB9B-434A12AAC7E7}" type="datetimeFigureOut">
              <a:rPr lang="es-CR" smtClean="0"/>
              <a:t>28/1/2020</a:t>
            </a:fld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E6876-3AB8-4A37-82C8-BB05A1C896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3441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D4B9E-39A3-4DD3-AB9B-434A12AAC7E7}" type="datetimeFigureOut">
              <a:rPr lang="es-CR" smtClean="0"/>
              <a:t>28/1/2020</a:t>
            </a:fld>
            <a:endParaRPr lang="es-C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E6876-3AB8-4A37-82C8-BB05A1C896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45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7772400" cy="2232248"/>
          </a:xfrm>
        </p:spPr>
        <p:txBody>
          <a:bodyPr>
            <a:normAutofit/>
          </a:bodyPr>
          <a:lstStyle/>
          <a:p>
            <a:r>
              <a:rPr lang="es-CR" sz="4800" dirty="0" smtClean="0"/>
              <a:t>Taller de Instalaciones Eléctricas</a:t>
            </a:r>
            <a:r>
              <a:rPr lang="es-CR" sz="5400" dirty="0" smtClean="0"/>
              <a:t/>
            </a:r>
            <a:br>
              <a:rPr lang="es-CR" sz="5400" dirty="0" smtClean="0"/>
            </a:br>
            <a:endParaRPr lang="es-CR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91680" y="5013176"/>
            <a:ext cx="6400800" cy="1752600"/>
          </a:xfrm>
        </p:spPr>
        <p:txBody>
          <a:bodyPr/>
          <a:lstStyle/>
          <a:p>
            <a:r>
              <a:rPr lang="es-CR" dirty="0" smtClean="0"/>
              <a:t>Ing. Mauricio Rodríguez Calvo</a:t>
            </a:r>
          </a:p>
          <a:p>
            <a:r>
              <a:rPr lang="es-CR" dirty="0" smtClean="0"/>
              <a:t>mrodriguezc@utn.ac.cr</a:t>
            </a:r>
            <a:endParaRPr lang="es-C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1828800" cy="141605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84" y="60864"/>
            <a:ext cx="3744416" cy="210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3020"/>
            <a:ext cx="3024336" cy="6856467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39952" y="198092"/>
            <a:ext cx="5004048" cy="64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dirty="0" smtClean="0"/>
              <a:t>Ejemplo de conexión 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43000"/>
            <a:ext cx="5040560" cy="55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dirty="0" smtClean="0"/>
              <a:t>Ejemplo de conexión: Empalmes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34" y="1143000"/>
            <a:ext cx="6763932" cy="508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dirty="0" smtClean="0"/>
              <a:t>Practica de laboratorio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s-CR" sz="2000" dirty="0"/>
              <a:t>Realizar experimentalmente las mediciones de los parámetros señalados en el circuito de la </a:t>
            </a:r>
            <a:r>
              <a:rPr lang="es-CR" sz="2000"/>
              <a:t>figura </a:t>
            </a:r>
            <a:r>
              <a:rPr lang="es-CR" sz="2000" smtClean="0"/>
              <a:t>1 </a:t>
            </a:r>
            <a:r>
              <a:rPr lang="es-CR" sz="2000" dirty="0"/>
              <a:t>de las instalaciones eléctricas residenciales, así como también sus cálculos teóricos, y llenar la tabla 1. Se tiene un bombillo de 100W y una alimentación de 120 V.</a:t>
            </a:r>
            <a:endParaRPr lang="es-ES" sz="2000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4237262" cy="4110144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41455"/>
              </p:ext>
            </p:extLst>
          </p:nvPr>
        </p:nvGraphicFramePr>
        <p:xfrm>
          <a:off x="4850765" y="2564904"/>
          <a:ext cx="4293235" cy="806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605"/>
                <a:gridCol w="1149985"/>
                <a:gridCol w="809625"/>
                <a:gridCol w="922020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 dirty="0">
                          <a:effectLst/>
                        </a:rPr>
                        <a:t>TABLA 1. RESULTADOS OBTENIDOS DEL EXPERIMENTO 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000">
                          <a:effectLst/>
                        </a:rPr>
                        <a:t>PARÁMETRO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</a:rPr>
                        <a:t>VALOR TEÓRICO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000">
                          <a:effectLst/>
                        </a:rPr>
                        <a:t>VALOR EXP.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000">
                          <a:effectLst/>
                        </a:rPr>
                        <a:t>% ERROR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I</a:t>
                      </a:r>
                      <a:r>
                        <a:rPr lang="es-CR" sz="1200" baseline="-25000">
                          <a:effectLst/>
                        </a:rPr>
                        <a:t>T CORRIENTE TOTAL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V</a:t>
                      </a:r>
                      <a:r>
                        <a:rPr lang="es-CR" sz="1200" baseline="-25000">
                          <a:effectLst/>
                        </a:rPr>
                        <a:t>L 100 W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5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s-ES" dirty="0" smtClean="0"/>
              <a:t>Practica de laboratorio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r>
              <a:rPr lang="es-CR" sz="2000" dirty="0"/>
              <a:t>Luego </a:t>
            </a:r>
            <a:r>
              <a:rPr lang="es-CR" sz="2000" dirty="0" smtClean="0"/>
              <a:t>agregue </a:t>
            </a:r>
            <a:r>
              <a:rPr lang="es-CR" sz="2000" dirty="0"/>
              <a:t>una lámpara adicional variando </a:t>
            </a:r>
            <a:r>
              <a:rPr lang="es-CR" sz="2000" dirty="0" smtClean="0"/>
              <a:t>su </a:t>
            </a:r>
            <a:r>
              <a:rPr lang="es-CR" sz="2000" dirty="0"/>
              <a:t>valor </a:t>
            </a:r>
            <a:r>
              <a:rPr lang="es-CR" sz="2000" dirty="0" smtClean="0"/>
              <a:t>en watts, </a:t>
            </a:r>
            <a:r>
              <a:rPr lang="es-CR" sz="2000" dirty="0"/>
              <a:t>donde ambas lámparas </a:t>
            </a:r>
            <a:r>
              <a:rPr lang="es-CR" sz="2000" dirty="0" smtClean="0"/>
              <a:t>funcionen </a:t>
            </a:r>
            <a:r>
              <a:rPr lang="es-CR" sz="2000" dirty="0"/>
              <a:t>de forma simultánea.</a:t>
            </a:r>
            <a:endParaRPr lang="es-ES" sz="2000" dirty="0"/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41455"/>
              </p:ext>
            </p:extLst>
          </p:nvPr>
        </p:nvGraphicFramePr>
        <p:xfrm>
          <a:off x="4850765" y="2564904"/>
          <a:ext cx="4293235" cy="806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605"/>
                <a:gridCol w="1149985"/>
                <a:gridCol w="809625"/>
                <a:gridCol w="922020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 dirty="0">
                          <a:effectLst/>
                        </a:rPr>
                        <a:t>TABLA 1. RESULTADOS OBTENIDOS DEL EXPERIMENTO 1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000">
                          <a:effectLst/>
                        </a:rPr>
                        <a:t>PARÁMETRO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000" dirty="0">
                          <a:effectLst/>
                        </a:rPr>
                        <a:t>VALOR TEÓRICO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000">
                          <a:effectLst/>
                        </a:rPr>
                        <a:t>VALOR EXP.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000">
                          <a:effectLst/>
                        </a:rPr>
                        <a:t>% ERROR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I</a:t>
                      </a:r>
                      <a:r>
                        <a:rPr lang="es-CR" sz="1200" baseline="-25000">
                          <a:effectLst/>
                        </a:rPr>
                        <a:t>T CORRIENTE TOTAL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V</a:t>
                      </a:r>
                      <a:r>
                        <a:rPr lang="es-CR" sz="1200" baseline="-25000">
                          <a:effectLst/>
                        </a:rPr>
                        <a:t>L 100 W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R" sz="12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1" y="1844824"/>
            <a:ext cx="3805214" cy="48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R"/>
              <a:t>Ejemplo Practico</a:t>
            </a:r>
            <a:endParaRPr/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79512" y="1484784"/>
            <a:ext cx="4572000" cy="5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s-CR" sz="1700"/>
              <a:t>En equipos de 3 y usando los materiales del laboratorio instale 5 bombillas incandescentes en paralelo, asumiendo que la distancia del tablero a la primera bombilla es de 25 m (la distancia entre bombillas es de su escogencia). Se tiene una alimentación de 127 V y la caída de tensión permitida de 3%.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CR" sz="1700"/>
              <a:t>Calcule el calibre de cable que cumple con el criterio de capacidad y su caída de tensión especifica para todo el circuito ramal.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CR" sz="1700"/>
              <a:t>Calcule el tamaño de tubo conduit requerido  para toda la instalación incluyendo cada sección del circuito ramal.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CR" sz="1700"/>
              <a:t>Agregue una luz incandescente adicional en la parte mas lejana del circuito a 15 metros de la ultima luz, he indique que cambios se generan en el circuito ramal y en su canalización, muestre los nuevos valores de calibre y canalización de haber cambios.</a:t>
            </a:r>
            <a:endParaRPr sz="1700"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71965" y="1484784"/>
            <a:ext cx="3873019" cy="53049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9094828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R"/>
              <a:t>Ejemplo Practico</a:t>
            </a:r>
            <a:endParaRPr/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79512" y="1484784"/>
            <a:ext cx="4572000" cy="55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s-CR" sz="1700"/>
              <a:t>=En equipos de 3 y usando los materiales del laboratorio instale 5 bombillas incandescentes en paralelo, asumiendo que la distancia del tablero a la primera bombilla es de 25 m (la distancia entre bombillas es de su escogencia). Se tiene una alimentación de 127 V y la caída de tensión permitida de 3%.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CR" sz="1700"/>
              <a:t>Calcule el calibre de cable que cumple con el criterio de capacidad y su caída de tensión especifica para todo el circuito ramal.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CR" sz="1700"/>
              <a:t>Calcule el tamaño de tubo conduit requerido  para toda la instalación incluyendo cada sección del circuito ramal.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CR" sz="1700"/>
              <a:t>Agregue una luz incandescente adicional en la parte mas lejana del circuito a 15 metros de la ultima luz, he indique que cambios se generan en el circuito ramal y en su canalización, muestre los nuevos valores de calibre y canalización de haber cambios.</a:t>
            </a:r>
            <a:endParaRPr sz="1700"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44616" y="2276872"/>
            <a:ext cx="4392488" cy="241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Generación de energía eléctrica</a:t>
            </a:r>
            <a:endParaRPr lang="es-C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0" y="2204864"/>
            <a:ext cx="766205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líneas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6581"/>
            <a:ext cx="2943636" cy="20100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3553"/>
            <a:ext cx="5532295" cy="26944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1268760"/>
            <a:ext cx="4579641" cy="35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7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líneas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32" y="1774192"/>
            <a:ext cx="5801535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7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s-ES" dirty="0"/>
              <a:t>Tipos de líneas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840"/>
            <a:ext cx="8115850" cy="331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/>
              <a:t>Identificación de cables por color según su función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R" dirty="0" smtClean="0"/>
              <a:t>a) Circuito </a:t>
            </a:r>
            <a:r>
              <a:rPr lang="es-CR" dirty="0"/>
              <a:t>Monofásico a dos hilos:</a:t>
            </a:r>
            <a:br>
              <a:rPr lang="es-CR" dirty="0"/>
            </a:br>
            <a:r>
              <a:rPr lang="es-CR" dirty="0"/>
              <a:t>Fase color negro.</a:t>
            </a:r>
            <a:br>
              <a:rPr lang="es-CR" dirty="0"/>
            </a:br>
            <a:r>
              <a:rPr lang="es-CR" dirty="0"/>
              <a:t>Neutro color blanco</a:t>
            </a:r>
            <a:r>
              <a:rPr lang="es-CR" dirty="0" smtClean="0"/>
              <a:t>.</a:t>
            </a:r>
          </a:p>
          <a:p>
            <a:pPr marL="514350" indent="-514350">
              <a:buAutoNum type="alphaLcParenR"/>
            </a:pPr>
            <a:endParaRPr lang="es-ES" dirty="0"/>
          </a:p>
          <a:p>
            <a:pPr marL="0" indent="0">
              <a:buNone/>
            </a:pPr>
            <a:r>
              <a:rPr lang="es-CR" dirty="0"/>
              <a:t>b) Circuitos Monofásicos a tres hilos:</a:t>
            </a:r>
            <a:br>
              <a:rPr lang="es-CR" dirty="0"/>
            </a:br>
            <a:r>
              <a:rPr lang="es-CR" dirty="0"/>
              <a:t>Fase color negro.</a:t>
            </a:r>
            <a:br>
              <a:rPr lang="es-CR" dirty="0"/>
            </a:br>
            <a:r>
              <a:rPr lang="es-CR" dirty="0"/>
              <a:t>Neutro color blanco.</a:t>
            </a:r>
            <a:br>
              <a:rPr lang="es-CR" dirty="0"/>
            </a:br>
            <a:r>
              <a:rPr lang="es-CR" dirty="0"/>
              <a:t>Tierra física color verde</a:t>
            </a:r>
            <a:r>
              <a:rPr lang="es-CR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CR" dirty="0" smtClean="0"/>
              <a:t>c</a:t>
            </a:r>
            <a:r>
              <a:rPr lang="es-CR" dirty="0"/>
              <a:t>) Circuito Bifásico a dos hilos:</a:t>
            </a:r>
            <a:br>
              <a:rPr lang="es-CR" dirty="0"/>
            </a:br>
            <a:r>
              <a:rPr lang="es-CR" dirty="0"/>
              <a:t>Fase A color negro.</a:t>
            </a:r>
            <a:br>
              <a:rPr lang="es-CR" dirty="0"/>
            </a:br>
            <a:r>
              <a:rPr lang="es-CR" dirty="0"/>
              <a:t>Fase B color rojo</a:t>
            </a:r>
            <a:r>
              <a:rPr lang="es-CR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CR" dirty="0"/>
              <a:t>d) Circuitos Bifásicos a tres hilos:</a:t>
            </a:r>
            <a:br>
              <a:rPr lang="es-CR" dirty="0"/>
            </a:br>
            <a:r>
              <a:rPr lang="es-CR" dirty="0"/>
              <a:t>Fase A color negro.</a:t>
            </a:r>
            <a:br>
              <a:rPr lang="es-CR" dirty="0"/>
            </a:br>
            <a:r>
              <a:rPr lang="es-CR" dirty="0"/>
              <a:t>Fase B color rojo.</a:t>
            </a:r>
            <a:br>
              <a:rPr lang="es-CR" dirty="0"/>
            </a:br>
            <a:r>
              <a:rPr lang="es-CR" dirty="0"/>
              <a:t>Neutro color blanco.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R" dirty="0"/>
              <a:t>e</a:t>
            </a:r>
            <a:r>
              <a:rPr lang="es-CR" dirty="0" smtClean="0"/>
              <a:t>) Circuitos </a:t>
            </a:r>
            <a:r>
              <a:rPr lang="es-CR" dirty="0"/>
              <a:t>Bifásicos a cuatro hilos:</a:t>
            </a:r>
            <a:br>
              <a:rPr lang="es-CR" dirty="0"/>
            </a:br>
            <a:r>
              <a:rPr lang="es-CR" dirty="0"/>
              <a:t>Fase A color negro.</a:t>
            </a:r>
            <a:br>
              <a:rPr lang="es-CR" dirty="0"/>
            </a:br>
            <a:r>
              <a:rPr lang="es-CR" dirty="0"/>
              <a:t>Fase B color rojo.</a:t>
            </a:r>
            <a:br>
              <a:rPr lang="es-CR" dirty="0"/>
            </a:br>
            <a:r>
              <a:rPr lang="es-CR" dirty="0"/>
              <a:t>Tierra física color verde.</a:t>
            </a:r>
            <a:br>
              <a:rPr lang="es-CR" dirty="0"/>
            </a:br>
            <a:r>
              <a:rPr lang="es-CR" dirty="0"/>
              <a:t>Neutro color blanco</a:t>
            </a:r>
            <a:r>
              <a:rPr lang="es-CR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CR" dirty="0"/>
              <a:t>f) Circuitos Trifásicos a cuatro hilos:</a:t>
            </a:r>
            <a:br>
              <a:rPr lang="es-CR" dirty="0"/>
            </a:br>
            <a:r>
              <a:rPr lang="es-CR" dirty="0"/>
              <a:t>Fase A color negro.</a:t>
            </a:r>
            <a:br>
              <a:rPr lang="es-CR" dirty="0"/>
            </a:br>
            <a:r>
              <a:rPr lang="es-CR" dirty="0"/>
              <a:t>Fase B color rojo.</a:t>
            </a:r>
            <a:br>
              <a:rPr lang="es-CR" dirty="0"/>
            </a:br>
            <a:r>
              <a:rPr lang="es-CR" dirty="0"/>
              <a:t>Fase C color azul.</a:t>
            </a:r>
            <a:br>
              <a:rPr lang="es-CR" dirty="0"/>
            </a:br>
            <a:r>
              <a:rPr lang="es-CR" dirty="0"/>
              <a:t>Neutro color blanco</a:t>
            </a:r>
            <a:r>
              <a:rPr lang="es-CR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CR" dirty="0"/>
              <a:t>g) Circuitos Trifásicos a cinco hilos:</a:t>
            </a:r>
            <a:br>
              <a:rPr lang="es-CR" dirty="0"/>
            </a:br>
            <a:r>
              <a:rPr lang="es-CR" dirty="0"/>
              <a:t>Fase A color negro.</a:t>
            </a:r>
            <a:br>
              <a:rPr lang="es-CR" dirty="0"/>
            </a:br>
            <a:r>
              <a:rPr lang="es-CR" dirty="0"/>
              <a:t>Fase B color rojo.</a:t>
            </a:r>
            <a:br>
              <a:rPr lang="es-CR" dirty="0"/>
            </a:br>
            <a:r>
              <a:rPr lang="es-CR" dirty="0"/>
              <a:t>Fase C color azul.</a:t>
            </a:r>
            <a:br>
              <a:rPr lang="es-CR" dirty="0"/>
            </a:br>
            <a:r>
              <a:rPr lang="es-CR" dirty="0"/>
              <a:t>Neutro color blanco.</a:t>
            </a:r>
            <a:br>
              <a:rPr lang="es-CR" dirty="0"/>
            </a:br>
            <a:r>
              <a:rPr lang="es-CR" dirty="0"/>
              <a:t>Tierra física color verde.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/>
              <a:t>Identificación de cables por color según su función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1520" y="1628800"/>
            <a:ext cx="8338323" cy="4525963"/>
          </a:xfrm>
        </p:spPr>
        <p:txBody>
          <a:bodyPr>
            <a:normAutofit/>
          </a:bodyPr>
          <a:lstStyle/>
          <a:p>
            <a:pPr lvl="0" algn="just"/>
            <a:r>
              <a:rPr lang="es-CR" dirty="0"/>
              <a:t>Deberán tener aislamiento THW todos los conductores para la tierra física de contactos polarizados y salidas especiales.</a:t>
            </a:r>
            <a:endParaRPr lang="es-ES" dirty="0"/>
          </a:p>
          <a:p>
            <a:pPr lvl="0" algn="just"/>
            <a:r>
              <a:rPr lang="es-CR" dirty="0"/>
              <a:t>Para circuitos bifásicos y trifásicos, el calibre del cable del neutro deberá ser, como mínimo, del mismo calibre que el cable de las fases.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4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/>
              <a:t>Conductores eléctricos o alimentadores </a:t>
            </a:r>
            <a:r>
              <a:rPr lang="es-CR" b="1" dirty="0" smtClean="0"/>
              <a:t>principales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1520" y="1628800"/>
            <a:ext cx="8338323" cy="452596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R" dirty="0"/>
              <a:t>Los alimentadores principales se identificarán colocándoles en sus extremos visibles, cinta adhesiva plástica de los siguientes colores</a:t>
            </a:r>
            <a:r>
              <a:rPr lang="es-CR" dirty="0" smtClean="0"/>
              <a:t>:</a:t>
            </a:r>
          </a:p>
          <a:p>
            <a:pPr marL="0" indent="0" algn="just">
              <a:buNone/>
            </a:pPr>
            <a:endParaRPr lang="es-ES" dirty="0"/>
          </a:p>
          <a:p>
            <a:pPr lvl="0" algn="just"/>
            <a:r>
              <a:rPr lang="es-CR" dirty="0"/>
              <a:t>Fase A: Cinta negra cuando el forro del conductor sea de color diferente. Si éste es el color negro, no llevará cinta para su identificación.</a:t>
            </a:r>
            <a:endParaRPr lang="es-ES" dirty="0"/>
          </a:p>
          <a:p>
            <a:pPr lvl="0" algn="just"/>
            <a:r>
              <a:rPr lang="es-CR" dirty="0"/>
              <a:t>Fase B: Cinta roja cuando el forro del conductor sea de color diferente. Si este es de color rojo, no llevará cinta para su identificación.</a:t>
            </a:r>
            <a:endParaRPr lang="es-ES" dirty="0"/>
          </a:p>
          <a:p>
            <a:pPr lvl="0" algn="just"/>
            <a:r>
              <a:rPr lang="es-CR" dirty="0"/>
              <a:t>Fase C: Cinta azul cuando el forro del conductor sea de color diferente. Si este es de color azul, no llevará cinta para su identificación.</a:t>
            </a:r>
            <a:endParaRPr lang="es-ES" dirty="0"/>
          </a:p>
          <a:p>
            <a:pPr lvl="0" algn="just"/>
            <a:r>
              <a:rPr lang="es-CR" dirty="0"/>
              <a:t>Neutro: Cinta blanca cuando el forro del conductor sea de color diferente. Si este es de color blanco, no llevará cinta para su identificación.</a:t>
            </a:r>
            <a:endParaRPr lang="es-ES" dirty="0"/>
          </a:p>
          <a:p>
            <a:pPr lvl="0" algn="just"/>
            <a:r>
              <a:rPr lang="es-CR" dirty="0"/>
              <a:t>Tierra física: Cinta verde cuando el forro del conductor sea de color diferente. Si este es de color verde, no llevará cinta para su identificación.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42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552" y="332656"/>
            <a:ext cx="3816424" cy="6344419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112" y="0"/>
            <a:ext cx="3096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