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98" r:id="rId4"/>
    <p:sldId id="326" r:id="rId5"/>
    <p:sldId id="327" r:id="rId6"/>
    <p:sldId id="320" r:id="rId7"/>
    <p:sldId id="321" r:id="rId8"/>
    <p:sldId id="322" r:id="rId9"/>
    <p:sldId id="323" r:id="rId10"/>
    <p:sldId id="324" r:id="rId11"/>
    <p:sldId id="325" r:id="rId12"/>
    <p:sldId id="299" r:id="rId13"/>
    <p:sldId id="301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BE1AF-8BCE-4726-8820-B2891EFFA360}" v="2" dt="2020-11-02T20:44:2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226" autoAdjust="0"/>
  </p:normalViewPr>
  <p:slideViewPr>
    <p:cSldViewPr snapToGrid="0">
      <p:cViewPr varScale="1">
        <p:scale>
          <a:sx n="77" d="100"/>
          <a:sy n="77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 Bonilla, Felix D" userId="ff998ba1-fbaf-40f7-8cca-8a2a6e443e21" providerId="ADAL" clId="{C67BE1AF-8BCE-4726-8820-B2891EFFA360}"/>
    <pc:docChg chg="custSel modSld">
      <pc:chgData name="Suarez Bonilla, Felix D" userId="ff998ba1-fbaf-40f7-8cca-8a2a6e443e21" providerId="ADAL" clId="{C67BE1AF-8BCE-4726-8820-B2891EFFA360}" dt="2020-11-02T20:44:25.943" v="5" actId="13926"/>
      <pc:docMkLst>
        <pc:docMk/>
      </pc:docMkLst>
      <pc:sldChg chg="modSp">
        <pc:chgData name="Suarez Bonilla, Felix D" userId="ff998ba1-fbaf-40f7-8cca-8a2a6e443e21" providerId="ADAL" clId="{C67BE1AF-8BCE-4726-8820-B2891EFFA360}" dt="2020-11-02T20:39:18.628" v="3" actId="1076"/>
        <pc:sldMkLst>
          <pc:docMk/>
          <pc:sldMk cId="1134074630" sldId="296"/>
        </pc:sldMkLst>
        <pc:spChg chg="mod">
          <ac:chgData name="Suarez Bonilla, Felix D" userId="ff998ba1-fbaf-40f7-8cca-8a2a6e443e21" providerId="ADAL" clId="{C67BE1AF-8BCE-4726-8820-B2891EFFA360}" dt="2020-11-02T20:39:18.628" v="3" actId="1076"/>
          <ac:spMkLst>
            <pc:docMk/>
            <pc:sldMk cId="1134074630" sldId="296"/>
            <ac:spMk id="3" creationId="{0D910FAC-C7A5-4467-95A5-21DA4D2F89F9}"/>
          </ac:spMkLst>
        </pc:spChg>
      </pc:sldChg>
      <pc:sldChg chg="modSp">
        <pc:chgData name="Suarez Bonilla, Felix D" userId="ff998ba1-fbaf-40f7-8cca-8a2a6e443e21" providerId="ADAL" clId="{C67BE1AF-8BCE-4726-8820-B2891EFFA360}" dt="2020-11-02T20:44:25.943" v="5" actId="13926"/>
        <pc:sldMkLst>
          <pc:docMk/>
          <pc:sldMk cId="1893805376" sldId="327"/>
        </pc:sldMkLst>
        <pc:spChg chg="mod">
          <ac:chgData name="Suarez Bonilla, Felix D" userId="ff998ba1-fbaf-40f7-8cca-8a2a6e443e21" providerId="ADAL" clId="{C67BE1AF-8BCE-4726-8820-B2891EFFA360}" dt="2020-11-02T20:44:25.943" v="5" actId="13926"/>
          <ac:spMkLst>
            <pc:docMk/>
            <pc:sldMk cId="1893805376" sldId="327"/>
            <ac:spMk id="10" creationId="{38664BFA-E9FC-4A23-899C-A4674D2E4A5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ED2F5-7D51-43E5-B29C-C190B9ABDAE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EE67-6D89-4503-8A58-EBF2F12B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6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0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6807-6D40-40EF-BF8A-DF2A894F5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Métodos Numéricos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81607-4CE6-4363-AB1E-0E071111B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err="1"/>
              <a:t>Método</a:t>
            </a:r>
            <a:r>
              <a:rPr lang="en-US" dirty="0"/>
              <a:t> de Gauss</a:t>
            </a:r>
          </a:p>
        </p:txBody>
      </p:sp>
    </p:spTree>
    <p:extLst>
      <p:ext uri="{BB962C8B-B14F-4D97-AF65-F5344CB8AC3E}">
        <p14:creationId xmlns:p14="http://schemas.microsoft.com/office/powerpoint/2010/main" val="146525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EBE-364A-48E6-99DE-EF57A840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superior: </a:t>
            </a:r>
            <a:r>
              <a:rPr lang="en-US" dirty="0" err="1"/>
              <a:t>Ejemplo</a:t>
            </a:r>
            <a:r>
              <a:rPr lang="en-US" dirty="0"/>
              <a:t>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07657-3608-42D5-B368-43AE0C66BF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07657-3608-42D5-B368-43AE0C66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1869C-58C1-40D2-A8BC-C25F437F5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752" y="3835403"/>
            <a:ext cx="4718304" cy="921376"/>
          </a:xfrm>
        </p:spPr>
        <p:txBody>
          <a:bodyPr/>
          <a:lstStyle/>
          <a:p>
            <a:pPr algn="just"/>
            <a:r>
              <a:rPr lang="es-CR" dirty="0"/>
              <a:t>Esta matriz no es escalonada superior.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B2B29E-9AFF-4B4F-9B94-AC0EA9B12B4B}"/>
              </a:ext>
            </a:extLst>
          </p:cNvPr>
          <p:cNvCxnSpPr/>
          <p:nvPr/>
        </p:nvCxnSpPr>
        <p:spPr>
          <a:xfrm>
            <a:off x="4081806" y="3271101"/>
            <a:ext cx="0" cy="188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9D0D85-5DCC-494F-B752-5EC4FD4BE014}"/>
              </a:ext>
            </a:extLst>
          </p:cNvPr>
          <p:cNvSpPr txBox="1"/>
          <p:nvPr/>
        </p:nvSpPr>
        <p:spPr>
          <a:xfrm>
            <a:off x="2620468" y="3013923"/>
            <a:ext cx="14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Coeficientes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D6403-67AF-4209-81AB-314A717BDFF1}"/>
              </a:ext>
            </a:extLst>
          </p:cNvPr>
          <p:cNvSpPr txBox="1"/>
          <p:nvPr/>
        </p:nvSpPr>
        <p:spPr>
          <a:xfrm>
            <a:off x="4005423" y="2996780"/>
            <a:ext cx="209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Términos Independientes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8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EBE-364A-48E6-99DE-EF57A840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superior: </a:t>
            </a:r>
            <a:r>
              <a:rPr lang="en-US" dirty="0" err="1"/>
              <a:t>Ejemplo</a:t>
            </a:r>
            <a:r>
              <a:rPr lang="en-US" dirty="0"/>
              <a:t>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07657-3608-42D5-B368-43AE0C66BF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07657-3608-42D5-B368-43AE0C66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1869C-58C1-40D2-A8BC-C25F437F5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752" y="3835403"/>
            <a:ext cx="4718304" cy="921376"/>
          </a:xfrm>
        </p:spPr>
        <p:txBody>
          <a:bodyPr/>
          <a:lstStyle/>
          <a:p>
            <a:pPr algn="just"/>
            <a:r>
              <a:rPr lang="es-CR" dirty="0"/>
              <a:t>Esta matriz si es escalonada superior.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B2B29E-9AFF-4B4F-9B94-AC0EA9B12B4B}"/>
              </a:ext>
            </a:extLst>
          </p:cNvPr>
          <p:cNvCxnSpPr/>
          <p:nvPr/>
        </p:nvCxnSpPr>
        <p:spPr>
          <a:xfrm>
            <a:off x="4081806" y="3271101"/>
            <a:ext cx="0" cy="188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9D0D85-5DCC-494F-B752-5EC4FD4BE014}"/>
              </a:ext>
            </a:extLst>
          </p:cNvPr>
          <p:cNvSpPr txBox="1"/>
          <p:nvPr/>
        </p:nvSpPr>
        <p:spPr>
          <a:xfrm>
            <a:off x="2620468" y="3013923"/>
            <a:ext cx="14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Coeficientes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D6403-67AF-4209-81AB-314A717BDFF1}"/>
              </a:ext>
            </a:extLst>
          </p:cNvPr>
          <p:cNvSpPr txBox="1"/>
          <p:nvPr/>
        </p:nvSpPr>
        <p:spPr>
          <a:xfrm>
            <a:off x="4005423" y="2996780"/>
            <a:ext cx="209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Términos Independientes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A74699-FD07-4D48-B4A9-57EBE7B49927}"/>
              </a:ext>
            </a:extLst>
          </p:cNvPr>
          <p:cNvCxnSpPr>
            <a:cxnSpLocks/>
          </p:cNvCxnSpPr>
          <p:nvPr/>
        </p:nvCxnSpPr>
        <p:spPr>
          <a:xfrm>
            <a:off x="2620468" y="3593794"/>
            <a:ext cx="1602740" cy="123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30669D-5223-417B-9196-18B4474ED1EA}"/>
              </a:ext>
            </a:extLst>
          </p:cNvPr>
          <p:cNvSpPr txBox="1"/>
          <p:nvPr/>
        </p:nvSpPr>
        <p:spPr>
          <a:xfrm>
            <a:off x="1055273" y="5241260"/>
            <a:ext cx="399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/>
              <a:t>Nótese que la diagonal es siempre de izquierda a derecha y de arriba hacia abajo.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BE8-2BA7-40B7-A397-7C8F4160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fila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BDA6-03E2-4158-8B4F-57E7C17CE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Reordenar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36E144-57EA-4481-9AD1-E984473F5B4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6752" y="2635143"/>
                <a:ext cx="4718304" cy="1303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4000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4000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4000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36E144-57EA-4481-9AD1-E984473F5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6752" y="2635143"/>
                <a:ext cx="4718304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D7319B7-68F1-4FFC-9DB2-B1B70B8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454140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D7319B7-68F1-4FFC-9DB2-B1B70B8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54140"/>
                <a:ext cx="4718304" cy="1303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7B9BADCE-8C48-4407-9DA2-74139E5A4783}"/>
              </a:ext>
            </a:extLst>
          </p:cNvPr>
          <p:cNvSpPr/>
          <p:nvPr/>
        </p:nvSpPr>
        <p:spPr>
          <a:xfrm>
            <a:off x="8170568" y="3870258"/>
            <a:ext cx="569167" cy="44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9E90-AD3E-4A36-8DC8-03D73FEEF813}"/>
                  </a:ext>
                </a:extLst>
              </p:cNvPr>
              <p:cNvSpPr txBox="1"/>
              <p:nvPr/>
            </p:nvSpPr>
            <p:spPr>
              <a:xfrm>
                <a:off x="8770899" y="3870258"/>
                <a:ext cx="2043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9E90-AD3E-4A36-8DC8-03D73FEEF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99" y="3870258"/>
                <a:ext cx="2043405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81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BE8-2BA7-40B7-A397-7C8F4160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fila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BDA6-03E2-4158-8B4F-57E7C17CE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err="1"/>
              <a:t>Multiplicar</a:t>
            </a:r>
            <a:r>
              <a:rPr lang="en-US" dirty="0"/>
              <a:t> una fila por una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D7319B7-68F1-4FFC-9DB2-B1B70B8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672465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D7319B7-68F1-4FFC-9DB2-B1B70B8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72465"/>
                <a:ext cx="4718304" cy="1303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7B9BADCE-8C48-4407-9DA2-74139E5A4783}"/>
              </a:ext>
            </a:extLst>
          </p:cNvPr>
          <p:cNvSpPr/>
          <p:nvPr/>
        </p:nvSpPr>
        <p:spPr>
          <a:xfrm>
            <a:off x="8170568" y="3992195"/>
            <a:ext cx="569167" cy="44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5BEDB-B2DF-4715-B3A8-F7B859A81A14}"/>
                  </a:ext>
                </a:extLst>
              </p:cNvPr>
              <p:cNvSpPr txBox="1"/>
              <p:nvPr/>
            </p:nvSpPr>
            <p:spPr>
              <a:xfrm>
                <a:off x="6438557" y="3782777"/>
                <a:ext cx="113821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5BEDB-B2DF-4715-B3A8-F7B859A81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57" y="3782777"/>
                <a:ext cx="1138210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40DC199B-326D-4616-ADE4-2DA4C1CE6F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5250" y="4566581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40DC199B-326D-4616-ADE4-2DA4C1CE6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50" y="4566581"/>
                <a:ext cx="4718304" cy="1303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6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BE8-2BA7-40B7-A397-7C8F4160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fila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BDA6-03E2-4158-8B4F-57E7C17CE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err="1"/>
              <a:t>Multiplicar</a:t>
            </a:r>
            <a:r>
              <a:rPr lang="en-US" dirty="0"/>
              <a:t> una fila por una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D7319B7-68F1-4FFC-9DB2-B1B70B8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672465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D7319B7-68F1-4FFC-9DB2-B1B70B8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72465"/>
                <a:ext cx="4718304" cy="1303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7B9BADCE-8C48-4407-9DA2-74139E5A4783}"/>
              </a:ext>
            </a:extLst>
          </p:cNvPr>
          <p:cNvSpPr/>
          <p:nvPr/>
        </p:nvSpPr>
        <p:spPr>
          <a:xfrm>
            <a:off x="8170568" y="3992195"/>
            <a:ext cx="569167" cy="44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5BEDB-B2DF-4715-B3A8-F7B859A81A14}"/>
                  </a:ext>
                </a:extLst>
              </p:cNvPr>
              <p:cNvSpPr txBox="1"/>
              <p:nvPr/>
            </p:nvSpPr>
            <p:spPr>
              <a:xfrm>
                <a:off x="6438557" y="3782777"/>
                <a:ext cx="113821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5BEDB-B2DF-4715-B3A8-F7B859A81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57" y="3782777"/>
                <a:ext cx="1138210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40DC199B-326D-4616-ADE4-2DA4C1CE6F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5250" y="4566581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40DC199B-326D-4616-ADE4-2DA4C1CE6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50" y="4566581"/>
                <a:ext cx="4718304" cy="1303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37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BE8-2BA7-40B7-A397-7C8F4160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fila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BDA6-03E2-4158-8B4F-57E7C17CE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err="1"/>
              <a:t>Multiplicar</a:t>
            </a:r>
            <a:r>
              <a:rPr lang="en-US" dirty="0"/>
              <a:t> una fila y </a:t>
            </a:r>
            <a:r>
              <a:rPr lang="en-US" dirty="0" err="1"/>
              <a:t>sumarla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fila.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5BEDB-B2DF-4715-B3A8-F7B859A81A14}"/>
                  </a:ext>
                </a:extLst>
              </p:cNvPr>
              <p:cNvSpPr txBox="1"/>
              <p:nvPr/>
            </p:nvSpPr>
            <p:spPr>
              <a:xfrm>
                <a:off x="5530377" y="3744855"/>
                <a:ext cx="2724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5BEDB-B2DF-4715-B3A8-F7B859A81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77" y="3744855"/>
                <a:ext cx="2724104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40DC199B-326D-4616-ADE4-2DA4C1CE6F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5248" y="2478910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40DC199B-326D-4616-ADE4-2DA4C1CE6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48" y="2478910"/>
                <a:ext cx="4718304" cy="1303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86693AD7-B174-4FE1-A8DB-951D5A9F0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5208" y="4471686"/>
                <a:ext cx="471830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86693AD7-B174-4FE1-A8DB-951D5A9F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208" y="4471686"/>
                <a:ext cx="4718304" cy="1303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1158CFF-4C31-4583-8CE4-CD275EDE8C61}"/>
              </a:ext>
            </a:extLst>
          </p:cNvPr>
          <p:cNvSpPr/>
          <p:nvPr/>
        </p:nvSpPr>
        <p:spPr>
          <a:xfrm>
            <a:off x="8249816" y="3861474"/>
            <a:ext cx="569167" cy="44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9BCD-EC36-434F-B5A0-B5EEABBA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</a:t>
            </a:r>
            <a:r>
              <a:rPr lang="en-US" dirty="0" err="1"/>
              <a:t>jemplo</a:t>
            </a:r>
            <a:r>
              <a:rPr lang="en-US" dirty="0"/>
              <a:t> del Paso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CB81-E299-4B16-B333-F2BD5DC78B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Vamos</a:t>
            </a:r>
            <a:r>
              <a:rPr lang="en-US" dirty="0"/>
              <a:t> a pasar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superior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6E46159-17FF-4C57-A6E3-677E8933D3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7052" y="2612773"/>
                <a:ext cx="362189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6E46159-17FF-4C57-A6E3-677E8933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52" y="2612773"/>
                <a:ext cx="3621894" cy="1303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CB38A1E2-4D3A-4349-AE23-45DF07DC34B5}"/>
              </a:ext>
            </a:extLst>
          </p:cNvPr>
          <p:cNvSpPr/>
          <p:nvPr/>
        </p:nvSpPr>
        <p:spPr>
          <a:xfrm>
            <a:off x="8373414" y="3860149"/>
            <a:ext cx="569167" cy="44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9802E-5BAD-4517-B66C-6BD97785E016}"/>
              </a:ext>
            </a:extLst>
          </p:cNvPr>
          <p:cNvSpPr txBox="1"/>
          <p:nvPr/>
        </p:nvSpPr>
        <p:spPr>
          <a:xfrm>
            <a:off x="6740559" y="6079127"/>
            <a:ext cx="398417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3er </a:t>
            </a:r>
            <a:r>
              <a:rPr lang="en-US" dirty="0" err="1"/>
              <a:t>paso</a:t>
            </a:r>
            <a:r>
              <a:rPr lang="en-US" dirty="0"/>
              <a:t>: Pasar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4C5FBA-92BB-4AA3-8129-C993340090AF}"/>
                  </a:ext>
                </a:extLst>
              </p:cNvPr>
              <p:cNvSpPr txBox="1"/>
              <p:nvPr/>
            </p:nvSpPr>
            <p:spPr>
              <a:xfrm>
                <a:off x="7633710" y="4357385"/>
                <a:ext cx="204857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4C5FBA-92BB-4AA3-8129-C99334009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710" y="4357385"/>
                <a:ext cx="2048573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85C85C-E754-4E29-8ABA-9519DCA90214}"/>
                  </a:ext>
                </a:extLst>
              </p:cNvPr>
              <p:cNvSpPr txBox="1"/>
              <p:nvPr/>
            </p:nvSpPr>
            <p:spPr>
              <a:xfrm>
                <a:off x="7604418" y="5389317"/>
                <a:ext cx="22564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85C85C-E754-4E29-8ABA-9519DCA9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18" y="5389317"/>
                <a:ext cx="22564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3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9BCD-EC36-434F-B5A0-B5EEABBA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</a:t>
            </a:r>
            <a:r>
              <a:rPr lang="en-US" dirty="0" err="1"/>
              <a:t>jemplo</a:t>
            </a:r>
            <a:r>
              <a:rPr lang="en-US" dirty="0"/>
              <a:t> del Paso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CB81-E299-4B16-B333-F2BD5DC78B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Vamos</a:t>
            </a:r>
            <a:r>
              <a:rPr lang="en-US" dirty="0"/>
              <a:t> a pasar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superior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6E46159-17FF-4C57-A6E3-677E8933D3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7052" y="2612773"/>
                <a:ext cx="3621894" cy="13038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6E46159-17FF-4C57-A6E3-677E8933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52" y="2612773"/>
                <a:ext cx="3621894" cy="1303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CB38A1E2-4D3A-4349-AE23-45DF07DC34B5}"/>
              </a:ext>
            </a:extLst>
          </p:cNvPr>
          <p:cNvSpPr/>
          <p:nvPr/>
        </p:nvSpPr>
        <p:spPr>
          <a:xfrm>
            <a:off x="8373414" y="3860149"/>
            <a:ext cx="569167" cy="44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9802E-5BAD-4517-B66C-6BD97785E016}"/>
              </a:ext>
            </a:extLst>
          </p:cNvPr>
          <p:cNvSpPr txBox="1"/>
          <p:nvPr/>
        </p:nvSpPr>
        <p:spPr>
          <a:xfrm>
            <a:off x="6740559" y="6079127"/>
            <a:ext cx="398417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3er </a:t>
            </a:r>
            <a:r>
              <a:rPr lang="en-US" dirty="0" err="1"/>
              <a:t>paso</a:t>
            </a:r>
            <a:r>
              <a:rPr lang="en-US" dirty="0"/>
              <a:t>: Pasar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4C5FBA-92BB-4AA3-8129-C993340090AF}"/>
                  </a:ext>
                </a:extLst>
              </p:cNvPr>
              <p:cNvSpPr txBox="1"/>
              <p:nvPr/>
            </p:nvSpPr>
            <p:spPr>
              <a:xfrm>
                <a:off x="7733096" y="4353169"/>
                <a:ext cx="184980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4C5FBA-92BB-4AA3-8129-C99334009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96" y="4353169"/>
                <a:ext cx="1849802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85C85C-E754-4E29-8ABA-9519DCA90214}"/>
                  </a:ext>
                </a:extLst>
              </p:cNvPr>
              <p:cNvSpPr txBox="1"/>
              <p:nvPr/>
            </p:nvSpPr>
            <p:spPr>
              <a:xfrm>
                <a:off x="8444173" y="5338459"/>
                <a:ext cx="1230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85C85C-E754-4E29-8ABA-9519DCA9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73" y="5338459"/>
                <a:ext cx="12300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32FE-C6BD-47A8-89D3-D34D045D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</a:t>
            </a:r>
            <a:r>
              <a:rPr lang="en-US" dirty="0" err="1"/>
              <a:t>jemplo</a:t>
            </a:r>
            <a:r>
              <a:rPr lang="en-US" dirty="0"/>
              <a:t> del Paso #4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587B98-61B0-4BA1-BD92-34E3063E85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Sustituimos el valor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primera</a:t>
                </a:r>
                <a:r>
                  <a:rPr lang="en-US" dirty="0"/>
                  <a:t> </a:t>
                </a:r>
                <a:r>
                  <a:rPr lang="en-US" dirty="0" err="1"/>
                  <a:t>ecuaci</a:t>
                </a:r>
                <a:r>
                  <a:rPr lang="es-CR" dirty="0" err="1"/>
                  <a:t>ón</a:t>
                </a:r>
                <a:r>
                  <a:rPr lang="es-CR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s-CR" dirty="0"/>
                  <a:t>El conjunto solución es el siguiente: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587B98-61B0-4BA1-BD92-34E3063E8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32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491A6-A495-440A-AFFB-60E4EC6C5B69}"/>
                  </a:ext>
                </a:extLst>
              </p:cNvPr>
              <p:cNvSpPr txBox="1"/>
              <p:nvPr/>
            </p:nvSpPr>
            <p:spPr>
              <a:xfrm>
                <a:off x="2881178" y="2588779"/>
                <a:ext cx="184980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491A6-A495-440A-AFFB-60E4EC6C5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78" y="2588779"/>
                <a:ext cx="1849802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19AF25-3CA6-40CC-A210-CB0B58F3EE36}"/>
                  </a:ext>
                </a:extLst>
              </p:cNvPr>
              <p:cNvSpPr txBox="1"/>
              <p:nvPr/>
            </p:nvSpPr>
            <p:spPr>
              <a:xfrm>
                <a:off x="3575608" y="3541412"/>
                <a:ext cx="1230017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19AF25-3CA6-40CC-A210-CB0B58F3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08" y="3541412"/>
                <a:ext cx="12300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DABC7-48BC-4D9A-8404-38C38C027CB2}"/>
                  </a:ext>
                </a:extLst>
              </p:cNvPr>
              <p:cNvSpPr txBox="1"/>
              <p:nvPr/>
            </p:nvSpPr>
            <p:spPr>
              <a:xfrm>
                <a:off x="2949603" y="4135095"/>
                <a:ext cx="158344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DABC7-48BC-4D9A-8404-38C38C02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03" y="4135095"/>
                <a:ext cx="158344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1AAE1F-B275-4C0B-AFD0-8C253DFD78AF}"/>
                  </a:ext>
                </a:extLst>
              </p:cNvPr>
              <p:cNvSpPr txBox="1"/>
              <p:nvPr/>
            </p:nvSpPr>
            <p:spPr>
              <a:xfrm>
                <a:off x="3575608" y="5163188"/>
                <a:ext cx="957442" cy="80663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1AAE1F-B275-4C0B-AFD0-8C253DFD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08" y="5163188"/>
                <a:ext cx="957442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8F74AC-22E0-4086-A005-297BAD153A12}"/>
              </a:ext>
            </a:extLst>
          </p:cNvPr>
          <p:cNvSpPr txBox="1"/>
          <p:nvPr/>
        </p:nvSpPr>
        <p:spPr>
          <a:xfrm>
            <a:off x="7402581" y="5969819"/>
            <a:ext cx="227583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4to </a:t>
            </a:r>
            <a:r>
              <a:rPr lang="en-US" dirty="0" err="1"/>
              <a:t>paso</a:t>
            </a:r>
            <a:r>
              <a:rPr lang="en-US" dirty="0"/>
              <a:t>: </a:t>
            </a:r>
            <a:r>
              <a:rPr lang="en-US" dirty="0" err="1"/>
              <a:t>Sustitución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31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D35B-5C67-47E8-8755-3DBA6C81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#2 del M</a:t>
            </a:r>
            <a:r>
              <a:rPr lang="es-CR" dirty="0" err="1"/>
              <a:t>étodo</a:t>
            </a:r>
            <a:r>
              <a:rPr lang="es-CR" dirty="0"/>
              <a:t> de Gauss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10FB-6F63-4AA0-AF37-F1857463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121158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Utilice el método para encontrar el conjunto solución.</a:t>
            </a:r>
            <a:endParaRPr lang="en-US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C10B5EF9-951F-48F6-BD57-2871E368F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665462"/>
              </p:ext>
            </p:extLst>
          </p:nvPr>
        </p:nvGraphicFramePr>
        <p:xfrm>
          <a:off x="3013075" y="3576640"/>
          <a:ext cx="15367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cuación" r:id="rId3" imgW="1091726" imgH="710891" progId="Equation.3">
                  <p:embed/>
                </p:oleObj>
              </mc:Choice>
              <mc:Fallback>
                <p:oleObj name="Ecuación" r:id="rId3" imgW="1091726" imgH="710891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C10B5EF9-951F-48F6-BD57-2871E368F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576640"/>
                        <a:ext cx="15367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9D91BC-42F0-458F-9ABB-5AC139DF5DD5}"/>
                  </a:ext>
                </a:extLst>
              </p:cNvPr>
              <p:cNvSpPr txBox="1"/>
              <p:nvPr/>
            </p:nvSpPr>
            <p:spPr>
              <a:xfrm>
                <a:off x="7778305" y="4145919"/>
                <a:ext cx="1717650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9D91BC-42F0-458F-9ABB-5AC139DF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05" y="4145919"/>
                <a:ext cx="1717650" cy="730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989-4766-446F-AE49-810E87B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 Gauss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0FAC-C7A5-4467-95A5-21DA4D2F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5885" y="3248804"/>
            <a:ext cx="4718304" cy="22140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Primero, obtenemos la matriz ampliada y comenzamos a trabajar con la misma.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D867B8-4E1C-459D-BBDF-3B820F4390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0718" y="2890092"/>
                <a:ext cx="1707504" cy="9144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25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spcBef>
                    <a:spcPts val="60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D867B8-4E1C-459D-BBDF-3B820F43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18" y="2890092"/>
                <a:ext cx="1707504" cy="91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578899CE-5A04-43CF-BB1F-2EE6DCD74BBF}"/>
              </a:ext>
            </a:extLst>
          </p:cNvPr>
          <p:cNvSpPr/>
          <p:nvPr/>
        </p:nvSpPr>
        <p:spPr>
          <a:xfrm rot="2849710">
            <a:off x="8418499" y="4070289"/>
            <a:ext cx="746449" cy="410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974912-2336-4D80-84B1-E983E671E63B}"/>
                  </a:ext>
                </a:extLst>
              </p:cNvPr>
              <p:cNvSpPr txBox="1"/>
              <p:nvPr/>
            </p:nvSpPr>
            <p:spPr>
              <a:xfrm>
                <a:off x="8864082" y="4483234"/>
                <a:ext cx="172616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974912-2336-4D80-84B1-E983E671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82" y="4483234"/>
                <a:ext cx="1726163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8EF1BD-36BB-4EF4-B488-D719F96BAD3E}"/>
                  </a:ext>
                </a:extLst>
              </p:cNvPr>
              <p:cNvSpPr txBox="1"/>
              <p:nvPr/>
            </p:nvSpPr>
            <p:spPr>
              <a:xfrm>
                <a:off x="6871996" y="5501116"/>
                <a:ext cx="398417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1er </a:t>
                </a:r>
                <a:r>
                  <a:rPr lang="en-US" dirty="0" err="1"/>
                  <a:t>paso</a:t>
                </a:r>
                <a:r>
                  <a:rPr lang="en-US" dirty="0"/>
                  <a:t>: </a:t>
                </a:r>
                <a:r>
                  <a:rPr lang="en-US" dirty="0" err="1"/>
                  <a:t>Obtener</a:t>
                </a:r>
                <a:r>
                  <a:rPr lang="en-US" dirty="0"/>
                  <a:t> la </a:t>
                </a:r>
                <a:r>
                  <a:rPr lang="en-US" dirty="0" err="1"/>
                  <a:t>matriz</a:t>
                </a:r>
                <a:r>
                  <a:rPr lang="en-US" dirty="0"/>
                  <a:t> </a:t>
                </a:r>
                <a:r>
                  <a:rPr lang="en-US" dirty="0" err="1"/>
                  <a:t>ampliada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8EF1BD-36BB-4EF4-B488-D719F96B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96" y="5501116"/>
                <a:ext cx="3984171" cy="369332"/>
              </a:xfrm>
              <a:prstGeom prst="rect">
                <a:avLst/>
              </a:prstGeom>
              <a:blipFill>
                <a:blip r:embed="rId4"/>
                <a:stretch>
                  <a:fillRect l="-1067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A7A1E879-A641-4A69-8C1D-CAD241A93B93}"/>
              </a:ext>
            </a:extLst>
          </p:cNvPr>
          <p:cNvSpPr/>
          <p:nvPr/>
        </p:nvSpPr>
        <p:spPr>
          <a:xfrm rot="16200000">
            <a:off x="9092525" y="3840270"/>
            <a:ext cx="785925" cy="351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6B48F-FBA0-4B0C-9E83-5210E83E17E6}"/>
              </a:ext>
            </a:extLst>
          </p:cNvPr>
          <p:cNvSpPr txBox="1"/>
          <p:nvPr/>
        </p:nvSpPr>
        <p:spPr>
          <a:xfrm>
            <a:off x="9903406" y="2733101"/>
            <a:ext cx="1602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Términos Independientes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C3D489-2C72-4C80-AE70-B31ABD804968}"/>
              </a:ext>
            </a:extLst>
          </p:cNvPr>
          <p:cNvSpPr/>
          <p:nvPr/>
        </p:nvSpPr>
        <p:spPr>
          <a:xfrm rot="16637257">
            <a:off x="10087548" y="3895365"/>
            <a:ext cx="785925" cy="351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D5FC-E561-44B5-A730-44B52CD6132F}"/>
              </a:ext>
            </a:extLst>
          </p:cNvPr>
          <p:cNvSpPr txBox="1"/>
          <p:nvPr/>
        </p:nvSpPr>
        <p:spPr>
          <a:xfrm>
            <a:off x="8531445" y="2936747"/>
            <a:ext cx="132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Coeficientes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3820D-C018-4438-9A36-69CDE277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#2 de M</a:t>
            </a:r>
            <a:r>
              <a:rPr lang="es-CR" dirty="0" err="1"/>
              <a:t>étodo</a:t>
            </a:r>
            <a:r>
              <a:rPr lang="es-CR" dirty="0"/>
              <a:t> de Gauss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34B69-13EA-4FCB-B812-4348AA4808D4}"/>
                  </a:ext>
                </a:extLst>
              </p:cNvPr>
              <p:cNvSpPr txBox="1"/>
              <p:nvPr/>
            </p:nvSpPr>
            <p:spPr>
              <a:xfrm>
                <a:off x="1468945" y="2865491"/>
                <a:ext cx="1717650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34B69-13EA-4FCB-B812-4348AA48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5" y="2865491"/>
                <a:ext cx="1717650" cy="730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A8EFB-4B77-413F-A9AE-5C1216E1E90D}"/>
                  </a:ext>
                </a:extLst>
              </p:cNvPr>
              <p:cNvSpPr txBox="1"/>
              <p:nvPr/>
            </p:nvSpPr>
            <p:spPr>
              <a:xfrm>
                <a:off x="3186595" y="3023799"/>
                <a:ext cx="1713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A8EFB-4B77-413F-A9AE-5C1216E1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95" y="3023799"/>
                <a:ext cx="1713802" cy="276999"/>
              </a:xfrm>
              <a:prstGeom prst="rect">
                <a:avLst/>
              </a:prstGeom>
              <a:blipFill>
                <a:blip r:embed="rId3"/>
                <a:stretch>
                  <a:fillRect l="-356" t="-2222" r="-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0CF40-A0F1-4421-880A-23F34079454F}"/>
                  </a:ext>
                </a:extLst>
              </p:cNvPr>
              <p:cNvSpPr txBox="1"/>
              <p:nvPr/>
            </p:nvSpPr>
            <p:spPr>
              <a:xfrm>
                <a:off x="4958905" y="2865491"/>
                <a:ext cx="171765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0CF40-A0F1-4421-880A-23F34079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05" y="2865491"/>
                <a:ext cx="1717650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080B2E-CB07-4A00-8662-EAA344AE7A49}"/>
                  </a:ext>
                </a:extLst>
              </p:cNvPr>
              <p:cNvSpPr txBox="1"/>
              <p:nvPr/>
            </p:nvSpPr>
            <p:spPr>
              <a:xfrm>
                <a:off x="6735063" y="2922500"/>
                <a:ext cx="175227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080B2E-CB07-4A00-8662-EAA344AE7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63" y="2922500"/>
                <a:ext cx="1752275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42E84-2FC4-42DD-A57E-B48BAAC341D7}"/>
                  </a:ext>
                </a:extLst>
              </p:cNvPr>
              <p:cNvSpPr txBox="1"/>
              <p:nvPr/>
            </p:nvSpPr>
            <p:spPr>
              <a:xfrm>
                <a:off x="8545846" y="2856578"/>
                <a:ext cx="2548005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−1/2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−7/2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42E84-2FC4-42DD-A57E-B48BAAC3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846" y="2856578"/>
                <a:ext cx="2548005" cy="739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3800F2-4817-408C-A4FC-3A49B00848C8}"/>
                  </a:ext>
                </a:extLst>
              </p:cNvPr>
              <p:cNvSpPr txBox="1"/>
              <p:nvPr/>
            </p:nvSpPr>
            <p:spPr>
              <a:xfrm>
                <a:off x="1468945" y="4175760"/>
                <a:ext cx="1546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3800F2-4817-408C-A4FC-3A49B0084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5" y="4175760"/>
                <a:ext cx="1546001" cy="276999"/>
              </a:xfrm>
              <a:prstGeom prst="rect">
                <a:avLst/>
              </a:prstGeom>
              <a:blipFill>
                <a:blip r:embed="rId7"/>
                <a:stretch>
                  <a:fillRect l="-3150" t="-2222" r="-39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7772F2-6FA2-4E4E-A11F-985FAD634723}"/>
                  </a:ext>
                </a:extLst>
              </p:cNvPr>
              <p:cNvSpPr txBox="1"/>
              <p:nvPr/>
            </p:nvSpPr>
            <p:spPr>
              <a:xfrm>
                <a:off x="3186595" y="4060117"/>
                <a:ext cx="2548005" cy="761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−1/2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−7/2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7772F2-6FA2-4E4E-A11F-985FAD634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95" y="4060117"/>
                <a:ext cx="2548005" cy="761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7BB934-14DC-4C50-A045-626DBDE90AF4}"/>
              </a:ext>
            </a:extLst>
          </p:cNvPr>
          <p:cNvCxnSpPr/>
          <p:nvPr/>
        </p:nvCxnSpPr>
        <p:spPr>
          <a:xfrm>
            <a:off x="3395472" y="4114800"/>
            <a:ext cx="1304544" cy="70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9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3820D-C018-4438-9A36-69CDE277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#2 de M</a:t>
            </a:r>
            <a:r>
              <a:rPr lang="es-CR" dirty="0" err="1"/>
              <a:t>étodo</a:t>
            </a:r>
            <a:r>
              <a:rPr lang="es-CR" dirty="0"/>
              <a:t> de Gauss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7772F2-6FA2-4E4E-A11F-985FAD634723}"/>
                  </a:ext>
                </a:extLst>
              </p:cNvPr>
              <p:cNvSpPr txBox="1"/>
              <p:nvPr/>
            </p:nvSpPr>
            <p:spPr>
              <a:xfrm>
                <a:off x="1685455" y="2818057"/>
                <a:ext cx="2548005" cy="761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−1/2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−7/2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7772F2-6FA2-4E4E-A11F-985FAD634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55" y="2818057"/>
                <a:ext cx="2548005" cy="76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BD0619-F09E-4BFC-9668-86C9088D291B}"/>
              </a:ext>
            </a:extLst>
          </p:cNvPr>
          <p:cNvSpPr txBox="1"/>
          <p:nvPr/>
        </p:nvSpPr>
        <p:spPr>
          <a:xfrm>
            <a:off x="1404630" y="4111862"/>
            <a:ext cx="398417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3er </a:t>
            </a:r>
            <a:r>
              <a:rPr lang="en-US" dirty="0" err="1"/>
              <a:t>paso</a:t>
            </a:r>
            <a:r>
              <a:rPr lang="en-US" dirty="0"/>
              <a:t>: Pasar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a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A2A0DA-5706-4286-90CC-3846E154D967}"/>
                  </a:ext>
                </a:extLst>
              </p:cNvPr>
              <p:cNvSpPr txBox="1"/>
              <p:nvPr/>
            </p:nvSpPr>
            <p:spPr>
              <a:xfrm>
                <a:off x="5532120" y="2720340"/>
                <a:ext cx="2628900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A2A0DA-5706-4286-90CC-3846E154D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0" y="2720340"/>
                <a:ext cx="2628900" cy="1164934"/>
              </a:xfrm>
              <a:prstGeom prst="rect">
                <a:avLst/>
              </a:prstGeom>
              <a:blipFill>
                <a:blip r:embed="rId3"/>
                <a:stretch>
                  <a:fillRect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D616FB-86DC-4787-8B74-3A0727C1DB2C}"/>
                  </a:ext>
                </a:extLst>
              </p:cNvPr>
              <p:cNvSpPr txBox="1"/>
              <p:nvPr/>
            </p:nvSpPr>
            <p:spPr>
              <a:xfrm>
                <a:off x="8008620" y="4572002"/>
                <a:ext cx="2628900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D616FB-86DC-4787-8B74-3A0727C1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20" y="4572002"/>
                <a:ext cx="2628900" cy="1164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2EF37BB4-3DAE-49B0-AA7C-DD70C8587B86}"/>
              </a:ext>
            </a:extLst>
          </p:cNvPr>
          <p:cNvSpPr/>
          <p:nvPr/>
        </p:nvSpPr>
        <p:spPr>
          <a:xfrm>
            <a:off x="4619181" y="3137970"/>
            <a:ext cx="769620" cy="29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2FC63F-96AB-4280-B6E4-D402AF38FA60}"/>
              </a:ext>
            </a:extLst>
          </p:cNvPr>
          <p:cNvSpPr/>
          <p:nvPr/>
        </p:nvSpPr>
        <p:spPr>
          <a:xfrm rot="3462620">
            <a:off x="7852410" y="4174099"/>
            <a:ext cx="769620" cy="29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3820D-C018-4438-9A36-69CDE277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#2 de M</a:t>
            </a:r>
            <a:r>
              <a:rPr lang="es-CR" dirty="0" err="1"/>
              <a:t>étodo</a:t>
            </a:r>
            <a:r>
              <a:rPr lang="es-CR" dirty="0"/>
              <a:t> de Gauss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D616FB-86DC-4787-8B74-3A0727C1DB2C}"/>
                  </a:ext>
                </a:extLst>
              </p:cNvPr>
              <p:cNvSpPr txBox="1"/>
              <p:nvPr/>
            </p:nvSpPr>
            <p:spPr>
              <a:xfrm>
                <a:off x="1998726" y="3276602"/>
                <a:ext cx="2628900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D616FB-86DC-4787-8B74-3A0727C1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26" y="3276602"/>
                <a:ext cx="2628900" cy="1164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4CA9A4-5EAE-40AB-83D9-9976493368D7}"/>
              </a:ext>
            </a:extLst>
          </p:cNvPr>
          <p:cNvSpPr txBox="1"/>
          <p:nvPr/>
        </p:nvSpPr>
        <p:spPr>
          <a:xfrm>
            <a:off x="2175261" y="4722651"/>
            <a:ext cx="227583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4to </a:t>
            </a:r>
            <a:r>
              <a:rPr lang="en-US" dirty="0" err="1"/>
              <a:t>paso</a:t>
            </a:r>
            <a:r>
              <a:rPr lang="en-US" dirty="0"/>
              <a:t>: </a:t>
            </a:r>
            <a:r>
              <a:rPr lang="en-US" dirty="0" err="1"/>
              <a:t>Sustitución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A19D76-44AE-4B8C-85E7-3BFCC0EECC9D}"/>
                  </a:ext>
                </a:extLst>
              </p:cNvPr>
              <p:cNvSpPr/>
              <p:nvPr/>
            </p:nvSpPr>
            <p:spPr>
              <a:xfrm>
                <a:off x="5155176" y="2884408"/>
                <a:ext cx="96128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A19D76-44AE-4B8C-85E7-3BFCC0EE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76" y="2884408"/>
                <a:ext cx="9612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13E998-4921-489D-8871-FCD36416C421}"/>
                  </a:ext>
                </a:extLst>
              </p:cNvPr>
              <p:cNvSpPr/>
              <p:nvPr/>
            </p:nvSpPr>
            <p:spPr>
              <a:xfrm>
                <a:off x="4961330" y="3276602"/>
                <a:ext cx="226933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+2∙−3=−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13E998-4921-489D-8871-FCD36416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30" y="3276602"/>
                <a:ext cx="2269339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E9B156-32CF-43D8-BDC8-7F95D619105C}"/>
                  </a:ext>
                </a:extLst>
              </p:cNvPr>
              <p:cNvSpPr/>
              <p:nvPr/>
            </p:nvSpPr>
            <p:spPr>
              <a:xfrm>
                <a:off x="5155176" y="3864676"/>
                <a:ext cx="97892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E9B156-32CF-43D8-BDC8-7F95D6191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76" y="3864676"/>
                <a:ext cx="978922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CB7B75-4B07-4D8D-9F86-C2C2288288FF}"/>
                  </a:ext>
                </a:extLst>
              </p:cNvPr>
              <p:cNvSpPr/>
              <p:nvPr/>
            </p:nvSpPr>
            <p:spPr>
              <a:xfrm>
                <a:off x="5134711" y="4606067"/>
                <a:ext cx="2208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CB7B75-4B07-4D8D-9F86-C2C228828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11" y="4606067"/>
                <a:ext cx="22082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2485D0-EE34-4301-87A3-21DBDE248D8E}"/>
                  </a:ext>
                </a:extLst>
              </p:cNvPr>
              <p:cNvSpPr/>
              <p:nvPr/>
            </p:nvSpPr>
            <p:spPr>
              <a:xfrm>
                <a:off x="5134711" y="4256870"/>
                <a:ext cx="1860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2485D0-EE34-4301-87A3-21DBDE248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11" y="4256870"/>
                <a:ext cx="186031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BBC02D-C2AE-424E-BD0A-2394D5FD9DEB}"/>
                  </a:ext>
                </a:extLst>
              </p:cNvPr>
              <p:cNvSpPr/>
              <p:nvPr/>
            </p:nvSpPr>
            <p:spPr>
              <a:xfrm>
                <a:off x="5155176" y="4925190"/>
                <a:ext cx="1738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−5+6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BBC02D-C2AE-424E-BD0A-2394D5FD9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76" y="4925190"/>
                <a:ext cx="17385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516388E-1276-457C-B744-FB02A4C5F0E7}"/>
                  </a:ext>
                </a:extLst>
              </p:cNvPr>
              <p:cNvSpPr/>
              <p:nvPr/>
            </p:nvSpPr>
            <p:spPr>
              <a:xfrm>
                <a:off x="5357154" y="5294064"/>
                <a:ext cx="1334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516388E-1276-457C-B744-FB02A4C5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54" y="5294064"/>
                <a:ext cx="13345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1E84E5-CF65-48E6-A31E-637028193939}"/>
                  </a:ext>
                </a:extLst>
              </p:cNvPr>
              <p:cNvSpPr/>
              <p:nvPr/>
            </p:nvSpPr>
            <p:spPr>
              <a:xfrm>
                <a:off x="5623252" y="5593510"/>
                <a:ext cx="80239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1E84E5-CF65-48E6-A31E-637028193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52" y="5593510"/>
                <a:ext cx="8023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503250C-CC4C-42CB-850D-0F970BF964A3}"/>
                  </a:ext>
                </a:extLst>
              </p:cNvPr>
              <p:cNvSpPr/>
              <p:nvPr/>
            </p:nvSpPr>
            <p:spPr>
              <a:xfrm>
                <a:off x="8965176" y="4755082"/>
                <a:ext cx="96128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503250C-CC4C-42CB-850D-0F970BF96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176" y="4755082"/>
                <a:ext cx="961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E864C2-5A06-40B4-98F1-EAA32E0F9A86}"/>
                  </a:ext>
                </a:extLst>
              </p:cNvPr>
              <p:cNvSpPr/>
              <p:nvPr/>
            </p:nvSpPr>
            <p:spPr>
              <a:xfrm>
                <a:off x="9044620" y="3864676"/>
                <a:ext cx="80239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E864C2-5A06-40B4-98F1-EAA32E0F9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620" y="3864676"/>
                <a:ext cx="8023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563D7C-A6B9-46DF-A36F-5B73CD68B415}"/>
                  </a:ext>
                </a:extLst>
              </p:cNvPr>
              <p:cNvSpPr/>
              <p:nvPr/>
            </p:nvSpPr>
            <p:spPr>
              <a:xfrm>
                <a:off x="8965176" y="4296302"/>
                <a:ext cx="97892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563D7C-A6B9-46DF-A36F-5B73CD68B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176" y="4296302"/>
                <a:ext cx="978922" cy="369332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831181-EDAB-4B1F-94E0-1F87B868D595}"/>
              </a:ext>
            </a:extLst>
          </p:cNvPr>
          <p:cNvSpPr txBox="1"/>
          <p:nvPr/>
        </p:nvSpPr>
        <p:spPr>
          <a:xfrm>
            <a:off x="8248401" y="3091936"/>
            <a:ext cx="227583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Conjunto </a:t>
            </a:r>
            <a:r>
              <a:rPr lang="en-US" dirty="0" err="1"/>
              <a:t>soluci</a:t>
            </a:r>
            <a:r>
              <a:rPr lang="es-CR" dirty="0" err="1"/>
              <a:t>ón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9A6855-45F5-44F8-9B2E-DA0D02F25D4A}"/>
              </a:ext>
            </a:extLst>
          </p:cNvPr>
          <p:cNvCxnSpPr/>
          <p:nvPr/>
        </p:nvCxnSpPr>
        <p:spPr>
          <a:xfrm>
            <a:off x="4693920" y="2788920"/>
            <a:ext cx="0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3FC90B-DF68-45DA-88F6-4BB7BFCBE8EE}"/>
              </a:ext>
            </a:extLst>
          </p:cNvPr>
          <p:cNvCxnSpPr/>
          <p:nvPr/>
        </p:nvCxnSpPr>
        <p:spPr>
          <a:xfrm>
            <a:off x="7696200" y="2788920"/>
            <a:ext cx="0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8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989-4766-446F-AE49-810E87B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 Gauss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0FAC-C7A5-4467-95A5-21DA4D2F8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El Método de Gauss comienza al obtener la matriz ampliada.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Una vez que hacemos eso, aplicamos operaciones fila, hasta obtener una matriz escalonada.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D867B8-4E1C-459D-BBDF-3B820F4390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0718" y="2890092"/>
                <a:ext cx="1707504" cy="9144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25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spcBef>
                    <a:spcPts val="60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D867B8-4E1C-459D-BBDF-3B820F43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18" y="2890092"/>
                <a:ext cx="1707504" cy="91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578899CE-5A04-43CF-BB1F-2EE6DCD74BBF}"/>
              </a:ext>
            </a:extLst>
          </p:cNvPr>
          <p:cNvSpPr/>
          <p:nvPr/>
        </p:nvSpPr>
        <p:spPr>
          <a:xfrm rot="2849710">
            <a:off x="8418499" y="4070289"/>
            <a:ext cx="746449" cy="410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974912-2336-4D80-84B1-E983E671E63B}"/>
                  </a:ext>
                </a:extLst>
              </p:cNvPr>
              <p:cNvSpPr txBox="1"/>
              <p:nvPr/>
            </p:nvSpPr>
            <p:spPr>
              <a:xfrm>
                <a:off x="8864082" y="4483234"/>
                <a:ext cx="172616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974912-2336-4D80-84B1-E983E671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82" y="4483234"/>
                <a:ext cx="1726163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04DD0F-531A-4729-88AE-DADD56497478}"/>
              </a:ext>
            </a:extLst>
          </p:cNvPr>
          <p:cNvSpPr txBox="1"/>
          <p:nvPr/>
        </p:nvSpPr>
        <p:spPr>
          <a:xfrm>
            <a:off x="6526763" y="5395326"/>
            <a:ext cx="398417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2ndo </a:t>
            </a:r>
            <a:r>
              <a:rPr lang="en-US" dirty="0" err="1"/>
              <a:t>paso</a:t>
            </a:r>
            <a:r>
              <a:rPr lang="en-US" dirty="0"/>
              <a:t>: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b="1" dirty="0" err="1"/>
              <a:t>operaciones</a:t>
            </a:r>
            <a:r>
              <a:rPr lang="en-US" b="1" dirty="0"/>
              <a:t> fila </a:t>
            </a:r>
            <a:r>
              <a:rPr lang="en-US" dirty="0"/>
              <a:t>hasta </a:t>
            </a:r>
            <a:r>
              <a:rPr lang="en-US" dirty="0" err="1"/>
              <a:t>obtener</a:t>
            </a:r>
            <a:r>
              <a:rPr lang="en-US" dirty="0"/>
              <a:t> una </a:t>
            </a:r>
            <a:r>
              <a:rPr lang="en-US" b="1" dirty="0" err="1"/>
              <a:t>matriz</a:t>
            </a:r>
            <a:r>
              <a:rPr lang="en-US" b="1" dirty="0"/>
              <a:t> </a:t>
            </a:r>
            <a:r>
              <a:rPr lang="en-US" b="1" dirty="0" err="1"/>
              <a:t>escalonada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8D412-28A7-48DF-80DC-50137A4CCA46}"/>
                  </a:ext>
                </a:extLst>
              </p:cNvPr>
              <p:cNvSpPr txBox="1"/>
              <p:nvPr/>
            </p:nvSpPr>
            <p:spPr>
              <a:xfrm>
                <a:off x="9813425" y="2532721"/>
                <a:ext cx="117108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8D412-28A7-48DF-80DC-50137A4C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425" y="2532721"/>
                <a:ext cx="11710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E96C-8FE4-4B2A-B876-DCBB7118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 Gauss: 2ndo </a:t>
            </a:r>
            <a:r>
              <a:rPr lang="en-US" dirty="0" err="1"/>
              <a:t>paso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8E726-4606-4550-9BD9-2F1E3E15DC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36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8E726-4606-4550-9BD9-2F1E3E15D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4E0932-1052-476C-9AF9-3EC112C22C4B}"/>
              </a:ext>
            </a:extLst>
          </p:cNvPr>
          <p:cNvCxnSpPr/>
          <p:nvPr/>
        </p:nvCxnSpPr>
        <p:spPr>
          <a:xfrm>
            <a:off x="3949831" y="3348118"/>
            <a:ext cx="0" cy="173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B3F0D2-64DF-4B2B-9D77-3D4D9E0F4545}"/>
              </a:ext>
            </a:extLst>
          </p:cNvPr>
          <p:cNvSpPr txBox="1"/>
          <p:nvPr/>
        </p:nvSpPr>
        <p:spPr>
          <a:xfrm>
            <a:off x="2510337" y="2861331"/>
            <a:ext cx="132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Coeficientes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050F7-4A0B-4037-803D-5C23C7980FA4}"/>
              </a:ext>
            </a:extLst>
          </p:cNvPr>
          <p:cNvSpPr txBox="1"/>
          <p:nvPr/>
        </p:nvSpPr>
        <p:spPr>
          <a:xfrm>
            <a:off x="3837898" y="2861332"/>
            <a:ext cx="20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de Términos Independientes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F3C0A-E9E5-43DF-87B1-5C747BFA77A0}"/>
                  </a:ext>
                </a:extLst>
              </p:cNvPr>
              <p:cNvSpPr txBox="1"/>
              <p:nvPr/>
            </p:nvSpPr>
            <p:spPr>
              <a:xfrm>
                <a:off x="4878964" y="3899710"/>
                <a:ext cx="2601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F3C0A-E9E5-43DF-87B1-5C747BFA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964" y="3899710"/>
                <a:ext cx="2601798" cy="461665"/>
              </a:xfrm>
              <a:prstGeom prst="rect">
                <a:avLst/>
              </a:prstGeom>
              <a:blipFill>
                <a:blip r:embed="rId3"/>
                <a:stretch>
                  <a:fillRect r="-468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DC0899-E2BB-4C7E-ADF8-58AD0B0CACC1}"/>
                  </a:ext>
                </a:extLst>
              </p:cNvPr>
              <p:cNvSpPr/>
              <p:nvPr/>
            </p:nvSpPr>
            <p:spPr>
              <a:xfrm>
                <a:off x="7480762" y="3707328"/>
                <a:ext cx="2785378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DC0899-E2BB-4C7E-ADF8-58AD0B0CA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62" y="3707328"/>
                <a:ext cx="2785378" cy="101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59703986-AC34-4389-A18D-23D549F212DD}"/>
              </a:ext>
            </a:extLst>
          </p:cNvPr>
          <p:cNvSpPr/>
          <p:nvPr/>
        </p:nvSpPr>
        <p:spPr>
          <a:xfrm rot="5400000">
            <a:off x="5899510" y="3465582"/>
            <a:ext cx="635711" cy="25267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387A2-A9DB-4213-A465-394BE67CCF54}"/>
              </a:ext>
            </a:extLst>
          </p:cNvPr>
          <p:cNvSpPr txBox="1"/>
          <p:nvPr/>
        </p:nvSpPr>
        <p:spPr>
          <a:xfrm>
            <a:off x="5345385" y="5136484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Operaci</a:t>
            </a:r>
            <a:r>
              <a:rPr lang="es-CR" dirty="0" err="1"/>
              <a:t>ón</a:t>
            </a:r>
            <a:r>
              <a:rPr lang="es-CR" dirty="0"/>
              <a:t> Fila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A3A1726-F8B2-42EA-B2AA-BFCB722F83F2}"/>
              </a:ext>
            </a:extLst>
          </p:cNvPr>
          <p:cNvSpPr/>
          <p:nvPr/>
        </p:nvSpPr>
        <p:spPr>
          <a:xfrm>
            <a:off x="8684915" y="4906990"/>
            <a:ext cx="377072" cy="458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B23BC-D259-420A-B7C2-24AA8034FCA9}"/>
              </a:ext>
            </a:extLst>
          </p:cNvPr>
          <p:cNvSpPr txBox="1"/>
          <p:nvPr/>
        </p:nvSpPr>
        <p:spPr>
          <a:xfrm>
            <a:off x="7996769" y="5321150"/>
            <a:ext cx="185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Matriz Escalonada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E3F2F9-2D51-4CA9-9BA0-8C877844B0DD}"/>
              </a:ext>
            </a:extLst>
          </p:cNvPr>
          <p:cNvCxnSpPr/>
          <p:nvPr/>
        </p:nvCxnSpPr>
        <p:spPr>
          <a:xfrm>
            <a:off x="7777113" y="3899710"/>
            <a:ext cx="1284874" cy="75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0C71-8F8D-4701-828B-03D8F97E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03342B-AE57-4B53-9AEB-681C674CCDFE}"/>
                  </a:ext>
                </a:extLst>
              </p:cNvPr>
              <p:cNvSpPr/>
              <p:nvPr/>
            </p:nvSpPr>
            <p:spPr>
              <a:xfrm>
                <a:off x="2437422" y="3555890"/>
                <a:ext cx="2785378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03342B-AE57-4B53-9AEB-681C674CC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422" y="3555890"/>
                <a:ext cx="2785378" cy="101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4E27CF65-D6FB-40DD-A137-7D667D45DF1D}"/>
              </a:ext>
            </a:extLst>
          </p:cNvPr>
          <p:cNvSpPr/>
          <p:nvPr/>
        </p:nvSpPr>
        <p:spPr>
          <a:xfrm>
            <a:off x="5420412" y="3855563"/>
            <a:ext cx="1027522" cy="45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670925-15A1-499F-9445-B1993073F9CD}"/>
                  </a:ext>
                </a:extLst>
              </p:cNvPr>
              <p:cNvSpPr txBox="1"/>
              <p:nvPr/>
            </p:nvSpPr>
            <p:spPr>
              <a:xfrm>
                <a:off x="6890994" y="3481641"/>
                <a:ext cx="31579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670925-15A1-499F-9445-B1993073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994" y="3481641"/>
                <a:ext cx="315798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3F28A9-5BDF-497E-A2E5-C2CDEF06BC60}"/>
                  </a:ext>
                </a:extLst>
              </p:cNvPr>
              <p:cNvSpPr/>
              <p:nvPr/>
            </p:nvSpPr>
            <p:spPr>
              <a:xfrm>
                <a:off x="7814532" y="4846891"/>
                <a:ext cx="15914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3F28A9-5BDF-497E-A2E5-C2CDEF06B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32" y="4846891"/>
                <a:ext cx="1591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664BFA-E9FC-4A23-899C-A4674D2E4A5B}"/>
                  </a:ext>
                </a:extLst>
              </p:cNvPr>
              <p:cNvSpPr/>
              <p:nvPr/>
            </p:nvSpPr>
            <p:spPr>
              <a:xfrm>
                <a:off x="7814532" y="545234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664BFA-E9FC-4A23-899C-A4674D2E4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32" y="5452346"/>
                <a:ext cx="159210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109F-263E-4A06-A883-BA09B90F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fila: Intercambiar filas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1CB30C9-D815-467E-B6B2-8EF64665F1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983576" y="3689633"/>
                <a:ext cx="2971894" cy="982993"/>
              </a:xfrm>
            </p:spPr>
            <p:txBody>
              <a:bodyPr/>
              <a:lstStyle/>
              <a:p>
                <a:r>
                  <a:rPr lang="es-CR" dirty="0"/>
                  <a:t>Intercambiar filas.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𝐸𝑗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1↔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1CB30C9-D815-467E-B6B2-8EF64665F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83576" y="3689633"/>
                <a:ext cx="2971894" cy="982993"/>
              </a:xfrm>
              <a:blipFill>
                <a:blip r:embed="rId2"/>
                <a:stretch>
                  <a:fillRect l="-3689" t="-9877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F9EE3-6538-4C00-8457-163B55763278}"/>
                  </a:ext>
                </a:extLst>
              </p:cNvPr>
              <p:cNvSpPr txBox="1"/>
              <p:nvPr/>
            </p:nvSpPr>
            <p:spPr>
              <a:xfrm>
                <a:off x="7336941" y="3025011"/>
                <a:ext cx="172616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F9EE3-6538-4C00-8457-163B5576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41" y="3025011"/>
                <a:ext cx="1726163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273E4-5AEE-470B-9D12-AB7069D2D136}"/>
                  </a:ext>
                </a:extLst>
              </p:cNvPr>
              <p:cNvSpPr txBox="1"/>
              <p:nvPr/>
            </p:nvSpPr>
            <p:spPr>
              <a:xfrm>
                <a:off x="7336941" y="4478310"/>
                <a:ext cx="172616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273E4-5AEE-470B-9D12-AB7069D2D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41" y="4478310"/>
                <a:ext cx="1726163" cy="807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DBB90-AD33-4AB4-B5E9-464D434B7C1B}"/>
                  </a:ext>
                </a:extLst>
              </p:cNvPr>
              <p:cNvSpPr/>
              <p:nvPr/>
            </p:nvSpPr>
            <p:spPr>
              <a:xfrm>
                <a:off x="8870623" y="3900282"/>
                <a:ext cx="17261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i="1">
                          <a:latin typeface="Cambria Math" panose="02040503050406030204" pitchFamily="18" charset="0"/>
                        </a:rPr>
                        <m:t>1↔</m:t>
                      </m:r>
                      <m:r>
                        <a:rPr lang="es-C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DBB90-AD33-4AB4-B5E9-464D434B7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623" y="3900282"/>
                <a:ext cx="172616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004FDE-F0B9-40CC-B13D-80A10DA1912E}"/>
              </a:ext>
            </a:extLst>
          </p:cNvPr>
          <p:cNvSpPr/>
          <p:nvPr/>
        </p:nvSpPr>
        <p:spPr>
          <a:xfrm>
            <a:off x="6397530" y="3146196"/>
            <a:ext cx="857839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9EFB1C-6ECF-44D2-A938-9CBD924452EA}"/>
                  </a:ext>
                </a:extLst>
              </p:cNvPr>
              <p:cNvSpPr txBox="1"/>
              <p:nvPr/>
            </p:nvSpPr>
            <p:spPr>
              <a:xfrm>
                <a:off x="5734575" y="3025011"/>
                <a:ext cx="622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9EFB1C-6ECF-44D2-A938-9CBD9244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575" y="3025011"/>
                <a:ext cx="62216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5198C-6179-42D6-BBA9-45F6C3C6427E}"/>
                  </a:ext>
                </a:extLst>
              </p:cNvPr>
              <p:cNvSpPr txBox="1"/>
              <p:nvPr/>
            </p:nvSpPr>
            <p:spPr>
              <a:xfrm>
                <a:off x="5746453" y="3374705"/>
                <a:ext cx="622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5198C-6179-42D6-BBA9-45F6C3C6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53" y="3374705"/>
                <a:ext cx="62216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32CD74-51E7-405A-9B8E-181F483F59B3}"/>
              </a:ext>
            </a:extLst>
          </p:cNvPr>
          <p:cNvSpPr/>
          <p:nvPr/>
        </p:nvSpPr>
        <p:spPr>
          <a:xfrm>
            <a:off x="6415661" y="3548231"/>
            <a:ext cx="857839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109F-263E-4A06-A883-BA09B90F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Operaciones fila: Multiplicar por una constante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1CB30C9-D815-467E-B6B2-8EF64665F1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98682" y="3974271"/>
                <a:ext cx="4133147" cy="982993"/>
              </a:xfrm>
            </p:spPr>
            <p:txBody>
              <a:bodyPr>
                <a:noAutofit/>
              </a:bodyPr>
              <a:lstStyle/>
              <a:p>
                <a:r>
                  <a:rPr lang="es-CR" dirty="0"/>
                  <a:t>Multiplicar por una constante.</a:t>
                </a:r>
              </a:p>
              <a:p>
                <a:pPr lvl="1"/>
                <a:r>
                  <a:rPr lang="es-CR" sz="2400" b="0" dirty="0" err="1"/>
                  <a:t>Ej</a:t>
                </a:r>
                <a:r>
                  <a:rPr lang="es-CR" sz="2400" b="0" dirty="0"/>
                  <a:t>: </a:t>
                </a:r>
                <a14:m>
                  <m:oMath xmlns:m="http://schemas.openxmlformats.org/officeDocument/2006/math">
                    <m:r>
                      <a:rPr lang="es-CR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a:rPr lang="es-C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R" sz="2400" b="0" i="1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s-C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R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1CB30C9-D815-467E-B6B2-8EF64665F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98682" y="3974271"/>
                <a:ext cx="4133147" cy="982993"/>
              </a:xfrm>
              <a:blipFill>
                <a:blip r:embed="rId2"/>
                <a:stretch>
                  <a:fillRect l="-2655" t="-9938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F9EE3-6538-4C00-8457-163B55763278}"/>
                  </a:ext>
                </a:extLst>
              </p:cNvPr>
              <p:cNvSpPr txBox="1"/>
              <p:nvPr/>
            </p:nvSpPr>
            <p:spPr>
              <a:xfrm>
                <a:off x="7336941" y="3025011"/>
                <a:ext cx="172616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CF9EE3-6538-4C00-8457-163B5576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41" y="3025011"/>
                <a:ext cx="1726163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273E4-5AEE-470B-9D12-AB7069D2D136}"/>
                  </a:ext>
                </a:extLst>
              </p:cNvPr>
              <p:cNvSpPr txBox="1"/>
              <p:nvPr/>
            </p:nvSpPr>
            <p:spPr>
              <a:xfrm>
                <a:off x="7120125" y="4572001"/>
                <a:ext cx="2448082" cy="81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273E4-5AEE-470B-9D12-AB7069D2D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25" y="4572001"/>
                <a:ext cx="2448082" cy="819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004FDE-F0B9-40CC-B13D-80A10DA1912E}"/>
              </a:ext>
            </a:extLst>
          </p:cNvPr>
          <p:cNvSpPr/>
          <p:nvPr/>
        </p:nvSpPr>
        <p:spPr>
          <a:xfrm>
            <a:off x="6397530" y="3146196"/>
            <a:ext cx="857839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9EFB1C-6ECF-44D2-A938-9CBD924452EA}"/>
                  </a:ext>
                </a:extLst>
              </p:cNvPr>
              <p:cNvSpPr txBox="1"/>
              <p:nvPr/>
            </p:nvSpPr>
            <p:spPr>
              <a:xfrm>
                <a:off x="5734575" y="3025011"/>
                <a:ext cx="622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9EFB1C-6ECF-44D2-A938-9CBD9244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575" y="3025011"/>
                <a:ext cx="6221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5198C-6179-42D6-BBA9-45F6C3C6427E}"/>
                  </a:ext>
                </a:extLst>
              </p:cNvPr>
              <p:cNvSpPr txBox="1"/>
              <p:nvPr/>
            </p:nvSpPr>
            <p:spPr>
              <a:xfrm>
                <a:off x="5746453" y="3374705"/>
                <a:ext cx="622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5198C-6179-42D6-BBA9-45F6C3C6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53" y="3374705"/>
                <a:ext cx="62216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32CD74-51E7-405A-9B8E-181F483F59B3}"/>
              </a:ext>
            </a:extLst>
          </p:cNvPr>
          <p:cNvSpPr/>
          <p:nvPr/>
        </p:nvSpPr>
        <p:spPr>
          <a:xfrm>
            <a:off x="6415661" y="3548231"/>
            <a:ext cx="857839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50F5BF-1C09-416E-9FE4-1A548698152A}"/>
                  </a:ext>
                </a:extLst>
              </p:cNvPr>
              <p:cNvSpPr/>
              <p:nvPr/>
            </p:nvSpPr>
            <p:spPr>
              <a:xfrm>
                <a:off x="8726745" y="4016645"/>
                <a:ext cx="25250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400" i="1"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s-C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sz="2400" i="1">
                          <a:latin typeface="Cambria Math" panose="02040503050406030204" pitchFamily="18" charset="0"/>
                        </a:rPr>
                        <m:t>1→</m:t>
                      </m:r>
                      <m:r>
                        <a:rPr lang="es-C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50F5BF-1C09-416E-9FE4-1A5486981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45" y="4016645"/>
                <a:ext cx="2525050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132F-1C9A-4F81-B248-BE1D5E7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Operaciones fila: Multiplicar por una constante y sumarlo a otra fila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CE5DA-D18C-4A35-86C4-67CA6BBCC0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00244" y="3246790"/>
                <a:ext cx="4718304" cy="1463717"/>
              </a:xfrm>
            </p:spPr>
            <p:txBody>
              <a:bodyPr/>
              <a:lstStyle/>
              <a:p>
                <a:pPr algn="ctr"/>
                <a:r>
                  <a:rPr lang="es-CR" dirty="0"/>
                  <a:t>Multiplicar por una constante y sumarlo a otra fila.</a:t>
                </a:r>
              </a:p>
              <a:p>
                <a:pPr lvl="1" algn="ctr"/>
                <a:r>
                  <a:rPr lang="es-CR" dirty="0" err="1"/>
                  <a:t>Ej</a:t>
                </a:r>
                <a:r>
                  <a:rPr lang="es-CR" dirty="0"/>
                  <a:t>: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0.5 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R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2→</m:t>
                    </m:r>
                    <m:r>
                      <a:rPr lang="es-C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R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CE5DA-D18C-4A35-86C4-67CA6BBC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00244" y="3246790"/>
                <a:ext cx="4718304" cy="1463717"/>
              </a:xfrm>
              <a:blipFill>
                <a:blip r:embed="rId2"/>
                <a:stretch>
                  <a:fillRect t="-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A62365-18FB-4A26-97DB-497DA03E7EA4}"/>
                  </a:ext>
                </a:extLst>
              </p:cNvPr>
              <p:cNvSpPr txBox="1"/>
              <p:nvPr/>
            </p:nvSpPr>
            <p:spPr>
              <a:xfrm>
                <a:off x="7082418" y="3213547"/>
                <a:ext cx="1726163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A62365-18FB-4A26-97DB-497DA03E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418" y="3213547"/>
                <a:ext cx="1726163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798A1-6DE9-48BA-A5EC-F83A9D676CC3}"/>
                  </a:ext>
                </a:extLst>
              </p:cNvPr>
              <p:cNvSpPr txBox="1"/>
              <p:nvPr/>
            </p:nvSpPr>
            <p:spPr>
              <a:xfrm>
                <a:off x="6629930" y="4710507"/>
                <a:ext cx="2806301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28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798A1-6DE9-48BA-A5EC-F83A9D67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930" y="4710507"/>
                <a:ext cx="2806301" cy="807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169087-860E-4CF1-BE38-20AF6D6C83C0}"/>
                  </a:ext>
                </a:extLst>
              </p:cNvPr>
              <p:cNvSpPr/>
              <p:nvPr/>
            </p:nvSpPr>
            <p:spPr>
              <a:xfrm>
                <a:off x="7945498" y="4084617"/>
                <a:ext cx="2590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s-C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2→</m:t>
                      </m:r>
                      <m:r>
                        <a:rPr lang="es-C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169087-860E-4CF1-BE38-20AF6D6C8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498" y="4084617"/>
                <a:ext cx="259077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23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C40-20E8-4FE6-99D6-A799AD75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escalonada</a:t>
            </a:r>
            <a:r>
              <a:rPr lang="en-US" dirty="0"/>
              <a:t> superior: </a:t>
            </a:r>
            <a:r>
              <a:rPr lang="en-US" dirty="0" err="1"/>
              <a:t>Ejemplo</a:t>
            </a:r>
            <a:r>
              <a:rPr lang="en-US" dirty="0"/>
              <a:t>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10F12-7090-489F-B807-686422365F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2477" y="2522613"/>
                <a:ext cx="4718304" cy="331012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R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R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R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R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R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10F12-7090-489F-B807-686422365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2477" y="2522613"/>
                <a:ext cx="4718304" cy="33101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B5B24-EC99-4BB9-A8B0-AE9C05CEFF80}"/>
              </a:ext>
            </a:extLst>
          </p:cNvPr>
          <p:cNvCxnSpPr/>
          <p:nvPr/>
        </p:nvCxnSpPr>
        <p:spPr>
          <a:xfrm>
            <a:off x="6947555" y="2912883"/>
            <a:ext cx="0" cy="239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4C08C9-915E-43C4-9F8E-DE38DB5389B6}"/>
              </a:ext>
            </a:extLst>
          </p:cNvPr>
          <p:cNvSpPr txBox="1"/>
          <p:nvPr/>
        </p:nvSpPr>
        <p:spPr>
          <a:xfrm>
            <a:off x="7748834" y="3082565"/>
            <a:ext cx="20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Matriz</a:t>
            </a:r>
            <a:r>
              <a:rPr lang="en-US" dirty="0"/>
              <a:t> de t</a:t>
            </a:r>
            <a:r>
              <a:rPr lang="es-CR" dirty="0" err="1"/>
              <a:t>érminos</a:t>
            </a:r>
            <a:r>
              <a:rPr lang="es-CR" dirty="0"/>
              <a:t> independientes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62351-8BEB-47C9-8361-B7A3158879A6}"/>
              </a:ext>
            </a:extLst>
          </p:cNvPr>
          <p:cNvSpPr txBox="1"/>
          <p:nvPr/>
        </p:nvSpPr>
        <p:spPr>
          <a:xfrm>
            <a:off x="4984330" y="2964432"/>
            <a:ext cx="1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s-CR" dirty="0"/>
              <a:t>coeficientes</a:t>
            </a:r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1ED39FE-7813-434D-9A18-29AC7F03D755}"/>
              </a:ext>
            </a:extLst>
          </p:cNvPr>
          <p:cNvSpPr/>
          <p:nvPr/>
        </p:nvSpPr>
        <p:spPr>
          <a:xfrm>
            <a:off x="3591617" y="2752627"/>
            <a:ext cx="1102926" cy="9762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6400C-5D9C-4B44-A51E-00EBB4C552CC}"/>
              </a:ext>
            </a:extLst>
          </p:cNvPr>
          <p:cNvSpPr txBox="1"/>
          <p:nvPr/>
        </p:nvSpPr>
        <p:spPr>
          <a:xfrm>
            <a:off x="2561646" y="3854511"/>
            <a:ext cx="242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Miramos únicamente la matriz de coeficientes.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9CAD5-F960-44A9-8150-1A53B4C1D2AF}"/>
              </a:ext>
            </a:extLst>
          </p:cNvPr>
          <p:cNvSpPr txBox="1"/>
          <p:nvPr/>
        </p:nvSpPr>
        <p:spPr>
          <a:xfrm>
            <a:off x="2561645" y="4568627"/>
            <a:ext cx="242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Una matriz es escalonada superior si todos los elementos debajo de la diagonal son cero..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806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Garamond</vt:lpstr>
      <vt:lpstr>Organic</vt:lpstr>
      <vt:lpstr>Ecuación</vt:lpstr>
      <vt:lpstr>Métodos Numéricos</vt:lpstr>
      <vt:lpstr>Método de Gauss</vt:lpstr>
      <vt:lpstr>Método de Gauss</vt:lpstr>
      <vt:lpstr>Método de Gauss: 2ndo paso</vt:lpstr>
      <vt:lpstr>Resolver la Matriz Escalonada</vt:lpstr>
      <vt:lpstr>Operaciones fila: Intercambiar filas</vt:lpstr>
      <vt:lpstr>Operaciones fila: Multiplicar por una constante</vt:lpstr>
      <vt:lpstr>Operaciones fila: Multiplicar por una constante y sumarlo a otra fila</vt:lpstr>
      <vt:lpstr>Matriz escalonada superior: Ejemplo #1</vt:lpstr>
      <vt:lpstr>Matriz escalonada superior: Ejemplo #2</vt:lpstr>
      <vt:lpstr>Matriz escalonada superior: Ejemplo #3</vt:lpstr>
      <vt:lpstr>Ejemplos de Operaciones fila</vt:lpstr>
      <vt:lpstr>Ejemplos de Operaciones fila</vt:lpstr>
      <vt:lpstr>Ejemplos de Operaciones fila</vt:lpstr>
      <vt:lpstr>Ejemplos de Operaciones fila</vt:lpstr>
      <vt:lpstr>Ejemplo del Paso #3</vt:lpstr>
      <vt:lpstr>Ejemplo del Paso #3</vt:lpstr>
      <vt:lpstr>Ejemplo del Paso #4</vt:lpstr>
      <vt:lpstr>Ejemplo #2 del Método de Gauss</vt:lpstr>
      <vt:lpstr>Ejemplo #2 de Método de Gauss</vt:lpstr>
      <vt:lpstr>Ejemplo #2 de Método de Gauss</vt:lpstr>
      <vt:lpstr>Ejemplo #2 de Método de Gauss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creator>Suarez Bonilla, Felix D</dc:creator>
  <cp:keywords>CTPClassification=CTP_NT</cp:keywords>
  <cp:lastModifiedBy>Suarez Bonilla, Felix D</cp:lastModifiedBy>
  <cp:revision>40</cp:revision>
  <dcterms:created xsi:type="dcterms:W3CDTF">2020-05-27T00:44:27Z</dcterms:created>
  <dcterms:modified xsi:type="dcterms:W3CDTF">2020-11-02T20:44:39Z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f64b59c6-9cfe-45d0-9414-d9ed8691b555</vt:lpwstr>
  </property>
  <property fmtid="{D5CDD505-2E9C-101B-9397-08002B2CF9AE}" pid="3" name="CTP_TimeStamp">
    <vt:lpwstr>2020-06-04 19:29:00Z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