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61" r:id="rId6"/>
    <p:sldId id="272" r:id="rId7"/>
    <p:sldId id="263" r:id="rId8"/>
    <p:sldId id="266" r:id="rId9"/>
    <p:sldId id="273" r:id="rId10"/>
    <p:sldId id="274" r:id="rId11"/>
    <p:sldId id="267" r:id="rId12"/>
    <p:sldId id="268" r:id="rId13"/>
    <p:sldId id="276" r:id="rId14"/>
    <p:sldId id="277" r:id="rId15"/>
    <p:sldId id="275" r:id="rId16"/>
    <p:sldId id="269" r:id="rId17"/>
    <p:sldId id="270" r:id="rId18"/>
    <p:sldId id="278" r:id="rId19"/>
    <p:sldId id="280" r:id="rId20"/>
    <p:sldId id="281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43DD-A1C9-4D04-9993-F94D25D94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2999-1274-445D-96B4-8ECC90E57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171C-E83B-4D86-922B-AA586786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312-80BE-4E4D-982C-315A04FDD131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513E6-B1A5-45AA-89ED-D89A4B57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1DE5-CB0D-48B2-B80B-A0F56507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79D6-9C44-49A3-980C-C91420457A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C87E-4D8F-405B-9082-657EC330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C5591-C0EB-420A-AC49-0DF0E10F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19C0A-329F-408E-92A9-5C177909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312-80BE-4E4D-982C-315A04FDD131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4F3F-D4F3-46C5-BF3F-BCD5BE17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5C35-3711-4220-9465-9028CA5D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79D6-9C44-49A3-980C-C91420457A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5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8D387-B7FA-470E-B27D-F965A52E1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846FE-F5E5-4E89-807E-98E539E8B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193E-19AB-492C-92FD-E8AFE3DE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312-80BE-4E4D-982C-315A04FDD131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DFDC-AA21-45BF-BD56-AC195A30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8409-D5A1-43FD-9BD5-9358D526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79D6-9C44-49A3-980C-C91420457A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1372-3C5C-4075-A710-292DDC9B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9216-E2F4-4BBC-B0E0-4119A09E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D7451-F785-40AC-958D-43674591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312-80BE-4E4D-982C-315A04FDD131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91D2-3822-40CF-9278-D33B0EC8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80B4-9B18-4FDD-95BD-FBA921A6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79D6-9C44-49A3-980C-C91420457A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3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25AB-B2AD-450E-A203-AA141192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86411-4860-4847-9E45-74F4CA8F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30BE-EA32-4CC9-9676-4E4F3F4B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312-80BE-4E4D-982C-315A04FDD131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3C370-4608-4569-8014-D4D71E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70DC1-7713-4BBB-B541-065308B0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79D6-9C44-49A3-980C-C91420457A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7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677E-3A2D-4927-AF0C-EA04A907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A085-A57E-4AA2-8FFA-E94C186C3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2D95-7807-4E84-9247-340D760A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7A38D-CEF3-42C2-8583-FBF1E64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312-80BE-4E4D-982C-315A04FDD131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C7208-5DF5-4943-AC34-12EC0877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F55DA-EF0E-4AEE-8010-DC7EA3B0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79D6-9C44-49A3-980C-C91420457A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4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43BB-5DAF-4FFB-B651-5E044E22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734F0-F0DF-44FF-A473-C60467E6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D320B-1F95-44B3-A77E-571F69B01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10CA2-6C32-4950-B726-60266BAB5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8F7DD-AB46-4046-8BB5-301509246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CB63A-B504-4D0D-A2E4-7A2068A9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312-80BE-4E4D-982C-315A04FDD131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52F5E-F1B8-4FFC-9EB1-B5D6429D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802AB-DD46-4384-A28A-10A2E363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79D6-9C44-49A3-980C-C91420457A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0506-C8F1-44D1-9491-47222971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E9141-C81D-44BD-96BD-DD62BEFA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312-80BE-4E4D-982C-315A04FDD131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E1E7C-5D39-45CB-970F-25D969B0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48FC0-494C-4E43-8C14-84E9CB6B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79D6-9C44-49A3-980C-C91420457A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5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11B0C-42FD-4C49-83F2-A572A5A0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312-80BE-4E4D-982C-315A04FDD131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A9024-5807-410E-96EE-87D78ED8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3C2A6-9443-4FD7-87F2-3823AA22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79D6-9C44-49A3-980C-C91420457A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6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9AEC-9F2A-4082-860C-230E7A06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C6B4-32FA-4375-B35C-7BB060A5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EF59B-2D74-4F61-B6A3-E91E1A8EF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3F212-9C3A-4A02-B96C-3ACFD4CD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312-80BE-4E4D-982C-315A04FDD131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F287-73FF-431E-ABE6-4E55DAAE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D4FFF-9D7E-4D30-A2F6-57358DCC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79D6-9C44-49A3-980C-C91420457A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6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B53E-8DF3-4E9C-AEEE-193E86DD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89CCE-1363-483B-8891-DF304723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EB182-AFD1-4538-B465-E7BDB3BD9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EF159-A614-4351-B7F2-E4ADD92E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312-80BE-4E4D-982C-315A04FDD131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AB496-CBB0-4751-9DF9-96C9B991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D12DC-38D7-4880-AA93-47796A23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79D6-9C44-49A3-980C-C91420457A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1EA0C-1546-4565-8236-3F2DD8DF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83884-C772-4230-A989-DF69D707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E525-8899-4C29-BD59-A5629C7F8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7312-80BE-4E4D-982C-315A04FDD131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F4AC-D587-4EA4-953A-013275094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47862-7D2D-47C5-968D-6556642D7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779D6-9C44-49A3-980C-C91420457A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0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0C28-48E9-4AB7-BCC5-529E7B21E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19986-6F21-467D-A5C5-482D40CD8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FIFA 2018 – Match Statistics</a:t>
            </a:r>
          </a:p>
        </p:txBody>
      </p:sp>
    </p:spTree>
    <p:extLst>
      <p:ext uri="{BB962C8B-B14F-4D97-AF65-F5344CB8AC3E}">
        <p14:creationId xmlns:p14="http://schemas.microsoft.com/office/powerpoint/2010/main" val="55214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900" b="1" dirty="0"/>
              <a:t>Ball Possession % Vs Other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EA6D3-68DC-4990-A78A-A2DAAD692591}"/>
              </a:ext>
            </a:extLst>
          </p:cNvPr>
          <p:cNvSpPr txBox="1"/>
          <p:nvPr/>
        </p:nvSpPr>
        <p:spPr>
          <a:xfrm>
            <a:off x="838200" y="5730714"/>
            <a:ext cx="1033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As evident from above plots Ball Possession % has linear relationship with other independent variables (attempts, on-target, off-target, blocked, corners, saves, pass accuracy % and passes).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B96A8F-FA24-43EF-96D5-CA602C40B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95" y="3954515"/>
            <a:ext cx="10330543" cy="1124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C84E7-EDFF-4619-A2D8-AB8785EE4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1603"/>
            <a:ext cx="10515600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17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Segment over in bins and compare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EA6D3-68DC-4990-A78A-A2DAAD692591}"/>
              </a:ext>
            </a:extLst>
          </p:cNvPr>
          <p:cNvSpPr txBox="1"/>
          <p:nvPr/>
        </p:nvSpPr>
        <p:spPr>
          <a:xfrm>
            <a:off x="8631382" y="1659285"/>
            <a:ext cx="281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Ball possession % has high positive correlation with Pass Accuracy %,Passes, Blocked and Corners.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- Attempts has high positive correlation with Passes, Ball Possession%, On-Target, Off-Target, Blocked and Corners.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- Ball possession % has high negative correlation with Fouls Committed and Yellow Card.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- Attempt, Pass Accuracy % and Passes has high negative correlation with Fouls Committed.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85E33-B996-4E18-88E2-E8E6547C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9DCDF-DDCA-44BD-B13F-5D1A65D7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999701"/>
            <a:ext cx="8229600" cy="54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17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Target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EA6D3-68DC-4990-A78A-A2DAAD692591}"/>
              </a:ext>
            </a:extLst>
          </p:cNvPr>
          <p:cNvSpPr txBox="1"/>
          <p:nvPr/>
        </p:nvSpPr>
        <p:spPr>
          <a:xfrm>
            <a:off x="7389216" y="1261102"/>
            <a:ext cx="3831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Target variable “Man of the Match” is equally distributed.</a:t>
            </a:r>
          </a:p>
          <a:p>
            <a:endParaRPr lang="en-US" sz="1600" b="1" dirty="0"/>
          </a:p>
          <a:p>
            <a:r>
              <a:rPr lang="en-US" sz="1600" b="1" dirty="0"/>
              <a:t>Model accuracy will be good measure to evaluate model performance.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FDD278-81AF-4D65-B5F0-C30224FA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8425"/>
            <a:ext cx="6551016" cy="49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7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17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Target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EA6D3-68DC-4990-A78A-A2DAAD692591}"/>
              </a:ext>
            </a:extLst>
          </p:cNvPr>
          <p:cNvSpPr txBox="1"/>
          <p:nvPr/>
        </p:nvSpPr>
        <p:spPr>
          <a:xfrm>
            <a:off x="7389216" y="1261102"/>
            <a:ext cx="3831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Target variable “Man of the Match” is equally distributed.</a:t>
            </a:r>
          </a:p>
          <a:p>
            <a:endParaRPr lang="en-US" sz="1600" b="1" dirty="0"/>
          </a:p>
          <a:p>
            <a:r>
              <a:rPr lang="en-US" sz="1600" b="1" dirty="0"/>
              <a:t>Model accuracy will be good measure to evaluate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5789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17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VIF – Variable Inflation Factor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CDE37-85C6-4B82-B48C-C76BA24B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2443"/>
            <a:ext cx="10621817" cy="4153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6BC2A-53A1-4DBE-BC71-5445038DFB9F}"/>
              </a:ext>
            </a:extLst>
          </p:cNvPr>
          <p:cNvSpPr txBox="1"/>
          <p:nvPr/>
        </p:nvSpPr>
        <p:spPr>
          <a:xfrm>
            <a:off x="838199" y="5994400"/>
            <a:ext cx="10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Attempt, Pass Accuracy %, Ball Possession %, On-Target, </a:t>
            </a:r>
            <a:r>
              <a:rPr lang="en-US" dirty="0" err="1"/>
              <a:t>Distince</a:t>
            </a:r>
            <a:r>
              <a:rPr lang="en-US" dirty="0"/>
              <a:t> Covered, Off-Target, Blocked and Passes has high VIH</a:t>
            </a:r>
          </a:p>
        </p:txBody>
      </p:sp>
    </p:spTree>
    <p:extLst>
      <p:ext uri="{BB962C8B-B14F-4D97-AF65-F5344CB8AC3E}">
        <p14:creationId xmlns:p14="http://schemas.microsoft.com/office/powerpoint/2010/main" val="390882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0C28-48E9-4AB7-BCC5-529E7B21E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19986-6F21-467D-A5C5-482D40CD8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6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17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Vary independent variable and train-test split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EA6D3-68DC-4990-A78A-A2DAAD692591}"/>
              </a:ext>
            </a:extLst>
          </p:cNvPr>
          <p:cNvSpPr txBox="1"/>
          <p:nvPr/>
        </p:nvSpPr>
        <p:spPr>
          <a:xfrm>
            <a:off x="8405091" y="1028577"/>
            <a:ext cx="3366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44284-F337-44E9-8868-E49D6676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30" y="1028577"/>
            <a:ext cx="5055925" cy="240042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C09444-C6B3-42A2-9E6D-9CEA1192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8577"/>
            <a:ext cx="5156201" cy="233057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ADDCEF-2ACE-46A0-8B09-51152B8F7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30" y="4124202"/>
            <a:ext cx="5159829" cy="2368672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ED12E1-C9E5-45AA-9AE3-62D3F8F5E9E4}"/>
              </a:ext>
            </a:extLst>
          </p:cNvPr>
          <p:cNvSpPr txBox="1"/>
          <p:nvPr/>
        </p:nvSpPr>
        <p:spPr>
          <a:xfrm>
            <a:off x="6400800" y="4211782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Logistic Regression</a:t>
            </a:r>
          </a:p>
          <a:p>
            <a:r>
              <a:rPr lang="en-US" b="1" dirty="0">
                <a:solidFill>
                  <a:srgbClr val="00B050"/>
                </a:solidFill>
              </a:rPr>
              <a:t>Logistic Regression with Grid Search</a:t>
            </a:r>
          </a:p>
          <a:p>
            <a:r>
              <a:rPr lang="en-US" b="1" dirty="0">
                <a:solidFill>
                  <a:srgbClr val="0070C0"/>
                </a:solidFill>
              </a:rPr>
              <a:t>Logistic Regression with Grid Search + Data Standardization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4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17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9A9CA-452E-43F5-AF52-933D4B654F1C}"/>
              </a:ext>
            </a:extLst>
          </p:cNvPr>
          <p:cNvSpPr txBox="1"/>
          <p:nvPr/>
        </p:nvSpPr>
        <p:spPr>
          <a:xfrm>
            <a:off x="554182" y="1570182"/>
            <a:ext cx="9947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applying machine learning algorithm, model is able to predict whether team will win man of the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 model accuracy was low 61%.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Grid search helped to improve model accuracy to 69%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filtering independent variable by VIF (colinear independent variable) and varying test-train % model accuracy was improved to 79%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 applying grid search and independent variable filtering model accuracy was improved to 84%</a:t>
            </a:r>
          </a:p>
        </p:txBody>
      </p:sp>
    </p:spTree>
    <p:extLst>
      <p:ext uri="{BB962C8B-B14F-4D97-AF65-F5344CB8AC3E}">
        <p14:creationId xmlns:p14="http://schemas.microsoft.com/office/powerpoint/2010/main" val="374970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0C28-48E9-4AB7-BCC5-529E7B21E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19986-6F21-467D-A5C5-482D40CD8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48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17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Vary independent variable and train-test split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EA6D3-68DC-4990-A78A-A2DAAD692591}"/>
              </a:ext>
            </a:extLst>
          </p:cNvPr>
          <p:cNvSpPr txBox="1"/>
          <p:nvPr/>
        </p:nvSpPr>
        <p:spPr>
          <a:xfrm>
            <a:off x="8405091" y="1028577"/>
            <a:ext cx="3366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D12E1-C9E5-45AA-9AE3-62D3F8F5E9E4}"/>
              </a:ext>
            </a:extLst>
          </p:cNvPr>
          <p:cNvSpPr txBox="1"/>
          <p:nvPr/>
        </p:nvSpPr>
        <p:spPr>
          <a:xfrm>
            <a:off x="6504380" y="1398613"/>
            <a:ext cx="4809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Decision Tree</a:t>
            </a:r>
          </a:p>
          <a:p>
            <a:r>
              <a:rPr lang="en-US" b="1" dirty="0">
                <a:solidFill>
                  <a:srgbClr val="00B050"/>
                </a:solidFill>
              </a:rPr>
              <a:t>Decision Tree with Grid Search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66E9D0-DB28-4A27-A6FF-6EE5570F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168890"/>
            <a:ext cx="5682343" cy="24258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B4AFA-EDF6-449F-9186-95B359752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3756584"/>
            <a:ext cx="5682343" cy="238772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27CFCA-F51D-469B-A57D-D026BE71AB7B}"/>
              </a:ext>
            </a:extLst>
          </p:cNvPr>
          <p:cNvSpPr txBox="1"/>
          <p:nvPr/>
        </p:nvSpPr>
        <p:spPr>
          <a:xfrm>
            <a:off x="6504380" y="3429000"/>
            <a:ext cx="49691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algorithm model accuracy is 65%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algorithm with Grid Search model accuracy is improved to 76%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applying Decision Tree algorithm and filtering independent variable by VIF model accuracy increased to 90%.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applying Decision Tree algorithm with Grid Search and filtering independent variable by VIF model accuracy increased to 84%.</a:t>
            </a:r>
          </a:p>
        </p:txBody>
      </p:sp>
    </p:spTree>
    <p:extLst>
      <p:ext uri="{BB962C8B-B14F-4D97-AF65-F5344CB8AC3E}">
        <p14:creationId xmlns:p14="http://schemas.microsoft.com/office/powerpoint/2010/main" val="416019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BFA1-E976-4122-9C31-C170BD28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32B6-297C-4833-8E82-246442AB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The dataset consists of the information about all FIFA 2018 world cup held in Russia. </a:t>
            </a:r>
            <a:endParaRPr lang="en-US" sz="1800" dirty="0"/>
          </a:p>
          <a:p>
            <a:r>
              <a:rPr lang="en-US" sz="1800" b="1" dirty="0"/>
              <a:t>The dataset comprises of</a:t>
            </a:r>
            <a:endParaRPr lang="en-US" sz="1800" dirty="0"/>
          </a:p>
          <a:p>
            <a:pPr lvl="1"/>
            <a:r>
              <a:rPr lang="en-US" sz="1800" dirty="0"/>
              <a:t>Details related to the match such as contesting teams, attempts, on-target shots, off-target shots, red/yellow flag received, corners, saves, passes, pass accuracy, goals scored, whether team won man of match.</a:t>
            </a:r>
          </a:p>
          <a:p>
            <a:pPr lvl="1"/>
            <a:endParaRPr lang="en-US" sz="1800" dirty="0"/>
          </a:p>
          <a:p>
            <a:r>
              <a:rPr lang="en-US" sz="2200" b="1" dirty="0"/>
              <a:t>Agenda:</a:t>
            </a:r>
          </a:p>
          <a:p>
            <a:pPr lvl="1"/>
            <a:r>
              <a:rPr lang="en-US" sz="1800" dirty="0"/>
              <a:t>Apply Machin learning algorithms on data set and predict whether team can win Man Of match based on </a:t>
            </a:r>
            <a:r>
              <a:rPr lang="en-US" sz="1800" dirty="0" err="1"/>
              <a:t>statistcis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687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0C28-48E9-4AB7-BCC5-529E7B21E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19986-6F21-467D-A5C5-482D40CD8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8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17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9A9CA-452E-43F5-AF52-933D4B654F1C}"/>
              </a:ext>
            </a:extLst>
          </p:cNvPr>
          <p:cNvSpPr txBox="1"/>
          <p:nvPr/>
        </p:nvSpPr>
        <p:spPr>
          <a:xfrm>
            <a:off x="554182" y="1570182"/>
            <a:ext cx="3821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</a:t>
            </a:r>
            <a:r>
              <a:rPr lang="en-US" dirty="0">
                <a:solidFill>
                  <a:srgbClr val="FF0000"/>
                </a:solidFill>
              </a:rPr>
              <a:t>model#1</a:t>
            </a:r>
            <a:r>
              <a:rPr lang="en-US" dirty="0"/>
              <a:t>  accuracy is 73%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</a:t>
            </a:r>
            <a:r>
              <a:rPr lang="en-US" dirty="0">
                <a:solidFill>
                  <a:srgbClr val="00B050"/>
                </a:solidFill>
              </a:rPr>
              <a:t>model#2</a:t>
            </a:r>
            <a:r>
              <a:rPr lang="en-US" dirty="0"/>
              <a:t>  accuracy is 76%, model#2. Model#2 has custom criteria and tree pre- pruning and post pruning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score of model2 is higher, so model2 is preferable from recall point of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F1_score for model2 is 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the ROC-AUC curve for both the models, model1 is better as compared to model2.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model evaluation model#2 is better fit.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788D8E-C76C-4768-8C4D-DD728CD4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77131"/>
              </p:ext>
            </p:extLst>
          </p:nvPr>
        </p:nvGraphicFramePr>
        <p:xfrm>
          <a:off x="4900103" y="4298314"/>
          <a:ext cx="627589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1966">
                  <a:extLst>
                    <a:ext uri="{9D8B030D-6E8A-4147-A177-3AD203B41FA5}">
                      <a16:colId xmlns:a16="http://schemas.microsoft.com/office/drawing/2014/main" val="2564152438"/>
                    </a:ext>
                  </a:extLst>
                </a:gridCol>
                <a:gridCol w="2091966">
                  <a:extLst>
                    <a:ext uri="{9D8B030D-6E8A-4147-A177-3AD203B41FA5}">
                      <a16:colId xmlns:a16="http://schemas.microsoft.com/office/drawing/2014/main" val="129507373"/>
                    </a:ext>
                  </a:extLst>
                </a:gridCol>
                <a:gridCol w="2091966">
                  <a:extLst>
                    <a:ext uri="{9D8B030D-6E8A-4147-A177-3AD203B41FA5}">
                      <a16:colId xmlns:a16="http://schemas.microsoft.com/office/drawing/2014/main" val="4162068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Model2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76882"/>
                  </a:ext>
                </a:extLst>
              </a:tr>
              <a:tr h="350084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31785"/>
                  </a:ext>
                </a:extLst>
              </a:tr>
              <a:tr h="350084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75394"/>
                  </a:ext>
                </a:extLst>
              </a:tr>
              <a:tr h="350084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9193"/>
                  </a:ext>
                </a:extLst>
              </a:tr>
              <a:tr h="350084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86303"/>
                  </a:ext>
                </a:extLst>
              </a:tr>
              <a:tr h="350084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9671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F8420D7-0E43-483D-A1C2-A58F8420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03" y="1292461"/>
            <a:ext cx="3133436" cy="273718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462E3-8F00-41BC-B604-8CB325BFE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902" y="1282888"/>
            <a:ext cx="2978303" cy="2737188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96793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17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C7981-6383-4C97-A7EA-7B473BE2F089}"/>
              </a:ext>
            </a:extLst>
          </p:cNvPr>
          <p:cNvSpPr txBox="1"/>
          <p:nvPr/>
        </p:nvSpPr>
        <p:spPr>
          <a:xfrm>
            <a:off x="748145" y="1366982"/>
            <a:ext cx="98829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applied DicisionTreeClassifer and RandomForestClassifer to predict whether team will win man of the match based on independent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data is evenly distributed (50-50%), accuracy is good measure.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DicisionTreeClassifer based model accuracy was low 65%.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gird search on DicisionTreeClassifer model accuracy improved to 76%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filtering independent variable by VIF (colinear independent variable) and varying test-train % model accuracy was improved to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RandomForestClassifer model accuracy varied between 73% - 76%, when model parameter was tuned.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learned model accuracy can be improved by varying independent variable and train-test split.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evaluation is performed to compare model performance. Upon comparing Random Forest model by evaluating accuracy, precision, F1 and ROC-AUD it seems model2 is better as compared to model1.</a:t>
            </a:r>
          </a:p>
        </p:txBody>
      </p:sp>
    </p:spTree>
    <p:extLst>
      <p:ext uri="{BB962C8B-B14F-4D97-AF65-F5344CB8AC3E}">
        <p14:creationId xmlns:p14="http://schemas.microsoft.com/office/powerpoint/2010/main" val="415957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0C28-48E9-4AB7-BCC5-529E7B21E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19986-6F21-467D-A5C5-482D40CD8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4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E8E9-5E4D-4EF5-BD5F-ECC71BA1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FIFA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950D-27AA-4583-BEFC-13E0B88312A4}"/>
              </a:ext>
            </a:extLst>
          </p:cNvPr>
          <p:cNvSpPr txBox="1"/>
          <p:nvPr/>
        </p:nvSpPr>
        <p:spPr>
          <a:xfrm>
            <a:off x="8979754" y="1374084"/>
            <a:ext cx="27592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Fifa</a:t>
            </a:r>
            <a:r>
              <a:rPr lang="en-US" sz="1400" b="1" dirty="0"/>
              <a:t> data set consist of 128 statistics and 27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Statistics cover team, opponent, goal scored, ball possession, card, penalty shot out and other stats. Below are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Man of the Match is dependent variable.  Aim is to predict man of the match variable based on independent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E8DF94-BEC8-4B2B-A83C-494910BA9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96" y="1456171"/>
            <a:ext cx="7633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E8E9-5E4D-4EF5-BD5F-ECC71BA1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900" dirty="0"/>
              <a:t>Data clean 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DAC40-6D74-4817-BEB3-ACE8A70C28F6}"/>
              </a:ext>
            </a:extLst>
          </p:cNvPr>
          <p:cNvSpPr/>
          <p:nvPr/>
        </p:nvSpPr>
        <p:spPr>
          <a:xfrm>
            <a:off x="9354144" y="1507077"/>
            <a:ext cx="27072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Notice</a:t>
            </a:r>
            <a:r>
              <a:rPr lang="en-US" sz="1400" dirty="0"/>
              <a:t>: 1st goal, own goals and own goal time have null values.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"Own goals" to ZERO if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“1st goal” to -1 if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Also, dummification of 'Team’, 'Opponent’, 'Round’ and 'PSO’  is required to apply ML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AAF1E-7EDB-4266-AEDE-EE9B1027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293577"/>
            <a:ext cx="8698016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0C28-48E9-4AB7-BCC5-529E7B21E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19986-6F21-467D-A5C5-482D40CD8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1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/>
              <a:t>Dependent and Independent Variable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C15BC-A30D-4D82-AFF6-BF07FC45440E}"/>
              </a:ext>
            </a:extLst>
          </p:cNvPr>
          <p:cNvSpPr txBox="1"/>
          <p:nvPr/>
        </p:nvSpPr>
        <p:spPr>
          <a:xfrm>
            <a:off x="8096159" y="1939443"/>
            <a:ext cx="3641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Distribution plot of independent variable shows most of variables are normally distributed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9B36850-B230-4080-9A98-995C41B4F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67007"/>
            <a:ext cx="74745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4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900" b="1" dirty="0"/>
              <a:t>Goal Scored Vs Other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EA6D3-68DC-4990-A78A-A2DAAD692591}"/>
              </a:ext>
            </a:extLst>
          </p:cNvPr>
          <p:cNvSpPr txBox="1"/>
          <p:nvPr/>
        </p:nvSpPr>
        <p:spPr>
          <a:xfrm>
            <a:off x="838200" y="5730714"/>
            <a:ext cx="1033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Higher goals scored better are chances of team winning man of the match.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As evident from above plots Goals Scored has linear relationship with other independent variables (attempts, on-target, off-target, blocked, corners, saves, pass accuracy % and passes).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0D4D5-581A-4E68-A61F-FC10010FB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30" y="1690688"/>
            <a:ext cx="10422096" cy="1473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27A64D-01D9-4F71-BF19-A6872C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03" y="3635106"/>
            <a:ext cx="10608750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0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3B77-B222-4471-A509-8BD0BB51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900" b="1" dirty="0"/>
              <a:t>Attempts Vs Other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EA6D3-68DC-4990-A78A-A2DAAD692591}"/>
              </a:ext>
            </a:extLst>
          </p:cNvPr>
          <p:cNvSpPr txBox="1"/>
          <p:nvPr/>
        </p:nvSpPr>
        <p:spPr>
          <a:xfrm>
            <a:off x="838200" y="5730714"/>
            <a:ext cx="1033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As evident from above plots Attempts has linear relationship with other independent variables (attempts, on-target, off-target, blocked, corners, saves, pass accuracy % and passes).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1D38E7-FE0C-4B42-8551-CFCCE06E6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913" y="1729399"/>
            <a:ext cx="10571213" cy="1320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E4C87A-C0BF-438A-ADE1-88A6B259F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3" y="3807733"/>
            <a:ext cx="10480830" cy="132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0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946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Office Theme</vt:lpstr>
      <vt:lpstr>Machine Learning</vt:lpstr>
      <vt:lpstr>Data Understanding</vt:lpstr>
      <vt:lpstr>Understand Data</vt:lpstr>
      <vt:lpstr>FIFA Data Set</vt:lpstr>
      <vt:lpstr>Data clean up</vt:lpstr>
      <vt:lpstr>Variables Relationship</vt:lpstr>
      <vt:lpstr>Dependent and Independent Variable Analysis</vt:lpstr>
      <vt:lpstr>Goal Scored Vs Other Variables</vt:lpstr>
      <vt:lpstr>Attempts Vs Other Variables</vt:lpstr>
      <vt:lpstr>Ball Possession % Vs Other Variables</vt:lpstr>
      <vt:lpstr>Segment over in bins and compare performance</vt:lpstr>
      <vt:lpstr>Target Variable</vt:lpstr>
      <vt:lpstr>Target Variable</vt:lpstr>
      <vt:lpstr>VIF – Variable Inflation Factor</vt:lpstr>
      <vt:lpstr>Logistic Regression</vt:lpstr>
      <vt:lpstr>Vary independent variable and train-test split</vt:lpstr>
      <vt:lpstr>Conclusion</vt:lpstr>
      <vt:lpstr>Decision Tree</vt:lpstr>
      <vt:lpstr>Vary independent variable and train-test split</vt:lpstr>
      <vt:lpstr>Random Forest</vt:lpstr>
      <vt:lpstr>Random Forest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Mondkar, Avadhut R</dc:creator>
  <cp:lastModifiedBy>Mondkar, Avadhut R</cp:lastModifiedBy>
  <cp:revision>54</cp:revision>
  <dcterms:created xsi:type="dcterms:W3CDTF">2019-08-22T04:14:58Z</dcterms:created>
  <dcterms:modified xsi:type="dcterms:W3CDTF">2019-10-13T15:16:05Z</dcterms:modified>
</cp:coreProperties>
</file>