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3" r:id="rId6"/>
    <p:sldId id="266"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3" autoAdjust="0"/>
    <p:restoredTop sz="94660"/>
  </p:normalViewPr>
  <p:slideViewPr>
    <p:cSldViewPr snapToGrid="0">
      <p:cViewPr varScale="1">
        <p:scale>
          <a:sx n="69" d="100"/>
          <a:sy n="69" d="100"/>
        </p:scale>
        <p:origin x="3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43DD-A1C9-4D04-9993-F94D25D94E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B32999-1274-445D-96B4-8ECC90E57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53171C-E83B-4D86-922B-AA58678611DA}"/>
              </a:ext>
            </a:extLst>
          </p:cNvPr>
          <p:cNvSpPr>
            <a:spLocks noGrp="1"/>
          </p:cNvSpPr>
          <p:nvPr>
            <p:ph type="dt" sz="half" idx="10"/>
          </p:nvPr>
        </p:nvSpPr>
        <p:spPr/>
        <p:txBody>
          <a:bodyPr/>
          <a:lstStyle/>
          <a:p>
            <a:fld id="{FAC27312-80BE-4E4D-982C-315A04FDD131}" type="datetimeFigureOut">
              <a:rPr lang="en-US" smtClean="0"/>
              <a:t>8/24/2019</a:t>
            </a:fld>
            <a:endParaRPr lang="en-US" dirty="0"/>
          </a:p>
        </p:txBody>
      </p:sp>
      <p:sp>
        <p:nvSpPr>
          <p:cNvPr id="5" name="Footer Placeholder 4">
            <a:extLst>
              <a:ext uri="{FF2B5EF4-FFF2-40B4-BE49-F238E27FC236}">
                <a16:creationId xmlns:a16="http://schemas.microsoft.com/office/drawing/2014/main" id="{DD3513E6-B1A5-45AA-89ED-D89A4B5725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FC1DE5-CB0D-48B2-B80B-A0F56507349F}"/>
              </a:ext>
            </a:extLst>
          </p:cNvPr>
          <p:cNvSpPr>
            <a:spLocks noGrp="1"/>
          </p:cNvSpPr>
          <p:nvPr>
            <p:ph type="sldNum" sz="quarter" idx="12"/>
          </p:nvPr>
        </p:nvSpPr>
        <p:spPr/>
        <p:txBody>
          <a:bodyPr/>
          <a:lstStyle/>
          <a:p>
            <a:fld id="{0C8779D6-9C44-49A3-980C-C91420457AF4}" type="slidenum">
              <a:rPr lang="en-US" smtClean="0"/>
              <a:t>‹#›</a:t>
            </a:fld>
            <a:endParaRPr lang="en-US" dirty="0"/>
          </a:p>
        </p:txBody>
      </p:sp>
    </p:spTree>
    <p:extLst>
      <p:ext uri="{BB962C8B-B14F-4D97-AF65-F5344CB8AC3E}">
        <p14:creationId xmlns:p14="http://schemas.microsoft.com/office/powerpoint/2010/main" val="17383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C87E-4D8F-405B-9082-657EC330DB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4C5591-C0EB-420A-AC49-0DF0E10FC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19C0A-329F-408E-92A9-5C177909D8E5}"/>
              </a:ext>
            </a:extLst>
          </p:cNvPr>
          <p:cNvSpPr>
            <a:spLocks noGrp="1"/>
          </p:cNvSpPr>
          <p:nvPr>
            <p:ph type="dt" sz="half" idx="10"/>
          </p:nvPr>
        </p:nvSpPr>
        <p:spPr/>
        <p:txBody>
          <a:bodyPr/>
          <a:lstStyle/>
          <a:p>
            <a:fld id="{FAC27312-80BE-4E4D-982C-315A04FDD131}" type="datetimeFigureOut">
              <a:rPr lang="en-US" smtClean="0"/>
              <a:t>8/24/2019</a:t>
            </a:fld>
            <a:endParaRPr lang="en-US" dirty="0"/>
          </a:p>
        </p:txBody>
      </p:sp>
      <p:sp>
        <p:nvSpPr>
          <p:cNvPr id="5" name="Footer Placeholder 4">
            <a:extLst>
              <a:ext uri="{FF2B5EF4-FFF2-40B4-BE49-F238E27FC236}">
                <a16:creationId xmlns:a16="http://schemas.microsoft.com/office/drawing/2014/main" id="{3EF34F3F-D4F3-46C5-BF3F-BCD5BE178F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9B5C35-3711-4220-9465-9028CA5DB005}"/>
              </a:ext>
            </a:extLst>
          </p:cNvPr>
          <p:cNvSpPr>
            <a:spLocks noGrp="1"/>
          </p:cNvSpPr>
          <p:nvPr>
            <p:ph type="sldNum" sz="quarter" idx="12"/>
          </p:nvPr>
        </p:nvSpPr>
        <p:spPr/>
        <p:txBody>
          <a:bodyPr/>
          <a:lstStyle/>
          <a:p>
            <a:fld id="{0C8779D6-9C44-49A3-980C-C91420457AF4}" type="slidenum">
              <a:rPr lang="en-US" smtClean="0"/>
              <a:t>‹#›</a:t>
            </a:fld>
            <a:endParaRPr lang="en-US" dirty="0"/>
          </a:p>
        </p:txBody>
      </p:sp>
    </p:spTree>
    <p:extLst>
      <p:ext uri="{BB962C8B-B14F-4D97-AF65-F5344CB8AC3E}">
        <p14:creationId xmlns:p14="http://schemas.microsoft.com/office/powerpoint/2010/main" val="394785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78D387-B7FA-470E-B27D-F965A52E1B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0846FE-F5E5-4E89-807E-98E539E8B2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C193E-19AB-492C-92FD-E8AFE3DE1B03}"/>
              </a:ext>
            </a:extLst>
          </p:cNvPr>
          <p:cNvSpPr>
            <a:spLocks noGrp="1"/>
          </p:cNvSpPr>
          <p:nvPr>
            <p:ph type="dt" sz="half" idx="10"/>
          </p:nvPr>
        </p:nvSpPr>
        <p:spPr/>
        <p:txBody>
          <a:bodyPr/>
          <a:lstStyle/>
          <a:p>
            <a:fld id="{FAC27312-80BE-4E4D-982C-315A04FDD131}" type="datetimeFigureOut">
              <a:rPr lang="en-US" smtClean="0"/>
              <a:t>8/24/2019</a:t>
            </a:fld>
            <a:endParaRPr lang="en-US" dirty="0"/>
          </a:p>
        </p:txBody>
      </p:sp>
      <p:sp>
        <p:nvSpPr>
          <p:cNvPr id="5" name="Footer Placeholder 4">
            <a:extLst>
              <a:ext uri="{FF2B5EF4-FFF2-40B4-BE49-F238E27FC236}">
                <a16:creationId xmlns:a16="http://schemas.microsoft.com/office/drawing/2014/main" id="{8771DFDC-AA21-45BF-BD56-AC195A3087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5A8409-D5A1-43FD-9BD5-9358D5264176}"/>
              </a:ext>
            </a:extLst>
          </p:cNvPr>
          <p:cNvSpPr>
            <a:spLocks noGrp="1"/>
          </p:cNvSpPr>
          <p:nvPr>
            <p:ph type="sldNum" sz="quarter" idx="12"/>
          </p:nvPr>
        </p:nvSpPr>
        <p:spPr/>
        <p:txBody>
          <a:bodyPr/>
          <a:lstStyle/>
          <a:p>
            <a:fld id="{0C8779D6-9C44-49A3-980C-C91420457AF4}" type="slidenum">
              <a:rPr lang="en-US" smtClean="0"/>
              <a:t>‹#›</a:t>
            </a:fld>
            <a:endParaRPr lang="en-US" dirty="0"/>
          </a:p>
        </p:txBody>
      </p:sp>
    </p:spTree>
    <p:extLst>
      <p:ext uri="{BB962C8B-B14F-4D97-AF65-F5344CB8AC3E}">
        <p14:creationId xmlns:p14="http://schemas.microsoft.com/office/powerpoint/2010/main" val="85765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1372-3C5C-4075-A710-292DDC9B3E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59216-E2F4-4BBC-B0E0-4119A09E2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D7451-F785-40AC-958D-43674591E7A7}"/>
              </a:ext>
            </a:extLst>
          </p:cNvPr>
          <p:cNvSpPr>
            <a:spLocks noGrp="1"/>
          </p:cNvSpPr>
          <p:nvPr>
            <p:ph type="dt" sz="half" idx="10"/>
          </p:nvPr>
        </p:nvSpPr>
        <p:spPr/>
        <p:txBody>
          <a:bodyPr/>
          <a:lstStyle/>
          <a:p>
            <a:fld id="{FAC27312-80BE-4E4D-982C-315A04FDD131}" type="datetimeFigureOut">
              <a:rPr lang="en-US" smtClean="0"/>
              <a:t>8/24/2019</a:t>
            </a:fld>
            <a:endParaRPr lang="en-US" dirty="0"/>
          </a:p>
        </p:txBody>
      </p:sp>
      <p:sp>
        <p:nvSpPr>
          <p:cNvPr id="5" name="Footer Placeholder 4">
            <a:extLst>
              <a:ext uri="{FF2B5EF4-FFF2-40B4-BE49-F238E27FC236}">
                <a16:creationId xmlns:a16="http://schemas.microsoft.com/office/drawing/2014/main" id="{D47E91D2-3822-40CF-9278-D33B0EC8B2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3D80B4-9B18-4FDD-95BD-FBA921A617D3}"/>
              </a:ext>
            </a:extLst>
          </p:cNvPr>
          <p:cNvSpPr>
            <a:spLocks noGrp="1"/>
          </p:cNvSpPr>
          <p:nvPr>
            <p:ph type="sldNum" sz="quarter" idx="12"/>
          </p:nvPr>
        </p:nvSpPr>
        <p:spPr/>
        <p:txBody>
          <a:bodyPr/>
          <a:lstStyle/>
          <a:p>
            <a:fld id="{0C8779D6-9C44-49A3-980C-C91420457AF4}" type="slidenum">
              <a:rPr lang="en-US" smtClean="0"/>
              <a:t>‹#›</a:t>
            </a:fld>
            <a:endParaRPr lang="en-US" dirty="0"/>
          </a:p>
        </p:txBody>
      </p:sp>
    </p:spTree>
    <p:extLst>
      <p:ext uri="{BB962C8B-B14F-4D97-AF65-F5344CB8AC3E}">
        <p14:creationId xmlns:p14="http://schemas.microsoft.com/office/powerpoint/2010/main" val="942033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25AB-B2AD-450E-A203-AA14119251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986411-4860-4847-9E45-74F4CA8FB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230BE-EA32-4CC9-9676-4E4F3F4B1C51}"/>
              </a:ext>
            </a:extLst>
          </p:cNvPr>
          <p:cNvSpPr>
            <a:spLocks noGrp="1"/>
          </p:cNvSpPr>
          <p:nvPr>
            <p:ph type="dt" sz="half" idx="10"/>
          </p:nvPr>
        </p:nvSpPr>
        <p:spPr/>
        <p:txBody>
          <a:bodyPr/>
          <a:lstStyle/>
          <a:p>
            <a:fld id="{FAC27312-80BE-4E4D-982C-315A04FDD131}" type="datetimeFigureOut">
              <a:rPr lang="en-US" smtClean="0"/>
              <a:t>8/24/2019</a:t>
            </a:fld>
            <a:endParaRPr lang="en-US" dirty="0"/>
          </a:p>
        </p:txBody>
      </p:sp>
      <p:sp>
        <p:nvSpPr>
          <p:cNvPr id="5" name="Footer Placeholder 4">
            <a:extLst>
              <a:ext uri="{FF2B5EF4-FFF2-40B4-BE49-F238E27FC236}">
                <a16:creationId xmlns:a16="http://schemas.microsoft.com/office/drawing/2014/main" id="{F923C370-4608-4569-8014-D4D71EBEB1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D70DC1-7713-4BBB-B541-065308B004CF}"/>
              </a:ext>
            </a:extLst>
          </p:cNvPr>
          <p:cNvSpPr>
            <a:spLocks noGrp="1"/>
          </p:cNvSpPr>
          <p:nvPr>
            <p:ph type="sldNum" sz="quarter" idx="12"/>
          </p:nvPr>
        </p:nvSpPr>
        <p:spPr/>
        <p:txBody>
          <a:bodyPr/>
          <a:lstStyle/>
          <a:p>
            <a:fld id="{0C8779D6-9C44-49A3-980C-C91420457AF4}" type="slidenum">
              <a:rPr lang="en-US" smtClean="0"/>
              <a:t>‹#›</a:t>
            </a:fld>
            <a:endParaRPr lang="en-US" dirty="0"/>
          </a:p>
        </p:txBody>
      </p:sp>
    </p:spTree>
    <p:extLst>
      <p:ext uri="{BB962C8B-B14F-4D97-AF65-F5344CB8AC3E}">
        <p14:creationId xmlns:p14="http://schemas.microsoft.com/office/powerpoint/2010/main" val="400667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677E-3A2D-4927-AF0C-EA04A907BD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42A085-A57E-4AA2-8FFA-E94C186C3A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FB2D95-7807-4E84-9247-340D760A15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47A38D-CEF3-42C2-8583-FBF1E6468801}"/>
              </a:ext>
            </a:extLst>
          </p:cNvPr>
          <p:cNvSpPr>
            <a:spLocks noGrp="1"/>
          </p:cNvSpPr>
          <p:nvPr>
            <p:ph type="dt" sz="half" idx="10"/>
          </p:nvPr>
        </p:nvSpPr>
        <p:spPr/>
        <p:txBody>
          <a:bodyPr/>
          <a:lstStyle/>
          <a:p>
            <a:fld id="{FAC27312-80BE-4E4D-982C-315A04FDD131}" type="datetimeFigureOut">
              <a:rPr lang="en-US" smtClean="0"/>
              <a:t>8/24/2019</a:t>
            </a:fld>
            <a:endParaRPr lang="en-US" dirty="0"/>
          </a:p>
        </p:txBody>
      </p:sp>
      <p:sp>
        <p:nvSpPr>
          <p:cNvPr id="6" name="Footer Placeholder 5">
            <a:extLst>
              <a:ext uri="{FF2B5EF4-FFF2-40B4-BE49-F238E27FC236}">
                <a16:creationId xmlns:a16="http://schemas.microsoft.com/office/drawing/2014/main" id="{CFCC7208-5DF5-4943-AC34-12EC08778C4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0F55DA-EF0E-4AEE-8010-DC7EA3B03B50}"/>
              </a:ext>
            </a:extLst>
          </p:cNvPr>
          <p:cNvSpPr>
            <a:spLocks noGrp="1"/>
          </p:cNvSpPr>
          <p:nvPr>
            <p:ph type="sldNum" sz="quarter" idx="12"/>
          </p:nvPr>
        </p:nvSpPr>
        <p:spPr/>
        <p:txBody>
          <a:bodyPr/>
          <a:lstStyle/>
          <a:p>
            <a:fld id="{0C8779D6-9C44-49A3-980C-C91420457AF4}" type="slidenum">
              <a:rPr lang="en-US" smtClean="0"/>
              <a:t>‹#›</a:t>
            </a:fld>
            <a:endParaRPr lang="en-US" dirty="0"/>
          </a:p>
        </p:txBody>
      </p:sp>
    </p:spTree>
    <p:extLst>
      <p:ext uri="{BB962C8B-B14F-4D97-AF65-F5344CB8AC3E}">
        <p14:creationId xmlns:p14="http://schemas.microsoft.com/office/powerpoint/2010/main" val="3769746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43BB-5DAF-4FFB-B651-5E044E22AA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3734F0-F0DF-44FF-A473-C60467E6C3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8D320B-1F95-44B3-A77E-571F69B01C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D10CA2-6C32-4950-B726-60266BAB5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8F7DD-AB46-4046-8BB5-3015092465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2CB63A-B504-4D0D-A2E4-7A2068A95CC6}"/>
              </a:ext>
            </a:extLst>
          </p:cNvPr>
          <p:cNvSpPr>
            <a:spLocks noGrp="1"/>
          </p:cNvSpPr>
          <p:nvPr>
            <p:ph type="dt" sz="half" idx="10"/>
          </p:nvPr>
        </p:nvSpPr>
        <p:spPr/>
        <p:txBody>
          <a:bodyPr/>
          <a:lstStyle/>
          <a:p>
            <a:fld id="{FAC27312-80BE-4E4D-982C-315A04FDD131}" type="datetimeFigureOut">
              <a:rPr lang="en-US" smtClean="0"/>
              <a:t>8/24/2019</a:t>
            </a:fld>
            <a:endParaRPr lang="en-US" dirty="0"/>
          </a:p>
        </p:txBody>
      </p:sp>
      <p:sp>
        <p:nvSpPr>
          <p:cNvPr id="8" name="Footer Placeholder 7">
            <a:extLst>
              <a:ext uri="{FF2B5EF4-FFF2-40B4-BE49-F238E27FC236}">
                <a16:creationId xmlns:a16="http://schemas.microsoft.com/office/drawing/2014/main" id="{AE252F5E-F1B8-4FFC-9EB1-B5D6429D6A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CF802AB-DD46-4384-A28A-10A2E363733F}"/>
              </a:ext>
            </a:extLst>
          </p:cNvPr>
          <p:cNvSpPr>
            <a:spLocks noGrp="1"/>
          </p:cNvSpPr>
          <p:nvPr>
            <p:ph type="sldNum" sz="quarter" idx="12"/>
          </p:nvPr>
        </p:nvSpPr>
        <p:spPr/>
        <p:txBody>
          <a:bodyPr/>
          <a:lstStyle/>
          <a:p>
            <a:fld id="{0C8779D6-9C44-49A3-980C-C91420457AF4}" type="slidenum">
              <a:rPr lang="en-US" smtClean="0"/>
              <a:t>‹#›</a:t>
            </a:fld>
            <a:endParaRPr lang="en-US" dirty="0"/>
          </a:p>
        </p:txBody>
      </p:sp>
    </p:spTree>
    <p:extLst>
      <p:ext uri="{BB962C8B-B14F-4D97-AF65-F5344CB8AC3E}">
        <p14:creationId xmlns:p14="http://schemas.microsoft.com/office/powerpoint/2010/main" val="42485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0506-C8F1-44D1-9491-47222971DF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3E9141-C81D-44BD-96BD-DD62BEFAA353}"/>
              </a:ext>
            </a:extLst>
          </p:cNvPr>
          <p:cNvSpPr>
            <a:spLocks noGrp="1"/>
          </p:cNvSpPr>
          <p:nvPr>
            <p:ph type="dt" sz="half" idx="10"/>
          </p:nvPr>
        </p:nvSpPr>
        <p:spPr/>
        <p:txBody>
          <a:bodyPr/>
          <a:lstStyle/>
          <a:p>
            <a:fld id="{FAC27312-80BE-4E4D-982C-315A04FDD131}" type="datetimeFigureOut">
              <a:rPr lang="en-US" smtClean="0"/>
              <a:t>8/24/2019</a:t>
            </a:fld>
            <a:endParaRPr lang="en-US" dirty="0"/>
          </a:p>
        </p:txBody>
      </p:sp>
      <p:sp>
        <p:nvSpPr>
          <p:cNvPr id="4" name="Footer Placeholder 3">
            <a:extLst>
              <a:ext uri="{FF2B5EF4-FFF2-40B4-BE49-F238E27FC236}">
                <a16:creationId xmlns:a16="http://schemas.microsoft.com/office/drawing/2014/main" id="{500E1E7C-5D39-45CB-970F-25D969B0B3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2348FC0-494C-4E43-8C14-84E9CB6B9B2C}"/>
              </a:ext>
            </a:extLst>
          </p:cNvPr>
          <p:cNvSpPr>
            <a:spLocks noGrp="1"/>
          </p:cNvSpPr>
          <p:nvPr>
            <p:ph type="sldNum" sz="quarter" idx="12"/>
          </p:nvPr>
        </p:nvSpPr>
        <p:spPr/>
        <p:txBody>
          <a:bodyPr/>
          <a:lstStyle/>
          <a:p>
            <a:fld id="{0C8779D6-9C44-49A3-980C-C91420457AF4}" type="slidenum">
              <a:rPr lang="en-US" smtClean="0"/>
              <a:t>‹#›</a:t>
            </a:fld>
            <a:endParaRPr lang="en-US" dirty="0"/>
          </a:p>
        </p:txBody>
      </p:sp>
    </p:spTree>
    <p:extLst>
      <p:ext uri="{BB962C8B-B14F-4D97-AF65-F5344CB8AC3E}">
        <p14:creationId xmlns:p14="http://schemas.microsoft.com/office/powerpoint/2010/main" val="223765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211B0C-42FD-4C49-83F2-A572A5A0B4FE}"/>
              </a:ext>
            </a:extLst>
          </p:cNvPr>
          <p:cNvSpPr>
            <a:spLocks noGrp="1"/>
          </p:cNvSpPr>
          <p:nvPr>
            <p:ph type="dt" sz="half" idx="10"/>
          </p:nvPr>
        </p:nvSpPr>
        <p:spPr/>
        <p:txBody>
          <a:bodyPr/>
          <a:lstStyle/>
          <a:p>
            <a:fld id="{FAC27312-80BE-4E4D-982C-315A04FDD131}" type="datetimeFigureOut">
              <a:rPr lang="en-US" smtClean="0"/>
              <a:t>8/24/2019</a:t>
            </a:fld>
            <a:endParaRPr lang="en-US" dirty="0"/>
          </a:p>
        </p:txBody>
      </p:sp>
      <p:sp>
        <p:nvSpPr>
          <p:cNvPr id="3" name="Footer Placeholder 2">
            <a:extLst>
              <a:ext uri="{FF2B5EF4-FFF2-40B4-BE49-F238E27FC236}">
                <a16:creationId xmlns:a16="http://schemas.microsoft.com/office/drawing/2014/main" id="{BB7A9024-5807-410E-96EE-87D78ED8FB2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723C2A6-9443-4FD7-87F2-3823AA227285}"/>
              </a:ext>
            </a:extLst>
          </p:cNvPr>
          <p:cNvSpPr>
            <a:spLocks noGrp="1"/>
          </p:cNvSpPr>
          <p:nvPr>
            <p:ph type="sldNum" sz="quarter" idx="12"/>
          </p:nvPr>
        </p:nvSpPr>
        <p:spPr/>
        <p:txBody>
          <a:bodyPr/>
          <a:lstStyle/>
          <a:p>
            <a:fld id="{0C8779D6-9C44-49A3-980C-C91420457AF4}" type="slidenum">
              <a:rPr lang="en-US" smtClean="0"/>
              <a:t>‹#›</a:t>
            </a:fld>
            <a:endParaRPr lang="en-US" dirty="0"/>
          </a:p>
        </p:txBody>
      </p:sp>
    </p:spTree>
    <p:extLst>
      <p:ext uri="{BB962C8B-B14F-4D97-AF65-F5344CB8AC3E}">
        <p14:creationId xmlns:p14="http://schemas.microsoft.com/office/powerpoint/2010/main" val="366716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9AEC-9F2A-4082-860C-230E7A06D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CEC6B4-32FA-4375-B35C-7BB060A54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AEF59B-2D74-4F61-B6A3-E91E1A8EF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3F212-9C3A-4A02-B96C-3ACFD4CDD4F5}"/>
              </a:ext>
            </a:extLst>
          </p:cNvPr>
          <p:cNvSpPr>
            <a:spLocks noGrp="1"/>
          </p:cNvSpPr>
          <p:nvPr>
            <p:ph type="dt" sz="half" idx="10"/>
          </p:nvPr>
        </p:nvSpPr>
        <p:spPr/>
        <p:txBody>
          <a:bodyPr/>
          <a:lstStyle/>
          <a:p>
            <a:fld id="{FAC27312-80BE-4E4D-982C-315A04FDD131}" type="datetimeFigureOut">
              <a:rPr lang="en-US" smtClean="0"/>
              <a:t>8/24/2019</a:t>
            </a:fld>
            <a:endParaRPr lang="en-US" dirty="0"/>
          </a:p>
        </p:txBody>
      </p:sp>
      <p:sp>
        <p:nvSpPr>
          <p:cNvPr id="6" name="Footer Placeholder 5">
            <a:extLst>
              <a:ext uri="{FF2B5EF4-FFF2-40B4-BE49-F238E27FC236}">
                <a16:creationId xmlns:a16="http://schemas.microsoft.com/office/drawing/2014/main" id="{F2D5F287-73FF-431E-ABE6-4E55DAAE43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FD4FFF-9D7E-4D30-A2F6-57358DCC67AE}"/>
              </a:ext>
            </a:extLst>
          </p:cNvPr>
          <p:cNvSpPr>
            <a:spLocks noGrp="1"/>
          </p:cNvSpPr>
          <p:nvPr>
            <p:ph type="sldNum" sz="quarter" idx="12"/>
          </p:nvPr>
        </p:nvSpPr>
        <p:spPr/>
        <p:txBody>
          <a:bodyPr/>
          <a:lstStyle/>
          <a:p>
            <a:fld id="{0C8779D6-9C44-49A3-980C-C91420457AF4}" type="slidenum">
              <a:rPr lang="en-US" smtClean="0"/>
              <a:t>‹#›</a:t>
            </a:fld>
            <a:endParaRPr lang="en-US" dirty="0"/>
          </a:p>
        </p:txBody>
      </p:sp>
    </p:spTree>
    <p:extLst>
      <p:ext uri="{BB962C8B-B14F-4D97-AF65-F5344CB8AC3E}">
        <p14:creationId xmlns:p14="http://schemas.microsoft.com/office/powerpoint/2010/main" val="197916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B53E-8DF3-4E9C-AEEE-193E86DD3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A89CCE-1363-483B-8891-DF3047233C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81EB182-AFD1-4538-B465-E7BDB3BD94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EF159-A614-4351-B7F2-E4ADD92E7781}"/>
              </a:ext>
            </a:extLst>
          </p:cNvPr>
          <p:cNvSpPr>
            <a:spLocks noGrp="1"/>
          </p:cNvSpPr>
          <p:nvPr>
            <p:ph type="dt" sz="half" idx="10"/>
          </p:nvPr>
        </p:nvSpPr>
        <p:spPr/>
        <p:txBody>
          <a:bodyPr/>
          <a:lstStyle/>
          <a:p>
            <a:fld id="{FAC27312-80BE-4E4D-982C-315A04FDD131}" type="datetimeFigureOut">
              <a:rPr lang="en-US" smtClean="0"/>
              <a:t>8/24/2019</a:t>
            </a:fld>
            <a:endParaRPr lang="en-US" dirty="0"/>
          </a:p>
        </p:txBody>
      </p:sp>
      <p:sp>
        <p:nvSpPr>
          <p:cNvPr id="6" name="Footer Placeholder 5">
            <a:extLst>
              <a:ext uri="{FF2B5EF4-FFF2-40B4-BE49-F238E27FC236}">
                <a16:creationId xmlns:a16="http://schemas.microsoft.com/office/drawing/2014/main" id="{2EEAB496-CBB0-4751-9DF9-96C9B991A0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4D12DC-38D7-4880-AA93-47796A23055D}"/>
              </a:ext>
            </a:extLst>
          </p:cNvPr>
          <p:cNvSpPr>
            <a:spLocks noGrp="1"/>
          </p:cNvSpPr>
          <p:nvPr>
            <p:ph type="sldNum" sz="quarter" idx="12"/>
          </p:nvPr>
        </p:nvSpPr>
        <p:spPr/>
        <p:txBody>
          <a:bodyPr/>
          <a:lstStyle/>
          <a:p>
            <a:fld id="{0C8779D6-9C44-49A3-980C-C91420457AF4}" type="slidenum">
              <a:rPr lang="en-US" smtClean="0"/>
              <a:t>‹#›</a:t>
            </a:fld>
            <a:endParaRPr lang="en-US" dirty="0"/>
          </a:p>
        </p:txBody>
      </p:sp>
    </p:spTree>
    <p:extLst>
      <p:ext uri="{BB962C8B-B14F-4D97-AF65-F5344CB8AC3E}">
        <p14:creationId xmlns:p14="http://schemas.microsoft.com/office/powerpoint/2010/main" val="32389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31EA0C-1546-4565-8236-3F2DD8DF9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683884-C772-4230-A989-DF69D7075B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3E525-8899-4C29-BD59-A5629C7F8E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27312-80BE-4E4D-982C-315A04FDD131}" type="datetimeFigureOut">
              <a:rPr lang="en-US" smtClean="0"/>
              <a:t>8/24/2019</a:t>
            </a:fld>
            <a:endParaRPr lang="en-US" dirty="0"/>
          </a:p>
        </p:txBody>
      </p:sp>
      <p:sp>
        <p:nvSpPr>
          <p:cNvPr id="5" name="Footer Placeholder 4">
            <a:extLst>
              <a:ext uri="{FF2B5EF4-FFF2-40B4-BE49-F238E27FC236}">
                <a16:creationId xmlns:a16="http://schemas.microsoft.com/office/drawing/2014/main" id="{7441F4AC-D587-4EA4-953A-013275094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5647862-7D2D-47C5-968D-6556642D7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779D6-9C44-49A3-980C-C91420457AF4}" type="slidenum">
              <a:rPr lang="en-US" smtClean="0"/>
              <a:t>‹#›</a:t>
            </a:fld>
            <a:endParaRPr lang="en-US" dirty="0"/>
          </a:p>
        </p:txBody>
      </p:sp>
    </p:spTree>
    <p:extLst>
      <p:ext uri="{BB962C8B-B14F-4D97-AF65-F5344CB8AC3E}">
        <p14:creationId xmlns:p14="http://schemas.microsoft.com/office/powerpoint/2010/main" val="1765300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0C28-48E9-4AB7-BCC5-529E7B21E2A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7B719986-6F21-467D-A5C5-482D40CD83A9}"/>
              </a:ext>
            </a:extLst>
          </p:cNvPr>
          <p:cNvSpPr>
            <a:spLocks noGrp="1"/>
          </p:cNvSpPr>
          <p:nvPr>
            <p:ph type="subTitle" idx="1"/>
          </p:nvPr>
        </p:nvSpPr>
        <p:spPr/>
        <p:txBody>
          <a:bodyPr/>
          <a:lstStyle/>
          <a:p>
            <a:r>
              <a:rPr lang="en-US" dirty="0"/>
              <a:t>IPL Match and Delivery Data Analysis</a:t>
            </a:r>
          </a:p>
        </p:txBody>
      </p:sp>
      <p:pic>
        <p:nvPicPr>
          <p:cNvPr id="5" name="Picture 4">
            <a:extLst>
              <a:ext uri="{FF2B5EF4-FFF2-40B4-BE49-F238E27FC236}">
                <a16:creationId xmlns:a16="http://schemas.microsoft.com/office/drawing/2014/main" id="{7AC9B927-D910-4717-B26F-1124A45C8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2932"/>
            <a:ext cx="9480698" cy="3156267"/>
          </a:xfrm>
          <a:prstGeom prst="rect">
            <a:avLst/>
          </a:prstGeom>
        </p:spPr>
      </p:pic>
    </p:spTree>
    <p:extLst>
      <p:ext uri="{BB962C8B-B14F-4D97-AF65-F5344CB8AC3E}">
        <p14:creationId xmlns:p14="http://schemas.microsoft.com/office/powerpoint/2010/main" val="55214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3B77-B222-4471-A509-8BD0BB51EAD6}"/>
              </a:ext>
            </a:extLst>
          </p:cNvPr>
          <p:cNvSpPr>
            <a:spLocks noGrp="1"/>
          </p:cNvSpPr>
          <p:nvPr>
            <p:ph type="title"/>
          </p:nvPr>
        </p:nvSpPr>
        <p:spPr>
          <a:xfrm>
            <a:off x="838200" y="365126"/>
            <a:ext cx="10515600" cy="522176"/>
          </a:xfrm>
        </p:spPr>
        <p:txBody>
          <a:bodyPr>
            <a:normAutofit fontScale="90000"/>
          </a:bodyPr>
          <a:lstStyle/>
          <a:p>
            <a:r>
              <a:rPr lang="en-US" sz="3200" b="1" dirty="0"/>
              <a:t>Conclusion</a:t>
            </a:r>
          </a:p>
        </p:txBody>
      </p:sp>
      <p:sp>
        <p:nvSpPr>
          <p:cNvPr id="12" name="TextBox 11">
            <a:extLst>
              <a:ext uri="{FF2B5EF4-FFF2-40B4-BE49-F238E27FC236}">
                <a16:creationId xmlns:a16="http://schemas.microsoft.com/office/drawing/2014/main" id="{350EA6D3-68DC-4990-A78A-A2DAAD692591}"/>
              </a:ext>
            </a:extLst>
          </p:cNvPr>
          <p:cNvSpPr txBox="1"/>
          <p:nvPr/>
        </p:nvSpPr>
        <p:spPr>
          <a:xfrm>
            <a:off x="350154" y="887302"/>
            <a:ext cx="11613245" cy="984885"/>
          </a:xfrm>
          <a:prstGeom prst="rect">
            <a:avLst/>
          </a:prstGeom>
          <a:noFill/>
        </p:spPr>
        <p:txBody>
          <a:bodyPr wrap="square" rtlCol="0">
            <a:spAutoFit/>
          </a:bodyPr>
          <a:lstStyle/>
          <a:p>
            <a:pPr marL="800100" lvl="1" indent="-342900">
              <a:buFont typeface="Arial" panose="020B0604020202020204" pitchFamily="34" charset="0"/>
              <a:buChar char="•"/>
            </a:pPr>
            <a:r>
              <a:rPr lang="en-US" sz="1600" b="1" dirty="0"/>
              <a:t>Good number of innings lasted till last 5 overs (16-20).</a:t>
            </a:r>
          </a:p>
          <a:p>
            <a:pPr marL="800100" lvl="1" indent="-342900">
              <a:buFont typeface="Arial" panose="020B0604020202020204" pitchFamily="34" charset="0"/>
              <a:buChar char="•"/>
            </a:pPr>
            <a:r>
              <a:rPr lang="en-US" sz="1600" b="1" dirty="0"/>
              <a:t>Team bowling more dot balls, wicket balls and scoring boundaries has better chance of winning matches.</a:t>
            </a:r>
          </a:p>
          <a:p>
            <a:pPr marL="800100" lvl="1" indent="-342900">
              <a:buFont typeface="Arial" panose="020B0604020202020204" pitchFamily="34" charset="0"/>
              <a:buChar char="•"/>
            </a:pPr>
            <a:r>
              <a:rPr lang="en-US" sz="1600" b="1" dirty="0"/>
              <a:t>There was mix trend between number of wide balls/no balls bowled by team and result (won/loss)</a:t>
            </a:r>
          </a:p>
          <a:p>
            <a:pPr lvl="1"/>
            <a:endParaRPr lang="en-US" sz="1000" dirty="0"/>
          </a:p>
        </p:txBody>
      </p:sp>
    </p:spTree>
    <p:extLst>
      <p:ext uri="{BB962C8B-B14F-4D97-AF65-F5344CB8AC3E}">
        <p14:creationId xmlns:p14="http://schemas.microsoft.com/office/powerpoint/2010/main" val="374970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BFA1-E976-4122-9C31-C170BD28FC4F}"/>
              </a:ext>
            </a:extLst>
          </p:cNvPr>
          <p:cNvSpPr>
            <a:spLocks noGrp="1"/>
          </p:cNvSpPr>
          <p:nvPr>
            <p:ph type="title"/>
          </p:nvPr>
        </p:nvSpPr>
        <p:spPr/>
        <p:txBody>
          <a:bodyPr>
            <a:normAutofit/>
          </a:bodyPr>
          <a:lstStyle/>
          <a:p>
            <a:r>
              <a:rPr lang="en-US" sz="2900" dirty="0"/>
              <a:t>Data Understanding</a:t>
            </a:r>
          </a:p>
        </p:txBody>
      </p:sp>
      <p:sp>
        <p:nvSpPr>
          <p:cNvPr id="3" name="Content Placeholder 2">
            <a:extLst>
              <a:ext uri="{FF2B5EF4-FFF2-40B4-BE49-F238E27FC236}">
                <a16:creationId xmlns:a16="http://schemas.microsoft.com/office/drawing/2014/main" id="{7BFE32B6-297C-4833-8E82-246442AB2FDD}"/>
              </a:ext>
            </a:extLst>
          </p:cNvPr>
          <p:cNvSpPr>
            <a:spLocks noGrp="1"/>
          </p:cNvSpPr>
          <p:nvPr>
            <p:ph idx="1"/>
          </p:nvPr>
        </p:nvSpPr>
        <p:spPr/>
        <p:txBody>
          <a:bodyPr>
            <a:normAutofit/>
          </a:bodyPr>
          <a:lstStyle/>
          <a:p>
            <a:r>
              <a:rPr lang="en-US" sz="1800" b="1" dirty="0"/>
              <a:t>The dataset consists of the information about all Indian Premier League Cricket matches between 2008 and 2016. The dataset contains 2 files: deliveries.csv and matches.csv.</a:t>
            </a:r>
            <a:endParaRPr lang="en-US" sz="1800" dirty="0"/>
          </a:p>
          <a:p>
            <a:r>
              <a:rPr lang="en-US" sz="1800" b="1" dirty="0"/>
              <a:t>The dataset comprises of</a:t>
            </a:r>
            <a:endParaRPr lang="en-US" sz="1800" dirty="0"/>
          </a:p>
          <a:p>
            <a:pPr lvl="1"/>
            <a:r>
              <a:rPr lang="en-US" sz="1800" dirty="0"/>
              <a:t>matches.csv contains details related to the match such as location, contesting teams, umpires, results, etc.</a:t>
            </a:r>
          </a:p>
          <a:p>
            <a:pPr lvl="1"/>
            <a:r>
              <a:rPr lang="en-US" sz="1800" dirty="0"/>
              <a:t>deliveries.csv is the ball-by-ball data of all the IPL matches including data of the batting team, batsman, bowler, non-striker, runs scored, etc.</a:t>
            </a:r>
          </a:p>
          <a:p>
            <a:pPr lvl="1"/>
            <a:endParaRPr lang="en-US" sz="1800" dirty="0"/>
          </a:p>
          <a:p>
            <a:r>
              <a:rPr lang="en-US" sz="2200" b="1" dirty="0"/>
              <a:t>Agenda:</a:t>
            </a:r>
          </a:p>
          <a:p>
            <a:pPr lvl="1"/>
            <a:r>
              <a:rPr lang="en-US" sz="1800" dirty="0"/>
              <a:t>Perform exploratory data analysis using python and data visualization techniques to review team performance in last five overs and compare against match result (win/loss).</a:t>
            </a:r>
          </a:p>
        </p:txBody>
      </p:sp>
    </p:spTree>
    <p:extLst>
      <p:ext uri="{BB962C8B-B14F-4D97-AF65-F5344CB8AC3E}">
        <p14:creationId xmlns:p14="http://schemas.microsoft.com/office/powerpoint/2010/main" val="302687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E8E9-5E4D-4EF5-BD5F-ECC71BA1B0A5}"/>
              </a:ext>
            </a:extLst>
          </p:cNvPr>
          <p:cNvSpPr>
            <a:spLocks noGrp="1"/>
          </p:cNvSpPr>
          <p:nvPr>
            <p:ph type="title"/>
          </p:nvPr>
        </p:nvSpPr>
        <p:spPr/>
        <p:txBody>
          <a:bodyPr>
            <a:normAutofit/>
          </a:bodyPr>
          <a:lstStyle/>
          <a:p>
            <a:r>
              <a:rPr lang="en-US" sz="2900" dirty="0"/>
              <a:t>Matches Statistics</a:t>
            </a:r>
          </a:p>
        </p:txBody>
      </p:sp>
      <p:pic>
        <p:nvPicPr>
          <p:cNvPr id="4" name="Content Placeholder 3">
            <a:extLst>
              <a:ext uri="{FF2B5EF4-FFF2-40B4-BE49-F238E27FC236}">
                <a16:creationId xmlns:a16="http://schemas.microsoft.com/office/drawing/2014/main" id="{0AD96E41-B1F7-470C-A2D3-74F5AF09C6EA}"/>
              </a:ext>
            </a:extLst>
          </p:cNvPr>
          <p:cNvPicPr>
            <a:picLocks noGrp="1" noChangeAspect="1"/>
          </p:cNvPicPr>
          <p:nvPr>
            <p:ph idx="1"/>
          </p:nvPr>
        </p:nvPicPr>
        <p:blipFill>
          <a:blip r:embed="rId2"/>
          <a:stretch>
            <a:fillRect/>
          </a:stretch>
        </p:blipFill>
        <p:spPr>
          <a:xfrm>
            <a:off x="3753514" y="1374084"/>
            <a:ext cx="5070190" cy="2175297"/>
          </a:xfrm>
          <a:prstGeom prst="rect">
            <a:avLst/>
          </a:prstGeom>
          <a:ln>
            <a:solidFill>
              <a:schemeClr val="tx1"/>
            </a:solidFill>
          </a:ln>
          <a:effectLst>
            <a:outerShdw blurRad="50800" dist="50800" dir="5400000" algn="ctr" rotWithShape="0">
              <a:schemeClr val="tx1"/>
            </a:outerShdw>
          </a:effectLst>
          <a:scene3d>
            <a:camera prst="orthographicFront"/>
            <a:lightRig rig="threePt" dir="t"/>
          </a:scene3d>
          <a:sp3d>
            <a:bevelT/>
          </a:sp3d>
        </p:spPr>
      </p:pic>
      <p:pic>
        <p:nvPicPr>
          <p:cNvPr id="5" name="Picture 4">
            <a:extLst>
              <a:ext uri="{FF2B5EF4-FFF2-40B4-BE49-F238E27FC236}">
                <a16:creationId xmlns:a16="http://schemas.microsoft.com/office/drawing/2014/main" id="{7C6D67C6-705E-40DD-B2A9-302091C8B0B3}"/>
              </a:ext>
            </a:extLst>
          </p:cNvPr>
          <p:cNvPicPr>
            <a:picLocks noChangeAspect="1"/>
          </p:cNvPicPr>
          <p:nvPr/>
        </p:nvPicPr>
        <p:blipFill>
          <a:blip r:embed="rId3"/>
          <a:stretch>
            <a:fillRect/>
          </a:stretch>
        </p:blipFill>
        <p:spPr>
          <a:xfrm>
            <a:off x="217714" y="1374084"/>
            <a:ext cx="3150584" cy="2175297"/>
          </a:xfrm>
          <a:prstGeom prst="rect">
            <a:avLst/>
          </a:prstGeom>
          <a:ln>
            <a:solidFill>
              <a:schemeClr val="tx1"/>
            </a:solidFill>
          </a:ln>
          <a:effectLst>
            <a:outerShdw blurRad="50800" dist="50800" dir="5400000" algn="ctr" rotWithShape="0">
              <a:schemeClr val="tx1"/>
            </a:outerShdw>
          </a:effectLst>
          <a:scene3d>
            <a:camera prst="orthographicFront"/>
            <a:lightRig rig="threePt" dir="t"/>
          </a:scene3d>
          <a:sp3d>
            <a:bevelT/>
          </a:sp3d>
        </p:spPr>
      </p:pic>
      <p:pic>
        <p:nvPicPr>
          <p:cNvPr id="6" name="Content Placeholder 6">
            <a:extLst>
              <a:ext uri="{FF2B5EF4-FFF2-40B4-BE49-F238E27FC236}">
                <a16:creationId xmlns:a16="http://schemas.microsoft.com/office/drawing/2014/main" id="{C3914ED3-8529-44C0-8A7C-853CB1D1F006}"/>
              </a:ext>
            </a:extLst>
          </p:cNvPr>
          <p:cNvPicPr>
            <a:picLocks noChangeAspect="1"/>
          </p:cNvPicPr>
          <p:nvPr/>
        </p:nvPicPr>
        <p:blipFill>
          <a:blip r:embed="rId4"/>
          <a:stretch>
            <a:fillRect/>
          </a:stretch>
        </p:blipFill>
        <p:spPr>
          <a:xfrm>
            <a:off x="217714" y="3973286"/>
            <a:ext cx="8605990" cy="2519589"/>
          </a:xfrm>
          <a:prstGeom prst="rect">
            <a:avLst/>
          </a:prstGeom>
          <a:ln>
            <a:solidFill>
              <a:schemeClr val="tx1"/>
            </a:solidFill>
          </a:ln>
          <a:effectLst>
            <a:outerShdw blurRad="50800" dist="50800" dir="5400000" algn="ctr" rotWithShape="0">
              <a:schemeClr val="tx1"/>
            </a:outerShdw>
          </a:effectLst>
          <a:scene3d>
            <a:camera prst="orthographicFront"/>
            <a:lightRig rig="threePt" dir="t"/>
          </a:scene3d>
          <a:sp3d>
            <a:bevelT/>
          </a:sp3d>
        </p:spPr>
      </p:pic>
      <p:sp>
        <p:nvSpPr>
          <p:cNvPr id="7" name="TextBox 6">
            <a:extLst>
              <a:ext uri="{FF2B5EF4-FFF2-40B4-BE49-F238E27FC236}">
                <a16:creationId xmlns:a16="http://schemas.microsoft.com/office/drawing/2014/main" id="{D40F950D-27AA-4583-BEFC-13E0B88312A4}"/>
              </a:ext>
            </a:extLst>
          </p:cNvPr>
          <p:cNvSpPr txBox="1"/>
          <p:nvPr/>
        </p:nvSpPr>
        <p:spPr>
          <a:xfrm>
            <a:off x="8979754" y="1374084"/>
            <a:ext cx="2759262"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You can see that </a:t>
            </a:r>
            <a:r>
              <a:rPr lang="en-US" sz="1400" b="1" dirty="0"/>
              <a:t>Mumbai Indians</a:t>
            </a:r>
            <a:r>
              <a:rPr lang="en-US" sz="1400" dirty="0"/>
              <a:t> won most matches followed by </a:t>
            </a:r>
            <a:r>
              <a:rPr lang="en-US" sz="1400" b="1" dirty="0"/>
              <a:t>Chennai Super Kings</a:t>
            </a:r>
            <a:r>
              <a:rPr lang="en-US" sz="1400" dirty="0"/>
              <a:t>. Notice that </a:t>
            </a:r>
            <a:r>
              <a:rPr lang="en-US" sz="1400" b="1" dirty="0"/>
              <a:t>Mumbai Indians</a:t>
            </a:r>
            <a:r>
              <a:rPr lang="en-US" sz="1400" dirty="0"/>
              <a:t> won most 98, followed by </a:t>
            </a:r>
            <a:r>
              <a:rPr lang="en-US" sz="1400" b="1" dirty="0"/>
              <a:t>Chennai Super Kings</a:t>
            </a:r>
            <a:r>
              <a:rPr lang="en-US" sz="1400" dirty="0"/>
              <a:t> (90).</a:t>
            </a:r>
            <a:endParaRPr lang="en-US" sz="1400" b="1" dirty="0"/>
          </a:p>
          <a:p>
            <a:pPr marL="285750" indent="-285750">
              <a:buFont typeface="Arial" panose="020B0604020202020204" pitchFamily="34" charset="0"/>
              <a:buChar char="•"/>
            </a:pPr>
            <a:r>
              <a:rPr lang="en-US" sz="1400" dirty="0"/>
              <a:t>Above data confirm that Mumbai Indians won most matches, however Chennai Super Kings has highest winning % of 61.22</a:t>
            </a:r>
            <a:endParaRPr lang="en-US" sz="1400" b="1" dirty="0"/>
          </a:p>
        </p:txBody>
      </p:sp>
    </p:spTree>
    <p:extLst>
      <p:ext uri="{BB962C8B-B14F-4D97-AF65-F5344CB8AC3E}">
        <p14:creationId xmlns:p14="http://schemas.microsoft.com/office/powerpoint/2010/main" val="1816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E8E9-5E4D-4EF5-BD5F-ECC71BA1B0A5}"/>
              </a:ext>
            </a:extLst>
          </p:cNvPr>
          <p:cNvSpPr>
            <a:spLocks noGrp="1"/>
          </p:cNvSpPr>
          <p:nvPr>
            <p:ph type="title"/>
          </p:nvPr>
        </p:nvSpPr>
        <p:spPr>
          <a:xfrm>
            <a:off x="838200" y="365125"/>
            <a:ext cx="10515600" cy="1325563"/>
          </a:xfrm>
        </p:spPr>
        <p:txBody>
          <a:bodyPr>
            <a:normAutofit/>
          </a:bodyPr>
          <a:lstStyle/>
          <a:p>
            <a:r>
              <a:rPr lang="en-US" sz="2900" dirty="0"/>
              <a:t>Inning Statistics</a:t>
            </a:r>
          </a:p>
        </p:txBody>
      </p:sp>
      <p:pic>
        <p:nvPicPr>
          <p:cNvPr id="5" name="Picture 4">
            <a:extLst>
              <a:ext uri="{FF2B5EF4-FFF2-40B4-BE49-F238E27FC236}">
                <a16:creationId xmlns:a16="http://schemas.microsoft.com/office/drawing/2014/main" id="{BA1F3C59-7CE8-4C77-BD1E-177FF51623C6}"/>
              </a:ext>
            </a:extLst>
          </p:cNvPr>
          <p:cNvPicPr>
            <a:picLocks noChangeAspect="1"/>
          </p:cNvPicPr>
          <p:nvPr/>
        </p:nvPicPr>
        <p:blipFill>
          <a:blip r:embed="rId2"/>
          <a:stretch>
            <a:fillRect/>
          </a:stretch>
        </p:blipFill>
        <p:spPr>
          <a:xfrm>
            <a:off x="261257" y="1507077"/>
            <a:ext cx="3334350" cy="2313809"/>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6" name="Picture 5">
            <a:extLst>
              <a:ext uri="{FF2B5EF4-FFF2-40B4-BE49-F238E27FC236}">
                <a16:creationId xmlns:a16="http://schemas.microsoft.com/office/drawing/2014/main" id="{06241EA7-32D1-481C-BA84-D6139A209197}"/>
              </a:ext>
            </a:extLst>
          </p:cNvPr>
          <p:cNvPicPr>
            <a:picLocks noChangeAspect="1"/>
          </p:cNvPicPr>
          <p:nvPr/>
        </p:nvPicPr>
        <p:blipFill>
          <a:blip r:embed="rId3"/>
          <a:stretch>
            <a:fillRect/>
          </a:stretch>
        </p:blipFill>
        <p:spPr>
          <a:xfrm>
            <a:off x="3926509" y="1535162"/>
            <a:ext cx="5242532" cy="2313809"/>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7" name="Picture 6">
            <a:extLst>
              <a:ext uri="{FF2B5EF4-FFF2-40B4-BE49-F238E27FC236}">
                <a16:creationId xmlns:a16="http://schemas.microsoft.com/office/drawing/2014/main" id="{76B10932-394C-4CA3-BE82-5DC52D5F599E}"/>
              </a:ext>
            </a:extLst>
          </p:cNvPr>
          <p:cNvPicPr>
            <a:picLocks noChangeAspect="1"/>
          </p:cNvPicPr>
          <p:nvPr/>
        </p:nvPicPr>
        <p:blipFill>
          <a:blip r:embed="rId4"/>
          <a:stretch>
            <a:fillRect/>
          </a:stretch>
        </p:blipFill>
        <p:spPr>
          <a:xfrm>
            <a:off x="261257" y="4023995"/>
            <a:ext cx="8907784" cy="2468880"/>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sp>
        <p:nvSpPr>
          <p:cNvPr id="3" name="Rectangle 2">
            <a:extLst>
              <a:ext uri="{FF2B5EF4-FFF2-40B4-BE49-F238E27FC236}">
                <a16:creationId xmlns:a16="http://schemas.microsoft.com/office/drawing/2014/main" id="{C66DAC40-6D74-4817-BEB3-ACE8A70C28F6}"/>
              </a:ext>
            </a:extLst>
          </p:cNvPr>
          <p:cNvSpPr/>
          <p:nvPr/>
        </p:nvSpPr>
        <p:spPr>
          <a:xfrm>
            <a:off x="9354144" y="1507077"/>
            <a:ext cx="2707227" cy="2677656"/>
          </a:xfrm>
          <a:prstGeom prst="rect">
            <a:avLst/>
          </a:prstGeom>
        </p:spPr>
        <p:txBody>
          <a:bodyPr wrap="square">
            <a:spAutoFit/>
          </a:bodyPr>
          <a:lstStyle/>
          <a:p>
            <a:r>
              <a:rPr lang="en-US" sz="1400" b="1" dirty="0"/>
              <a:t>Notice:</a:t>
            </a:r>
            <a:r>
              <a:rPr lang="en-US" sz="1400" dirty="0"/>
              <a:t> Above graph is showing innings 1st over count against 20th over count to analyze how many inning lasted till last over.</a:t>
            </a:r>
          </a:p>
          <a:p>
            <a:r>
              <a:rPr lang="en-US" sz="1400" b="1" dirty="0"/>
              <a:t>Conclusion</a:t>
            </a:r>
            <a:r>
              <a:rPr lang="en-US" sz="1400" dirty="0"/>
              <a:t> In all 750 (325*2) innings, most of 1st innings lasted till last over. However, quite a few 2nd innings didn't last till last over. Good amount of matches went into last 5 overs (evident from 16th over plot)</a:t>
            </a:r>
          </a:p>
          <a:p>
            <a:endParaRPr lang="en-US" sz="1400" b="0" i="0" dirty="0">
              <a:solidFill>
                <a:srgbClr val="000000"/>
              </a:solidFill>
              <a:effectLst/>
              <a:latin typeface="Helvetica Neue"/>
            </a:endParaRPr>
          </a:p>
        </p:txBody>
      </p:sp>
    </p:spTree>
    <p:extLst>
      <p:ext uri="{BB962C8B-B14F-4D97-AF65-F5344CB8AC3E}">
        <p14:creationId xmlns:p14="http://schemas.microsoft.com/office/powerpoint/2010/main" val="80021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3B77-B222-4471-A509-8BD0BB51EAD6}"/>
              </a:ext>
            </a:extLst>
          </p:cNvPr>
          <p:cNvSpPr>
            <a:spLocks noGrp="1"/>
          </p:cNvSpPr>
          <p:nvPr>
            <p:ph type="title"/>
          </p:nvPr>
        </p:nvSpPr>
        <p:spPr/>
        <p:txBody>
          <a:bodyPr>
            <a:normAutofit/>
          </a:bodyPr>
          <a:lstStyle/>
          <a:p>
            <a:r>
              <a:rPr lang="en-US" sz="2900" b="1" dirty="0"/>
              <a:t>Team Statistics</a:t>
            </a:r>
          </a:p>
        </p:txBody>
      </p:sp>
      <p:pic>
        <p:nvPicPr>
          <p:cNvPr id="4" name="Content Placeholder 3">
            <a:extLst>
              <a:ext uri="{FF2B5EF4-FFF2-40B4-BE49-F238E27FC236}">
                <a16:creationId xmlns:a16="http://schemas.microsoft.com/office/drawing/2014/main" id="{BBEF07E2-E27E-460F-9D30-4739B458082B}"/>
              </a:ext>
            </a:extLst>
          </p:cNvPr>
          <p:cNvPicPr>
            <a:picLocks noGrp="1" noChangeAspect="1"/>
          </p:cNvPicPr>
          <p:nvPr>
            <p:ph idx="1"/>
          </p:nvPr>
        </p:nvPicPr>
        <p:blipFill>
          <a:blip r:embed="rId2"/>
          <a:stretch>
            <a:fillRect/>
          </a:stretch>
        </p:blipFill>
        <p:spPr>
          <a:xfrm>
            <a:off x="125351" y="1360124"/>
            <a:ext cx="3641106" cy="2163325"/>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6" name="Picture 5">
            <a:extLst>
              <a:ext uri="{FF2B5EF4-FFF2-40B4-BE49-F238E27FC236}">
                <a16:creationId xmlns:a16="http://schemas.microsoft.com/office/drawing/2014/main" id="{DF1230B1-5627-4CF1-A2A8-89A37A169A07}"/>
              </a:ext>
            </a:extLst>
          </p:cNvPr>
          <p:cNvPicPr>
            <a:picLocks noChangeAspect="1"/>
          </p:cNvPicPr>
          <p:nvPr/>
        </p:nvPicPr>
        <p:blipFill>
          <a:blip r:embed="rId3"/>
          <a:stretch>
            <a:fillRect/>
          </a:stretch>
        </p:blipFill>
        <p:spPr>
          <a:xfrm>
            <a:off x="4027715" y="1360125"/>
            <a:ext cx="3810000" cy="2163326"/>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sp>
        <p:nvSpPr>
          <p:cNvPr id="3" name="TextBox 2">
            <a:extLst>
              <a:ext uri="{FF2B5EF4-FFF2-40B4-BE49-F238E27FC236}">
                <a16:creationId xmlns:a16="http://schemas.microsoft.com/office/drawing/2014/main" id="{C6BC15BC-A30D-4D82-AFF6-BF07FC45440E}"/>
              </a:ext>
            </a:extLst>
          </p:cNvPr>
          <p:cNvSpPr txBox="1"/>
          <p:nvPr/>
        </p:nvSpPr>
        <p:spPr>
          <a:xfrm>
            <a:off x="8091609" y="4340898"/>
            <a:ext cx="3641172" cy="2062103"/>
          </a:xfrm>
          <a:prstGeom prst="rect">
            <a:avLst/>
          </a:prstGeom>
          <a:noFill/>
        </p:spPr>
        <p:txBody>
          <a:bodyPr wrap="square" rtlCol="0">
            <a:spAutoFit/>
          </a:bodyPr>
          <a:lstStyle/>
          <a:p>
            <a:pPr marL="285750" indent="-285750">
              <a:buFont typeface="Arial" panose="020B0604020202020204" pitchFamily="34" charset="0"/>
              <a:buChar char="•"/>
            </a:pPr>
            <a:r>
              <a:rPr lang="en-US" sz="1600" b="1" dirty="0"/>
              <a:t>Consistent trend of team hitting more boundaries won more matches.</a:t>
            </a:r>
          </a:p>
          <a:p>
            <a:pPr marL="285750" indent="-285750">
              <a:buFont typeface="Arial" panose="020B0604020202020204" pitchFamily="34" charset="0"/>
              <a:buChar char="•"/>
            </a:pPr>
            <a:r>
              <a:rPr lang="en-US" sz="1600" b="1" dirty="0"/>
              <a:t>No consistent pattern in wide/no ball statistics.</a:t>
            </a:r>
          </a:p>
          <a:p>
            <a:pPr marL="285750" indent="-285750">
              <a:buFont typeface="Arial" panose="020B0604020202020204" pitchFamily="34" charset="0"/>
              <a:buChar char="•"/>
            </a:pPr>
            <a:r>
              <a:rPr lang="en-US" sz="1600" b="1" dirty="0"/>
              <a:t>Consistent trend of team bowling more do/wicket balls won more matches.</a:t>
            </a:r>
          </a:p>
          <a:p>
            <a:pPr marL="285750" indent="-285750">
              <a:buFont typeface="Arial" panose="020B0604020202020204" pitchFamily="34" charset="0"/>
              <a:buChar char="•"/>
            </a:pPr>
            <a:endParaRPr lang="en-US" sz="1600" b="1" dirty="0"/>
          </a:p>
        </p:txBody>
      </p:sp>
      <p:pic>
        <p:nvPicPr>
          <p:cNvPr id="7" name="Content Placeholder 7">
            <a:extLst>
              <a:ext uri="{FF2B5EF4-FFF2-40B4-BE49-F238E27FC236}">
                <a16:creationId xmlns:a16="http://schemas.microsoft.com/office/drawing/2014/main" id="{F1CF574E-6095-4CEA-9AEA-C4D6CA9D4EDB}"/>
              </a:ext>
            </a:extLst>
          </p:cNvPr>
          <p:cNvPicPr>
            <a:picLocks noChangeAspect="1"/>
          </p:cNvPicPr>
          <p:nvPr/>
        </p:nvPicPr>
        <p:blipFill>
          <a:blip r:embed="rId4"/>
          <a:stretch>
            <a:fillRect/>
          </a:stretch>
        </p:blipFill>
        <p:spPr>
          <a:xfrm>
            <a:off x="8098973" y="1360125"/>
            <a:ext cx="3633808" cy="2163327"/>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8" name="Picture 7">
            <a:extLst>
              <a:ext uri="{FF2B5EF4-FFF2-40B4-BE49-F238E27FC236}">
                <a16:creationId xmlns:a16="http://schemas.microsoft.com/office/drawing/2014/main" id="{60D6ACD3-E9EB-47E9-B644-BB2B62F04177}"/>
              </a:ext>
            </a:extLst>
          </p:cNvPr>
          <p:cNvPicPr>
            <a:picLocks noChangeAspect="1"/>
          </p:cNvPicPr>
          <p:nvPr/>
        </p:nvPicPr>
        <p:blipFill>
          <a:blip r:embed="rId5"/>
          <a:stretch>
            <a:fillRect/>
          </a:stretch>
        </p:blipFill>
        <p:spPr>
          <a:xfrm>
            <a:off x="132649" y="3993453"/>
            <a:ext cx="3633808" cy="2163327"/>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9" name="Content Placeholder 2">
            <a:extLst>
              <a:ext uri="{FF2B5EF4-FFF2-40B4-BE49-F238E27FC236}">
                <a16:creationId xmlns:a16="http://schemas.microsoft.com/office/drawing/2014/main" id="{00AB1A2D-E162-4C7C-92E3-0FCDD5B4509D}"/>
              </a:ext>
            </a:extLst>
          </p:cNvPr>
          <p:cNvPicPr>
            <a:picLocks noChangeAspect="1"/>
          </p:cNvPicPr>
          <p:nvPr/>
        </p:nvPicPr>
        <p:blipFill>
          <a:blip r:embed="rId6"/>
          <a:stretch>
            <a:fillRect/>
          </a:stretch>
        </p:blipFill>
        <p:spPr>
          <a:xfrm>
            <a:off x="4020351" y="3993454"/>
            <a:ext cx="3817364" cy="2163326"/>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spTree>
    <p:extLst>
      <p:ext uri="{BB962C8B-B14F-4D97-AF65-F5344CB8AC3E}">
        <p14:creationId xmlns:p14="http://schemas.microsoft.com/office/powerpoint/2010/main" val="78494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3B77-B222-4471-A509-8BD0BB51EAD6}"/>
              </a:ext>
            </a:extLst>
          </p:cNvPr>
          <p:cNvSpPr>
            <a:spLocks noGrp="1"/>
          </p:cNvSpPr>
          <p:nvPr>
            <p:ph type="title"/>
          </p:nvPr>
        </p:nvSpPr>
        <p:spPr>
          <a:xfrm>
            <a:off x="838200" y="365125"/>
            <a:ext cx="10515600" cy="1325563"/>
          </a:xfrm>
        </p:spPr>
        <p:txBody>
          <a:bodyPr>
            <a:normAutofit/>
          </a:bodyPr>
          <a:lstStyle/>
          <a:p>
            <a:r>
              <a:rPr lang="en-US" sz="2900" b="1" dirty="0"/>
              <a:t>Wins/losses - Comparing key stats and bat first/bowl</a:t>
            </a:r>
          </a:p>
        </p:txBody>
      </p:sp>
      <p:pic>
        <p:nvPicPr>
          <p:cNvPr id="7" name="Content Placeholder 6">
            <a:extLst>
              <a:ext uri="{FF2B5EF4-FFF2-40B4-BE49-F238E27FC236}">
                <a16:creationId xmlns:a16="http://schemas.microsoft.com/office/drawing/2014/main" id="{96089ECB-DB6A-4D79-BF4F-8C8D87AF2210}"/>
              </a:ext>
            </a:extLst>
          </p:cNvPr>
          <p:cNvPicPr>
            <a:picLocks noGrp="1" noChangeAspect="1"/>
          </p:cNvPicPr>
          <p:nvPr>
            <p:ph idx="1"/>
          </p:nvPr>
        </p:nvPicPr>
        <p:blipFill>
          <a:blip r:embed="rId2"/>
          <a:stretch>
            <a:fillRect/>
          </a:stretch>
        </p:blipFill>
        <p:spPr>
          <a:xfrm>
            <a:off x="152401" y="1349829"/>
            <a:ext cx="3733800" cy="2264228"/>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8" name="Picture 7">
            <a:extLst>
              <a:ext uri="{FF2B5EF4-FFF2-40B4-BE49-F238E27FC236}">
                <a16:creationId xmlns:a16="http://schemas.microsoft.com/office/drawing/2014/main" id="{CC909F7D-96DF-49F5-A4BB-9BA7D83A78B8}"/>
              </a:ext>
            </a:extLst>
          </p:cNvPr>
          <p:cNvPicPr>
            <a:picLocks noChangeAspect="1"/>
          </p:cNvPicPr>
          <p:nvPr/>
        </p:nvPicPr>
        <p:blipFill>
          <a:blip r:embed="rId3"/>
          <a:stretch>
            <a:fillRect/>
          </a:stretch>
        </p:blipFill>
        <p:spPr>
          <a:xfrm>
            <a:off x="3984171" y="1349829"/>
            <a:ext cx="4158343" cy="2264229"/>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9" name="Picture 8">
            <a:extLst>
              <a:ext uri="{FF2B5EF4-FFF2-40B4-BE49-F238E27FC236}">
                <a16:creationId xmlns:a16="http://schemas.microsoft.com/office/drawing/2014/main" id="{C0842C17-910B-4615-AC52-E7093FE2E0EC}"/>
              </a:ext>
            </a:extLst>
          </p:cNvPr>
          <p:cNvPicPr>
            <a:picLocks noChangeAspect="1"/>
          </p:cNvPicPr>
          <p:nvPr/>
        </p:nvPicPr>
        <p:blipFill>
          <a:blip r:embed="rId4"/>
          <a:stretch>
            <a:fillRect/>
          </a:stretch>
        </p:blipFill>
        <p:spPr>
          <a:xfrm>
            <a:off x="8294915" y="1349827"/>
            <a:ext cx="3744685" cy="2264229"/>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10" name="Picture 9">
            <a:extLst>
              <a:ext uri="{FF2B5EF4-FFF2-40B4-BE49-F238E27FC236}">
                <a16:creationId xmlns:a16="http://schemas.microsoft.com/office/drawing/2014/main" id="{E53495A8-22F7-4DB8-BF61-E5EC3DB80A9B}"/>
              </a:ext>
            </a:extLst>
          </p:cNvPr>
          <p:cNvPicPr>
            <a:picLocks noChangeAspect="1"/>
          </p:cNvPicPr>
          <p:nvPr/>
        </p:nvPicPr>
        <p:blipFill>
          <a:blip r:embed="rId5"/>
          <a:stretch>
            <a:fillRect/>
          </a:stretch>
        </p:blipFill>
        <p:spPr>
          <a:xfrm>
            <a:off x="152401" y="4076585"/>
            <a:ext cx="3733800" cy="2060351"/>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sp>
        <p:nvSpPr>
          <p:cNvPr id="12" name="TextBox 11">
            <a:extLst>
              <a:ext uri="{FF2B5EF4-FFF2-40B4-BE49-F238E27FC236}">
                <a16:creationId xmlns:a16="http://schemas.microsoft.com/office/drawing/2014/main" id="{350EA6D3-68DC-4990-A78A-A2DAAD692591}"/>
              </a:ext>
            </a:extLst>
          </p:cNvPr>
          <p:cNvSpPr txBox="1"/>
          <p:nvPr/>
        </p:nvSpPr>
        <p:spPr>
          <a:xfrm>
            <a:off x="8305801" y="3999885"/>
            <a:ext cx="3320142" cy="2123658"/>
          </a:xfrm>
          <a:prstGeom prst="rect">
            <a:avLst/>
          </a:prstGeom>
          <a:noFill/>
        </p:spPr>
        <p:txBody>
          <a:bodyPr wrap="square" rtlCol="0">
            <a:spAutoFit/>
          </a:bodyPr>
          <a:lstStyle/>
          <a:p>
            <a:pPr marL="171450" indent="-171450">
              <a:buFont typeface="Arial" panose="020B0604020202020204" pitchFamily="34" charset="0"/>
              <a:buChar char="•"/>
            </a:pPr>
            <a:r>
              <a:rPr lang="en-US" sz="1200" b="1" dirty="0"/>
              <a:t>Toss has no impact on boundary ball to win/loss stats.</a:t>
            </a:r>
          </a:p>
          <a:p>
            <a:pPr marL="171450" indent="-171450">
              <a:buFont typeface="Arial" panose="020B0604020202020204" pitchFamily="34" charset="0"/>
              <a:buChar char="•"/>
            </a:pPr>
            <a:r>
              <a:rPr lang="en-US" sz="1200" b="1" dirty="0"/>
              <a:t>Team winning toss bowled more no balls and lost more matches. Team losing toss bowled less no balls.</a:t>
            </a:r>
          </a:p>
          <a:p>
            <a:pPr marL="171450" indent="-171450">
              <a:buFont typeface="Arial" panose="020B0604020202020204" pitchFamily="34" charset="0"/>
              <a:buChar char="•"/>
            </a:pPr>
            <a:r>
              <a:rPr lang="en-US" sz="1200" b="1" dirty="0"/>
              <a:t>Wide balls - Mix trend, no specific pattern.</a:t>
            </a:r>
          </a:p>
          <a:p>
            <a:pPr marL="171450" indent="-171450">
              <a:buFont typeface="Arial" panose="020B0604020202020204" pitchFamily="34" charset="0"/>
              <a:buChar char="•"/>
            </a:pPr>
            <a:r>
              <a:rPr lang="en-US" sz="1200" b="1" dirty="0"/>
              <a:t>Toss has no impact on dot ball to win/loss stats.</a:t>
            </a:r>
          </a:p>
          <a:p>
            <a:pPr marL="171450" indent="-171450">
              <a:buFont typeface="Arial" panose="020B0604020202020204" pitchFamily="34" charset="0"/>
              <a:buChar char="•"/>
            </a:pPr>
            <a:r>
              <a:rPr lang="en-US" sz="1200" b="1" dirty="0"/>
              <a:t>Irrespective of toss decision, team hitting more boundaries, bowling more dot and wicket balls won more matches.</a:t>
            </a:r>
          </a:p>
        </p:txBody>
      </p:sp>
      <p:pic>
        <p:nvPicPr>
          <p:cNvPr id="14" name="Picture 13">
            <a:extLst>
              <a:ext uri="{FF2B5EF4-FFF2-40B4-BE49-F238E27FC236}">
                <a16:creationId xmlns:a16="http://schemas.microsoft.com/office/drawing/2014/main" id="{9285FBD3-0D3A-4279-97EA-6CE32AEECF85}"/>
              </a:ext>
            </a:extLst>
          </p:cNvPr>
          <p:cNvPicPr>
            <a:picLocks noChangeAspect="1"/>
          </p:cNvPicPr>
          <p:nvPr/>
        </p:nvPicPr>
        <p:blipFill>
          <a:blip r:embed="rId6"/>
          <a:stretch>
            <a:fillRect/>
          </a:stretch>
        </p:blipFill>
        <p:spPr>
          <a:xfrm>
            <a:off x="4034640" y="4076585"/>
            <a:ext cx="4158343" cy="2123658"/>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spTree>
    <p:extLst>
      <p:ext uri="{BB962C8B-B14F-4D97-AF65-F5344CB8AC3E}">
        <p14:creationId xmlns:p14="http://schemas.microsoft.com/office/powerpoint/2010/main" val="2282102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3B77-B222-4471-A509-8BD0BB51EAD6}"/>
              </a:ext>
            </a:extLst>
          </p:cNvPr>
          <p:cNvSpPr>
            <a:spLocks noGrp="1"/>
          </p:cNvSpPr>
          <p:nvPr>
            <p:ph type="title"/>
          </p:nvPr>
        </p:nvSpPr>
        <p:spPr>
          <a:xfrm>
            <a:off x="838200" y="365126"/>
            <a:ext cx="10515600" cy="522176"/>
          </a:xfrm>
        </p:spPr>
        <p:txBody>
          <a:bodyPr>
            <a:normAutofit fontScale="90000"/>
          </a:bodyPr>
          <a:lstStyle/>
          <a:p>
            <a:r>
              <a:rPr lang="en-US" sz="3200" b="1" dirty="0"/>
              <a:t>Segment over in bins and compare performance</a:t>
            </a:r>
          </a:p>
        </p:txBody>
      </p:sp>
      <p:sp>
        <p:nvSpPr>
          <p:cNvPr id="12" name="TextBox 11">
            <a:extLst>
              <a:ext uri="{FF2B5EF4-FFF2-40B4-BE49-F238E27FC236}">
                <a16:creationId xmlns:a16="http://schemas.microsoft.com/office/drawing/2014/main" id="{350EA6D3-68DC-4990-A78A-A2DAAD692591}"/>
              </a:ext>
            </a:extLst>
          </p:cNvPr>
          <p:cNvSpPr txBox="1"/>
          <p:nvPr/>
        </p:nvSpPr>
        <p:spPr>
          <a:xfrm>
            <a:off x="8806543" y="3999885"/>
            <a:ext cx="2819400" cy="2677656"/>
          </a:xfrm>
          <a:prstGeom prst="rect">
            <a:avLst/>
          </a:prstGeom>
          <a:noFill/>
        </p:spPr>
        <p:txBody>
          <a:bodyPr wrap="square" rtlCol="0">
            <a:spAutoFit/>
          </a:bodyPr>
          <a:lstStyle/>
          <a:p>
            <a:pPr marL="171450" indent="-171450">
              <a:buFont typeface="Arial" panose="020B0604020202020204" pitchFamily="34" charset="0"/>
              <a:buChar char="•"/>
            </a:pPr>
            <a:r>
              <a:rPr lang="en-US" sz="1400" b="1" dirty="0"/>
              <a:t>Hitting more boundaries has helped teams to win more matches.  No/Wide balls - Mix trend, no specific pattern.</a:t>
            </a:r>
          </a:p>
          <a:p>
            <a:pPr marL="171450" indent="-171450">
              <a:buFont typeface="Arial" panose="020B0604020202020204" pitchFamily="34" charset="0"/>
              <a:buChar char="•"/>
            </a:pPr>
            <a:r>
              <a:rPr lang="en-US" sz="1400" b="1" dirty="0"/>
              <a:t>Team bowling more dot balls won more matches. This is applicable consistently across over groups.</a:t>
            </a:r>
          </a:p>
          <a:p>
            <a:pPr marL="171450" indent="-171450">
              <a:buFont typeface="Arial" panose="020B0604020202020204" pitchFamily="34" charset="0"/>
              <a:buChar char="•"/>
            </a:pPr>
            <a:r>
              <a:rPr lang="en-US" sz="1400" b="1" dirty="0"/>
              <a:t>Team bowling more wicket balls won more matches. This is applicable consistently across over groups.</a:t>
            </a:r>
          </a:p>
        </p:txBody>
      </p:sp>
      <p:pic>
        <p:nvPicPr>
          <p:cNvPr id="3" name="Picture 2">
            <a:extLst>
              <a:ext uri="{FF2B5EF4-FFF2-40B4-BE49-F238E27FC236}">
                <a16:creationId xmlns:a16="http://schemas.microsoft.com/office/drawing/2014/main" id="{4AEFB7CF-9EC4-4A71-B902-CF8D5CD48258}"/>
              </a:ext>
            </a:extLst>
          </p:cNvPr>
          <p:cNvPicPr>
            <a:picLocks noChangeAspect="1"/>
          </p:cNvPicPr>
          <p:nvPr/>
        </p:nvPicPr>
        <p:blipFill>
          <a:blip r:embed="rId2"/>
          <a:stretch>
            <a:fillRect/>
          </a:stretch>
        </p:blipFill>
        <p:spPr>
          <a:xfrm>
            <a:off x="143328" y="988292"/>
            <a:ext cx="3831770" cy="2736991"/>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6" name="Content Placeholder 5">
            <a:extLst>
              <a:ext uri="{FF2B5EF4-FFF2-40B4-BE49-F238E27FC236}">
                <a16:creationId xmlns:a16="http://schemas.microsoft.com/office/drawing/2014/main" id="{61B935D4-A76B-44C6-922D-C50016FBAAE3}"/>
              </a:ext>
            </a:extLst>
          </p:cNvPr>
          <p:cNvPicPr>
            <a:picLocks noGrp="1" noChangeAspect="1"/>
          </p:cNvPicPr>
          <p:nvPr>
            <p:ph idx="1"/>
          </p:nvPr>
        </p:nvPicPr>
        <p:blipFill>
          <a:blip r:embed="rId3"/>
          <a:stretch>
            <a:fillRect/>
          </a:stretch>
        </p:blipFill>
        <p:spPr>
          <a:xfrm>
            <a:off x="4085770" y="988293"/>
            <a:ext cx="4053115" cy="2736990"/>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13" name="Picture 12">
            <a:extLst>
              <a:ext uri="{FF2B5EF4-FFF2-40B4-BE49-F238E27FC236}">
                <a16:creationId xmlns:a16="http://schemas.microsoft.com/office/drawing/2014/main" id="{40F4AB3D-6900-4509-9B15-08A629AAFABD}"/>
              </a:ext>
            </a:extLst>
          </p:cNvPr>
          <p:cNvPicPr>
            <a:picLocks noChangeAspect="1"/>
          </p:cNvPicPr>
          <p:nvPr/>
        </p:nvPicPr>
        <p:blipFill>
          <a:blip r:embed="rId4"/>
          <a:stretch>
            <a:fillRect/>
          </a:stretch>
        </p:blipFill>
        <p:spPr>
          <a:xfrm>
            <a:off x="8249557" y="988292"/>
            <a:ext cx="3975096" cy="2736989"/>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14" name="Picture 13">
            <a:extLst>
              <a:ext uri="{FF2B5EF4-FFF2-40B4-BE49-F238E27FC236}">
                <a16:creationId xmlns:a16="http://schemas.microsoft.com/office/drawing/2014/main" id="{D6047531-D9D2-4597-98EC-C6ABF2C9FED2}"/>
              </a:ext>
            </a:extLst>
          </p:cNvPr>
          <p:cNvPicPr>
            <a:picLocks noChangeAspect="1"/>
          </p:cNvPicPr>
          <p:nvPr/>
        </p:nvPicPr>
        <p:blipFill>
          <a:blip r:embed="rId5"/>
          <a:stretch>
            <a:fillRect/>
          </a:stretch>
        </p:blipFill>
        <p:spPr>
          <a:xfrm>
            <a:off x="143328" y="3999885"/>
            <a:ext cx="3831770" cy="2682510"/>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15" name="Picture 14">
            <a:extLst>
              <a:ext uri="{FF2B5EF4-FFF2-40B4-BE49-F238E27FC236}">
                <a16:creationId xmlns:a16="http://schemas.microsoft.com/office/drawing/2014/main" id="{78503E05-6B74-49CE-8ECD-B65DE7D92F9F}"/>
              </a:ext>
            </a:extLst>
          </p:cNvPr>
          <p:cNvPicPr>
            <a:picLocks noChangeAspect="1"/>
          </p:cNvPicPr>
          <p:nvPr/>
        </p:nvPicPr>
        <p:blipFill>
          <a:blip r:embed="rId6"/>
          <a:stretch>
            <a:fillRect/>
          </a:stretch>
        </p:blipFill>
        <p:spPr>
          <a:xfrm>
            <a:off x="4085770" y="3999885"/>
            <a:ext cx="4053115" cy="2682510"/>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spTree>
    <p:extLst>
      <p:ext uri="{BB962C8B-B14F-4D97-AF65-F5344CB8AC3E}">
        <p14:creationId xmlns:p14="http://schemas.microsoft.com/office/powerpoint/2010/main" val="22734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3B77-B222-4471-A509-8BD0BB51EAD6}"/>
              </a:ext>
            </a:extLst>
          </p:cNvPr>
          <p:cNvSpPr>
            <a:spLocks noGrp="1"/>
          </p:cNvSpPr>
          <p:nvPr>
            <p:ph type="title"/>
          </p:nvPr>
        </p:nvSpPr>
        <p:spPr>
          <a:xfrm>
            <a:off x="838200" y="365126"/>
            <a:ext cx="10515600" cy="522176"/>
          </a:xfrm>
        </p:spPr>
        <p:txBody>
          <a:bodyPr>
            <a:normAutofit fontScale="90000"/>
          </a:bodyPr>
          <a:lstStyle/>
          <a:p>
            <a:r>
              <a:rPr lang="en-US" sz="3200" b="1" dirty="0"/>
              <a:t>Segment over in bins and compare performance</a:t>
            </a:r>
          </a:p>
        </p:txBody>
      </p:sp>
      <p:sp>
        <p:nvSpPr>
          <p:cNvPr id="12" name="TextBox 11">
            <a:extLst>
              <a:ext uri="{FF2B5EF4-FFF2-40B4-BE49-F238E27FC236}">
                <a16:creationId xmlns:a16="http://schemas.microsoft.com/office/drawing/2014/main" id="{350EA6D3-68DC-4990-A78A-A2DAAD692591}"/>
              </a:ext>
            </a:extLst>
          </p:cNvPr>
          <p:cNvSpPr txBox="1"/>
          <p:nvPr/>
        </p:nvSpPr>
        <p:spPr>
          <a:xfrm>
            <a:off x="8216902" y="3999885"/>
            <a:ext cx="3831770" cy="2554545"/>
          </a:xfrm>
          <a:prstGeom prst="rect">
            <a:avLst/>
          </a:prstGeom>
          <a:noFill/>
        </p:spPr>
        <p:txBody>
          <a:bodyPr wrap="square" rtlCol="0">
            <a:spAutoFit/>
          </a:bodyPr>
          <a:lstStyle/>
          <a:p>
            <a:r>
              <a:rPr lang="en-US" sz="1600" b="1" dirty="0"/>
              <a:t>Conclusion</a:t>
            </a:r>
            <a:r>
              <a:rPr lang="en-US" sz="1600" dirty="0"/>
              <a:t>: </a:t>
            </a:r>
          </a:p>
          <a:p>
            <a:pPr marL="285750" indent="-285750">
              <a:buFont typeface="Arial" panose="020B0604020202020204" pitchFamily="34" charset="0"/>
              <a:buChar char="•"/>
            </a:pPr>
            <a:r>
              <a:rPr lang="en-US" sz="1600" b="1" dirty="0"/>
              <a:t>Above plots shows below Count of boundaries per Over Count of no balls per Over Count of wide balls per Over Count of dot balls per Over Count of wickets taken per Over, respectively.</a:t>
            </a:r>
          </a:p>
          <a:p>
            <a:pPr marL="285750" indent="-285750">
              <a:buFont typeface="Arial" panose="020B0604020202020204" pitchFamily="34" charset="0"/>
              <a:buChar char="•"/>
            </a:pPr>
            <a:r>
              <a:rPr lang="en-US" sz="1600" b="1" dirty="0"/>
              <a:t>Team scoring more boundaries, bowling more dot balls and taking more wickets ended up winning more matches.</a:t>
            </a:r>
          </a:p>
        </p:txBody>
      </p:sp>
      <p:pic>
        <p:nvPicPr>
          <p:cNvPr id="4" name="Picture 3">
            <a:extLst>
              <a:ext uri="{FF2B5EF4-FFF2-40B4-BE49-F238E27FC236}">
                <a16:creationId xmlns:a16="http://schemas.microsoft.com/office/drawing/2014/main" id="{D289E457-8051-4586-B8F8-50FC7A74066B}"/>
              </a:ext>
            </a:extLst>
          </p:cNvPr>
          <p:cNvPicPr>
            <a:picLocks noChangeAspect="1"/>
          </p:cNvPicPr>
          <p:nvPr/>
        </p:nvPicPr>
        <p:blipFill>
          <a:blip r:embed="rId2"/>
          <a:stretch>
            <a:fillRect/>
          </a:stretch>
        </p:blipFill>
        <p:spPr>
          <a:xfrm>
            <a:off x="143328" y="988291"/>
            <a:ext cx="3831770" cy="2736990"/>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8" name="Picture 7">
            <a:extLst>
              <a:ext uri="{FF2B5EF4-FFF2-40B4-BE49-F238E27FC236}">
                <a16:creationId xmlns:a16="http://schemas.microsoft.com/office/drawing/2014/main" id="{03658287-B5C2-4044-BAA1-D4954D15E93A}"/>
              </a:ext>
            </a:extLst>
          </p:cNvPr>
          <p:cNvPicPr>
            <a:picLocks noChangeAspect="1"/>
          </p:cNvPicPr>
          <p:nvPr/>
        </p:nvPicPr>
        <p:blipFill>
          <a:blip r:embed="rId3"/>
          <a:stretch>
            <a:fillRect/>
          </a:stretch>
        </p:blipFill>
        <p:spPr>
          <a:xfrm>
            <a:off x="4085770" y="987599"/>
            <a:ext cx="3975096" cy="2736990"/>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9" name="Picture 8">
            <a:extLst>
              <a:ext uri="{FF2B5EF4-FFF2-40B4-BE49-F238E27FC236}">
                <a16:creationId xmlns:a16="http://schemas.microsoft.com/office/drawing/2014/main" id="{6D477F12-2536-4654-9DA2-8C434200812D}"/>
              </a:ext>
            </a:extLst>
          </p:cNvPr>
          <p:cNvPicPr>
            <a:picLocks noChangeAspect="1"/>
          </p:cNvPicPr>
          <p:nvPr/>
        </p:nvPicPr>
        <p:blipFill>
          <a:blip r:embed="rId4"/>
          <a:stretch>
            <a:fillRect/>
          </a:stretch>
        </p:blipFill>
        <p:spPr>
          <a:xfrm>
            <a:off x="8171538" y="987599"/>
            <a:ext cx="3975097" cy="2736990"/>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10" name="Picture 9">
            <a:extLst>
              <a:ext uri="{FF2B5EF4-FFF2-40B4-BE49-F238E27FC236}">
                <a16:creationId xmlns:a16="http://schemas.microsoft.com/office/drawing/2014/main" id="{BE9A3B45-48B1-4690-8D38-F21E32645ADA}"/>
              </a:ext>
            </a:extLst>
          </p:cNvPr>
          <p:cNvPicPr>
            <a:picLocks noChangeAspect="1"/>
          </p:cNvPicPr>
          <p:nvPr/>
        </p:nvPicPr>
        <p:blipFill>
          <a:blip r:embed="rId5"/>
          <a:stretch>
            <a:fillRect/>
          </a:stretch>
        </p:blipFill>
        <p:spPr>
          <a:xfrm>
            <a:off x="143328" y="3995029"/>
            <a:ext cx="3831770" cy="2682511"/>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11" name="Picture 10">
            <a:extLst>
              <a:ext uri="{FF2B5EF4-FFF2-40B4-BE49-F238E27FC236}">
                <a16:creationId xmlns:a16="http://schemas.microsoft.com/office/drawing/2014/main" id="{8CB41AF3-4DE1-4E89-BE98-E9CFF15CC80C}"/>
              </a:ext>
            </a:extLst>
          </p:cNvPr>
          <p:cNvPicPr>
            <a:picLocks noChangeAspect="1"/>
          </p:cNvPicPr>
          <p:nvPr/>
        </p:nvPicPr>
        <p:blipFill>
          <a:blip r:embed="rId6"/>
          <a:stretch>
            <a:fillRect/>
          </a:stretch>
        </p:blipFill>
        <p:spPr>
          <a:xfrm>
            <a:off x="4108452" y="3995029"/>
            <a:ext cx="3975096" cy="2677656"/>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spTree>
    <p:extLst>
      <p:ext uri="{BB962C8B-B14F-4D97-AF65-F5344CB8AC3E}">
        <p14:creationId xmlns:p14="http://schemas.microsoft.com/office/powerpoint/2010/main" val="343637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3B77-B222-4471-A509-8BD0BB51EAD6}"/>
              </a:ext>
            </a:extLst>
          </p:cNvPr>
          <p:cNvSpPr>
            <a:spLocks noGrp="1"/>
          </p:cNvSpPr>
          <p:nvPr>
            <p:ph type="title"/>
          </p:nvPr>
        </p:nvSpPr>
        <p:spPr>
          <a:xfrm>
            <a:off x="838200" y="365126"/>
            <a:ext cx="10515600" cy="522176"/>
          </a:xfrm>
        </p:spPr>
        <p:txBody>
          <a:bodyPr>
            <a:normAutofit fontScale="90000"/>
          </a:bodyPr>
          <a:lstStyle/>
          <a:p>
            <a:r>
              <a:rPr lang="en-US" sz="3200" b="1" dirty="0"/>
              <a:t>Segment over in bins and compare performance</a:t>
            </a:r>
          </a:p>
        </p:txBody>
      </p:sp>
      <p:sp>
        <p:nvSpPr>
          <p:cNvPr id="12" name="TextBox 11">
            <a:extLst>
              <a:ext uri="{FF2B5EF4-FFF2-40B4-BE49-F238E27FC236}">
                <a16:creationId xmlns:a16="http://schemas.microsoft.com/office/drawing/2014/main" id="{350EA6D3-68DC-4990-A78A-A2DAAD692591}"/>
              </a:ext>
            </a:extLst>
          </p:cNvPr>
          <p:cNvSpPr txBox="1"/>
          <p:nvPr/>
        </p:nvSpPr>
        <p:spPr>
          <a:xfrm>
            <a:off x="3975098" y="3999885"/>
            <a:ext cx="8073574" cy="2554545"/>
          </a:xfrm>
          <a:prstGeom prst="rect">
            <a:avLst/>
          </a:prstGeom>
          <a:noFill/>
        </p:spPr>
        <p:txBody>
          <a:bodyPr wrap="square" rtlCol="0">
            <a:spAutoFit/>
          </a:bodyPr>
          <a:lstStyle/>
          <a:p>
            <a:r>
              <a:rPr lang="en-US" sz="1600" b="1" dirty="0"/>
              <a:t>Conclusion: Match and season has strong positive correlation. Wicket ball and over has positive correlation. This oblivious, lets ignore this.</a:t>
            </a:r>
          </a:p>
          <a:p>
            <a:endParaRPr lang="en-US" sz="1600" b="1" dirty="0"/>
          </a:p>
          <a:p>
            <a:r>
              <a:rPr lang="en-US" sz="1600" b="1" dirty="0"/>
              <a:t>Lets review Winner correlation :</a:t>
            </a:r>
          </a:p>
          <a:p>
            <a:endParaRPr lang="en-US" sz="1600" b="1" dirty="0"/>
          </a:p>
          <a:p>
            <a:r>
              <a:rPr lang="en-US" sz="1600" b="1" dirty="0"/>
              <a:t>Winner - Dot, Wicket and Boundary ball count correlation remain positive across over groups. Correlation was highest in last five overs. Dot balls - 0.13, Wicket balls - 0.12 , Boundary balls - 0.036 and Toss winner - 0.028.</a:t>
            </a:r>
          </a:p>
          <a:p>
            <a:r>
              <a:rPr lang="en-US" sz="1600" b="1" dirty="0"/>
              <a:t>Winner - No balls and wide balls correlation fluctuated from positive to negative across over group.</a:t>
            </a:r>
          </a:p>
        </p:txBody>
      </p:sp>
      <p:pic>
        <p:nvPicPr>
          <p:cNvPr id="5" name="Picture 4">
            <a:extLst>
              <a:ext uri="{FF2B5EF4-FFF2-40B4-BE49-F238E27FC236}">
                <a16:creationId xmlns:a16="http://schemas.microsoft.com/office/drawing/2014/main" id="{07A822E7-C2A3-4642-A552-8289A0089E78}"/>
              </a:ext>
            </a:extLst>
          </p:cNvPr>
          <p:cNvPicPr>
            <a:picLocks noChangeAspect="1"/>
          </p:cNvPicPr>
          <p:nvPr/>
        </p:nvPicPr>
        <p:blipFill>
          <a:blip r:embed="rId2"/>
          <a:stretch>
            <a:fillRect/>
          </a:stretch>
        </p:blipFill>
        <p:spPr>
          <a:xfrm>
            <a:off x="143327" y="887303"/>
            <a:ext cx="3630703" cy="2911811"/>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6" name="Picture 5">
            <a:extLst>
              <a:ext uri="{FF2B5EF4-FFF2-40B4-BE49-F238E27FC236}">
                <a16:creationId xmlns:a16="http://schemas.microsoft.com/office/drawing/2014/main" id="{E9B55B41-1174-4096-B712-0780A0A5B720}"/>
              </a:ext>
            </a:extLst>
          </p:cNvPr>
          <p:cNvPicPr>
            <a:picLocks noChangeAspect="1"/>
          </p:cNvPicPr>
          <p:nvPr/>
        </p:nvPicPr>
        <p:blipFill>
          <a:blip r:embed="rId3"/>
          <a:stretch>
            <a:fillRect/>
          </a:stretch>
        </p:blipFill>
        <p:spPr>
          <a:xfrm>
            <a:off x="3975098" y="887303"/>
            <a:ext cx="3630704" cy="2911811"/>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7" name="Picture 6">
            <a:extLst>
              <a:ext uri="{FF2B5EF4-FFF2-40B4-BE49-F238E27FC236}">
                <a16:creationId xmlns:a16="http://schemas.microsoft.com/office/drawing/2014/main" id="{10158072-E88C-4F74-BF1E-684C40E91187}"/>
              </a:ext>
            </a:extLst>
          </p:cNvPr>
          <p:cNvPicPr>
            <a:picLocks noChangeAspect="1"/>
          </p:cNvPicPr>
          <p:nvPr/>
        </p:nvPicPr>
        <p:blipFill>
          <a:blip r:embed="rId4"/>
          <a:stretch>
            <a:fillRect/>
          </a:stretch>
        </p:blipFill>
        <p:spPr>
          <a:xfrm>
            <a:off x="7806870" y="887302"/>
            <a:ext cx="3630704" cy="2911811"/>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pic>
        <p:nvPicPr>
          <p:cNvPr id="14" name="Picture 13">
            <a:extLst>
              <a:ext uri="{FF2B5EF4-FFF2-40B4-BE49-F238E27FC236}">
                <a16:creationId xmlns:a16="http://schemas.microsoft.com/office/drawing/2014/main" id="{FCBCB761-EEA7-4393-88F8-7001917F4072}"/>
              </a:ext>
            </a:extLst>
          </p:cNvPr>
          <p:cNvPicPr>
            <a:picLocks noChangeAspect="1"/>
          </p:cNvPicPr>
          <p:nvPr/>
        </p:nvPicPr>
        <p:blipFill>
          <a:blip r:embed="rId5"/>
          <a:stretch>
            <a:fillRect/>
          </a:stretch>
        </p:blipFill>
        <p:spPr>
          <a:xfrm>
            <a:off x="130629" y="3999885"/>
            <a:ext cx="3630703" cy="2771029"/>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spTree>
    <p:extLst>
      <p:ext uri="{BB962C8B-B14F-4D97-AF65-F5344CB8AC3E}">
        <p14:creationId xmlns:p14="http://schemas.microsoft.com/office/powerpoint/2010/main" val="530246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494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PowerPoint Presentation</vt:lpstr>
      <vt:lpstr>Data Understanding</vt:lpstr>
      <vt:lpstr>Matches Statistics</vt:lpstr>
      <vt:lpstr>Inning Statistics</vt:lpstr>
      <vt:lpstr>Team Statistics</vt:lpstr>
      <vt:lpstr>Wins/losses - Comparing key stats and bat first/bowl</vt:lpstr>
      <vt:lpstr>Segment over in bins and compare performance</vt:lpstr>
      <vt:lpstr>Segment over in bins and compare performance</vt:lpstr>
      <vt:lpstr>Segment over in bins and compare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Mondkar, Avadhut R</dc:creator>
  <cp:lastModifiedBy>Mondkar, Avadhut R</cp:lastModifiedBy>
  <cp:revision>29</cp:revision>
  <dcterms:created xsi:type="dcterms:W3CDTF">2019-08-22T04:14:58Z</dcterms:created>
  <dcterms:modified xsi:type="dcterms:W3CDTF">2019-08-24T12:03:43Z</dcterms:modified>
</cp:coreProperties>
</file>