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</p:sldMasterIdLst>
  <p:notesMasterIdLst>
    <p:notesMasterId r:id="rId7"/>
  </p:notesMasterIdLst>
  <p:handoutMasterIdLst>
    <p:handoutMasterId r:id="rId8"/>
  </p:handoutMasterIdLst>
  <p:sldIdLst>
    <p:sldId id="542" r:id="rId5"/>
    <p:sldId id="544" r:id="rId6"/>
  </p:sldIdLst>
  <p:sldSz cx="9904413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EDE"/>
    <a:srgbClr val="214E81"/>
    <a:srgbClr val="122C5E"/>
    <a:srgbClr val="006699"/>
    <a:srgbClr val="0000FF"/>
    <a:srgbClr val="4D4D4D"/>
    <a:srgbClr val="777777"/>
    <a:srgbClr val="4E8ABE"/>
    <a:srgbClr val="00538B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7" autoAdjust="0"/>
    <p:restoredTop sz="77529" autoAdjust="0"/>
  </p:normalViewPr>
  <p:slideViewPr>
    <p:cSldViewPr snapToGrid="0">
      <p:cViewPr varScale="1">
        <p:scale>
          <a:sx n="82" d="100"/>
          <a:sy n="82" d="100"/>
        </p:scale>
        <p:origin x="1926" y="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66F3A-31F9-4BCB-B35A-69458A958BA8}" type="datetimeFigureOut">
              <a:rPr lang="ko-KR" altLang="en-US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2022-12-27</a:t>
            </a:fld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C731-5BA1-411F-A7DE-C01136821FBC}" type="slidenum">
              <a:rPr lang="ko-KR" altLang="en-US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‹#›</a:t>
            </a:fld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438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67D371B6-A501-4DBC-8A78-0EE5B0C3D734}" type="datetimeFigureOut">
              <a:rPr lang="ko-KR" altLang="en-US" smtClean="0"/>
              <a:pPr/>
              <a:t>2022-12-27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597"/>
            <a:ext cx="5438775" cy="39100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fld id="{9D004B34-685A-4782-A909-7593906AB0B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1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KR" panose="020B0500000000000000" pitchFamily="34" charset="-127"/>
        <a:ea typeface="Noto Sans KR" panose="020B05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6E1-6C97-DF42-9684-C1F1BC9551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4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366E1-6C97-DF42-9684-C1F1BC9551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82E39-C941-3AA1-DDFB-A16B04FA9A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560" t="3879" r="3047"/>
          <a:stretch/>
        </p:blipFill>
        <p:spPr>
          <a:xfrm>
            <a:off x="4796442" y="99752"/>
            <a:ext cx="5016528" cy="67582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5C6CDA4-C5A1-4E51-6414-D763C76C6550}"/>
              </a:ext>
            </a:extLst>
          </p:cNvPr>
          <p:cNvSpPr/>
          <p:nvPr userDrawn="1"/>
        </p:nvSpPr>
        <p:spPr>
          <a:xfrm>
            <a:off x="8609846" y="5984341"/>
            <a:ext cx="995881" cy="461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325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"/>
            <a:ext cx="9904413" cy="68569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FE0D9C-5D9F-7CF0-4831-1FD21A5550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6456" y="1463040"/>
            <a:ext cx="3502614" cy="45221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5796FA-AE69-7192-5957-205BD01A5E82}"/>
              </a:ext>
            </a:extLst>
          </p:cNvPr>
          <p:cNvSpPr/>
          <p:nvPr userDrawn="1"/>
        </p:nvSpPr>
        <p:spPr>
          <a:xfrm>
            <a:off x="3350028" y="5394960"/>
            <a:ext cx="631768" cy="307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048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CF1EBA-AC99-E524-7DA2-5991E6AC9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62" t="55758" r="50466" b="10788"/>
          <a:stretch/>
        </p:blipFill>
        <p:spPr>
          <a:xfrm>
            <a:off x="8288981" y="-1985"/>
            <a:ext cx="1615432" cy="1558445"/>
          </a:xfrm>
          <a:prstGeom prst="rect">
            <a:avLst/>
          </a:prstGeom>
        </p:spPr>
      </p:pic>
      <p:grpSp>
        <p:nvGrpSpPr>
          <p:cNvPr id="12" name="그룹 11"/>
          <p:cNvGrpSpPr/>
          <p:nvPr userDrawn="1"/>
        </p:nvGrpSpPr>
        <p:grpSpPr>
          <a:xfrm>
            <a:off x="4754471" y="6620019"/>
            <a:ext cx="130868" cy="130868"/>
            <a:chOff x="3612584" y="5888518"/>
            <a:chExt cx="130868" cy="130868"/>
          </a:xfrm>
        </p:grpSpPr>
        <p:sp>
          <p:nvSpPr>
            <p:cNvPr id="13" name="타원 12"/>
            <p:cNvSpPr/>
            <p:nvPr/>
          </p:nvSpPr>
          <p:spPr>
            <a:xfrm>
              <a:off x="3612584" y="5888518"/>
              <a:ext cx="130868" cy="130868"/>
            </a:xfrm>
            <a:prstGeom prst="ellipse">
              <a:avLst/>
            </a:prstGeom>
            <a:solidFill>
              <a:srgbClr val="1FA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4" name="Rectangle 75"/>
            <p:cNvSpPr>
              <a:spLocks noChangeArrowheads="1"/>
            </p:cNvSpPr>
            <p:nvPr/>
          </p:nvSpPr>
          <p:spPr bwMode="auto">
            <a:xfrm>
              <a:off x="3649164" y="5892396"/>
              <a:ext cx="5770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800" b="0" i="0" u="none" strike="noStrike" cap="none" normalizeH="0" baseline="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  <a:cs typeface="굴림" pitchFamily="50" charset="-127"/>
                </a:rPr>
                <a:t>1</a:t>
              </a:r>
              <a:endParaRPr kumimoji="1" lang="ko-KR" altLang="ko-KR" sz="1600" b="0" i="0" u="none" strike="noStrike" cap="none" normalizeH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itchFamily="50" charset="-127"/>
              </a:endParaRPr>
            </a:p>
          </p:txBody>
        </p:sp>
      </p:grpSp>
      <p:sp>
        <p:nvSpPr>
          <p:cNvPr id="16" name="Rectangle 75"/>
          <p:cNvSpPr>
            <a:spLocks noChangeArrowheads="1"/>
          </p:cNvSpPr>
          <p:nvPr userDrawn="1"/>
        </p:nvSpPr>
        <p:spPr bwMode="auto">
          <a:xfrm>
            <a:off x="4951194" y="6613029"/>
            <a:ext cx="69237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4D4D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itchFamily="50" charset="-127"/>
              </a:rPr>
              <a:t>- </a:t>
            </a:r>
            <a:fld id="{4E81BA3D-65FB-4B09-89EB-BF3511329DF3}" type="slidenum">
              <a:rPr kumimoji="1" lang="en-US" altLang="ko-KR" sz="900" b="0" i="0" u="none" strike="noStrike" cap="none" normalizeH="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D4D4D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  <a:cs typeface="굴림" pitchFamily="50" charset="-127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1" lang="ko-KR" altLang="ko-KR" sz="1800" b="0" i="0" u="none" strike="noStrike" cap="none" normalizeH="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D4D4D"/>
              </a:solidFill>
              <a:effectLst/>
              <a:latin typeface="Noto Sans KR" panose="020B0500000000000000" pitchFamily="34" charset="-127"/>
              <a:ea typeface="Noto Sans KR" panose="020B0500000000000000" pitchFamily="34" charset="-127"/>
              <a:cs typeface="굴림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322262" y="554865"/>
            <a:ext cx="9259888" cy="34241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5FAA1C-EF21-DE86-3774-CE16CE486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271" y="6586853"/>
            <a:ext cx="1032879" cy="16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5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6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8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utoShape 50">
            <a:extLst>
              <a:ext uri="{FF2B5EF4-FFF2-40B4-BE49-F238E27FC236}">
                <a16:creationId xmlns:a16="http://schemas.microsoft.com/office/drawing/2014/main" id="{5E22CF00-731B-4D9C-AA63-EB852F86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96" y="4645957"/>
            <a:ext cx="5415682" cy="1398201"/>
          </a:xfrm>
          <a:prstGeom prst="roundRect">
            <a:avLst>
              <a:gd name="adj" fmla="val 5046"/>
            </a:avLst>
          </a:prstGeom>
          <a:noFill/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53991" rIns="53991" anchor="ctr"/>
          <a:lstStyle>
            <a:lvl1pPr marL="152400" indent="-1524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0" lang="ko-KR" altLang="en-US">
              <a:latin typeface="아리따-돋움4.0(OTF)-SemiBold"/>
            </a:endParaRPr>
          </a:p>
        </p:txBody>
      </p:sp>
      <p:sp>
        <p:nvSpPr>
          <p:cNvPr id="74" name="AutoShape 50">
            <a:extLst>
              <a:ext uri="{FF2B5EF4-FFF2-40B4-BE49-F238E27FC236}">
                <a16:creationId xmlns:a16="http://schemas.microsoft.com/office/drawing/2014/main" id="{96B2A4B5-CFFB-42FF-800A-4E539F7C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69" y="2962161"/>
            <a:ext cx="5415682" cy="1255127"/>
          </a:xfrm>
          <a:prstGeom prst="roundRect">
            <a:avLst>
              <a:gd name="adj" fmla="val 5046"/>
            </a:avLst>
          </a:prstGeom>
          <a:noFill/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53991" rIns="53991" anchor="ctr"/>
          <a:lstStyle>
            <a:lvl1pPr marL="152400" indent="-1524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0" lang="ko-KR" altLang="en-US">
              <a:latin typeface="아리따-돋움4.0(OTF)-SemiBold"/>
            </a:endParaRPr>
          </a:p>
        </p:txBody>
      </p:sp>
      <p:sp>
        <p:nvSpPr>
          <p:cNvPr id="75" name="AutoShape 50">
            <a:extLst>
              <a:ext uri="{FF2B5EF4-FFF2-40B4-BE49-F238E27FC236}">
                <a16:creationId xmlns:a16="http://schemas.microsoft.com/office/drawing/2014/main" id="{B025878F-37B0-4B33-8134-EA41AD32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97" y="1615548"/>
            <a:ext cx="5415682" cy="957566"/>
          </a:xfrm>
          <a:prstGeom prst="roundRect">
            <a:avLst>
              <a:gd name="adj" fmla="val 5046"/>
            </a:avLst>
          </a:prstGeom>
          <a:noFill/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53991" rIns="53991" anchor="ctr"/>
          <a:lstStyle>
            <a:lvl1pPr marL="152400" indent="-1524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0" lang="ko-KR" altLang="en-US">
              <a:latin typeface="아리따-돋움4.0(OTF)-SemiBold"/>
            </a:endParaRPr>
          </a:p>
        </p:txBody>
      </p:sp>
      <p:sp>
        <p:nvSpPr>
          <p:cNvPr id="76" name="AutoShape 50">
            <a:extLst>
              <a:ext uri="{FF2B5EF4-FFF2-40B4-BE49-F238E27FC236}">
                <a16:creationId xmlns:a16="http://schemas.microsoft.com/office/drawing/2014/main" id="{37716FC8-BE34-4100-B562-782F203B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427" y="1606515"/>
            <a:ext cx="1345983" cy="4441526"/>
          </a:xfrm>
          <a:prstGeom prst="roundRect">
            <a:avLst>
              <a:gd name="adj" fmla="val 5046"/>
            </a:avLst>
          </a:prstGeom>
          <a:noFill/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53991" rIns="53991" anchor="ctr"/>
          <a:lstStyle>
            <a:lvl1pPr marL="152400" indent="-1524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endParaRPr kumimoji="0" lang="ko-KR" altLang="en-US">
              <a:latin typeface="아리따-돋움4.0(OTF)-SemiBold"/>
            </a:endParaRPr>
          </a:p>
        </p:txBody>
      </p:sp>
      <p:grpSp>
        <p:nvGrpSpPr>
          <p:cNvPr id="77" name="Group 25">
            <a:extLst>
              <a:ext uri="{FF2B5EF4-FFF2-40B4-BE49-F238E27FC236}">
                <a16:creationId xmlns:a16="http://schemas.microsoft.com/office/drawing/2014/main" id="{AB63D4F6-8AF6-4064-AE09-B18E3C942961}"/>
              </a:ext>
            </a:extLst>
          </p:cNvPr>
          <p:cNvGrpSpPr>
            <a:grpSpLocks/>
          </p:cNvGrpSpPr>
          <p:nvPr/>
        </p:nvGrpSpPr>
        <p:grpSpPr bwMode="auto">
          <a:xfrm>
            <a:off x="325970" y="4354047"/>
            <a:ext cx="5426208" cy="542838"/>
            <a:chOff x="941" y="2779"/>
            <a:chExt cx="737" cy="651"/>
          </a:xfrm>
        </p:grpSpPr>
        <p:sp>
          <p:nvSpPr>
            <p:cNvPr id="81" name="AutoShape 49">
              <a:extLst>
                <a:ext uri="{FF2B5EF4-FFF2-40B4-BE49-F238E27FC236}">
                  <a16:creationId xmlns:a16="http://schemas.microsoft.com/office/drawing/2014/main" id="{382ED37D-E040-4002-818A-5E97C723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91"/>
              <a:ext cx="713" cy="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endParaRPr lang="ko-KR" altLang="en-US" sz="130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82" name="AutoShape 48">
              <a:extLst>
                <a:ext uri="{FF2B5EF4-FFF2-40B4-BE49-F238E27FC236}">
                  <a16:creationId xmlns:a16="http://schemas.microsoft.com/office/drawing/2014/main" id="{3AF5F575-6B1F-401F-945F-786BCF31C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779"/>
              <a:ext cx="737" cy="65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540000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tIns="82787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r>
                <a:rPr lang="en-US" altLang="ko-KR" sz="1400" b="1" dirty="0">
                  <a:solidFill>
                    <a:schemeClr val="tx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Onsite or SaaS(Software as a service)</a:t>
              </a:r>
              <a:endParaRPr lang="ko-KR" altLang="en-US" sz="14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83" name="Group 25">
            <a:extLst>
              <a:ext uri="{FF2B5EF4-FFF2-40B4-BE49-F238E27FC236}">
                <a16:creationId xmlns:a16="http://schemas.microsoft.com/office/drawing/2014/main" id="{9A588008-5D4B-47A5-9C60-E122AB5852A6}"/>
              </a:ext>
            </a:extLst>
          </p:cNvPr>
          <p:cNvGrpSpPr>
            <a:grpSpLocks/>
          </p:cNvGrpSpPr>
          <p:nvPr/>
        </p:nvGrpSpPr>
        <p:grpSpPr bwMode="auto">
          <a:xfrm>
            <a:off x="336496" y="2696912"/>
            <a:ext cx="5415682" cy="542838"/>
            <a:chOff x="941" y="2779"/>
            <a:chExt cx="737" cy="651"/>
          </a:xfrm>
        </p:grpSpPr>
        <p:sp>
          <p:nvSpPr>
            <p:cNvPr id="84" name="AutoShape 48">
              <a:extLst>
                <a:ext uri="{FF2B5EF4-FFF2-40B4-BE49-F238E27FC236}">
                  <a16:creationId xmlns:a16="http://schemas.microsoft.com/office/drawing/2014/main" id="{B1EFC010-12CA-4D25-9B2D-B499066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779"/>
              <a:ext cx="737" cy="65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540000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tIns="82787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r>
                <a:rPr lang="ko-KR" altLang="en-US" sz="1400" b="1" dirty="0">
                  <a:solidFill>
                    <a:schemeClr val="tx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프레임워크</a:t>
              </a:r>
            </a:p>
          </p:txBody>
        </p:sp>
        <p:sp>
          <p:nvSpPr>
            <p:cNvPr id="86" name="AutoShape 49">
              <a:extLst>
                <a:ext uri="{FF2B5EF4-FFF2-40B4-BE49-F238E27FC236}">
                  <a16:creationId xmlns:a16="http://schemas.microsoft.com/office/drawing/2014/main" id="{653225CE-3E69-45CA-B40B-B75ECA5FB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91"/>
              <a:ext cx="713" cy="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endParaRPr lang="ko-KR" altLang="en-US" sz="130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87" name="Group 25">
            <a:extLst>
              <a:ext uri="{FF2B5EF4-FFF2-40B4-BE49-F238E27FC236}">
                <a16:creationId xmlns:a16="http://schemas.microsoft.com/office/drawing/2014/main" id="{E19B55DE-E4B8-4EDB-A0ED-B8BB13D682AE}"/>
              </a:ext>
            </a:extLst>
          </p:cNvPr>
          <p:cNvGrpSpPr>
            <a:grpSpLocks/>
          </p:cNvGrpSpPr>
          <p:nvPr/>
        </p:nvGrpSpPr>
        <p:grpSpPr bwMode="auto">
          <a:xfrm>
            <a:off x="336496" y="1338941"/>
            <a:ext cx="5415682" cy="542838"/>
            <a:chOff x="941" y="2779"/>
            <a:chExt cx="737" cy="651"/>
          </a:xfrm>
        </p:grpSpPr>
        <p:sp>
          <p:nvSpPr>
            <p:cNvPr id="88" name="AutoShape 48">
              <a:extLst>
                <a:ext uri="{FF2B5EF4-FFF2-40B4-BE49-F238E27FC236}">
                  <a16:creationId xmlns:a16="http://schemas.microsoft.com/office/drawing/2014/main" id="{72934776-D1FB-4D34-8AB8-CDD3C97AE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779"/>
              <a:ext cx="737" cy="65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540000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tIns="82787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r>
                <a:rPr lang="ko-KR" altLang="en-US" sz="1400" b="1" dirty="0">
                  <a:solidFill>
                    <a:schemeClr val="tx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화학물질관리시스템</a:t>
              </a:r>
            </a:p>
          </p:txBody>
        </p:sp>
        <p:sp>
          <p:nvSpPr>
            <p:cNvPr id="91" name="AutoShape 49">
              <a:extLst>
                <a:ext uri="{FF2B5EF4-FFF2-40B4-BE49-F238E27FC236}">
                  <a16:creationId xmlns:a16="http://schemas.microsoft.com/office/drawing/2014/main" id="{553B42BC-B1F0-406F-B4F8-CF885E95C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91"/>
              <a:ext cx="713" cy="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endParaRPr lang="ko-KR" altLang="en-US" sz="130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grpSp>
        <p:nvGrpSpPr>
          <p:cNvPr id="96" name="Group 25">
            <a:extLst>
              <a:ext uri="{FF2B5EF4-FFF2-40B4-BE49-F238E27FC236}">
                <a16:creationId xmlns:a16="http://schemas.microsoft.com/office/drawing/2014/main" id="{74D48CEF-0123-403B-8212-FB099EE3B8C1}"/>
              </a:ext>
            </a:extLst>
          </p:cNvPr>
          <p:cNvGrpSpPr>
            <a:grpSpLocks/>
          </p:cNvGrpSpPr>
          <p:nvPr/>
        </p:nvGrpSpPr>
        <p:grpSpPr bwMode="auto">
          <a:xfrm>
            <a:off x="5920427" y="1346155"/>
            <a:ext cx="1345983" cy="530990"/>
            <a:chOff x="941" y="2779"/>
            <a:chExt cx="737" cy="651"/>
          </a:xfrm>
        </p:grpSpPr>
        <p:sp>
          <p:nvSpPr>
            <p:cNvPr id="97" name="AutoShape 48">
              <a:extLst>
                <a:ext uri="{FF2B5EF4-FFF2-40B4-BE49-F238E27FC236}">
                  <a16:creationId xmlns:a16="http://schemas.microsoft.com/office/drawing/2014/main" id="{ED59F57F-F685-41F3-8D3B-FBE877522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779"/>
              <a:ext cx="737" cy="65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540000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tIns="82787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r>
                <a:rPr lang="ko-KR" altLang="en-US" sz="1400" b="1" dirty="0">
                  <a:solidFill>
                    <a:schemeClr val="tx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사용자 </a:t>
              </a:r>
              <a:r>
                <a:rPr lang="en-US" altLang="ko-KR" sz="1400" b="1" dirty="0">
                  <a:solidFill>
                    <a:schemeClr val="tx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PC</a:t>
              </a:r>
              <a:endParaRPr lang="ko-KR" altLang="en-US" sz="1400" b="1" dirty="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  <p:sp>
          <p:nvSpPr>
            <p:cNvPr id="98" name="AutoShape 49">
              <a:extLst>
                <a:ext uri="{FF2B5EF4-FFF2-40B4-BE49-F238E27FC236}">
                  <a16:creationId xmlns:a16="http://schemas.microsoft.com/office/drawing/2014/main" id="{9239D474-8DF7-4C31-A89C-8B45374E7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91"/>
              <a:ext cx="713" cy="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endParaRPr lang="ko-KR" altLang="en-US" sz="130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99" name="정육면체 98">
            <a:extLst>
              <a:ext uri="{FF2B5EF4-FFF2-40B4-BE49-F238E27FC236}">
                <a16:creationId xmlns:a16="http://schemas.microsoft.com/office/drawing/2014/main" id="{34E62B83-6C0A-4E00-9B87-7943574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353" y="1978729"/>
            <a:ext cx="1284409" cy="490458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>
                <a:latin typeface="아리따-돋움4.0(OTF)-SemiBold"/>
              </a:rPr>
              <a:t>Chart</a:t>
            </a:r>
            <a:endParaRPr lang="ko-KR" altLang="en-US" sz="1600" dirty="0">
              <a:latin typeface="아리따-돋움4.0(OTF)-SemiBold"/>
            </a:endParaRPr>
          </a:p>
        </p:txBody>
      </p:sp>
      <p:sp>
        <p:nvSpPr>
          <p:cNvPr id="100" name="정육면체 99">
            <a:extLst>
              <a:ext uri="{FF2B5EF4-FFF2-40B4-BE49-F238E27FC236}">
                <a16:creationId xmlns:a16="http://schemas.microsoft.com/office/drawing/2014/main" id="{491E5CEE-F442-4C23-A544-C434FCB9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686" y="1978729"/>
            <a:ext cx="1296778" cy="492046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>
                <a:latin typeface="아리따-돋움4.0(OTF)-SemiBold"/>
              </a:rPr>
              <a:t>Real Grid</a:t>
            </a:r>
            <a:endParaRPr lang="ko-KR" altLang="en-US" sz="1600" dirty="0">
              <a:latin typeface="아리따-돋움4.0(OTF)-SemiBold"/>
            </a:endParaRPr>
          </a:p>
        </p:txBody>
      </p:sp>
      <p:sp>
        <p:nvSpPr>
          <p:cNvPr id="101" name="정육면체 100">
            <a:extLst>
              <a:ext uri="{FF2B5EF4-FFF2-40B4-BE49-F238E27FC236}">
                <a16:creationId xmlns:a16="http://schemas.microsoft.com/office/drawing/2014/main" id="{50DE9E21-18FC-4D00-BFDB-597014CF8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01" y="3373071"/>
            <a:ext cx="5133183" cy="685292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>
                <a:latin typeface="아리따-돋움4.0(OTF)-SemiBold"/>
              </a:rPr>
              <a:t>Spring Boot</a:t>
            </a:r>
            <a:endParaRPr lang="ko-KR" altLang="en-US" sz="1600" dirty="0">
              <a:latin typeface="아리따-돋움4.0(OTF)-SemiBold"/>
            </a:endParaRPr>
          </a:p>
        </p:txBody>
      </p:sp>
      <p:grpSp>
        <p:nvGrpSpPr>
          <p:cNvPr id="102" name="Group 191">
            <a:extLst>
              <a:ext uri="{FF2B5EF4-FFF2-40B4-BE49-F238E27FC236}">
                <a16:creationId xmlns:a16="http://schemas.microsoft.com/office/drawing/2014/main" id="{703D61B5-0338-4331-999B-3EA61107BB18}"/>
              </a:ext>
            </a:extLst>
          </p:cNvPr>
          <p:cNvGrpSpPr>
            <a:grpSpLocks/>
          </p:cNvGrpSpPr>
          <p:nvPr/>
        </p:nvGrpSpPr>
        <p:grpSpPr bwMode="auto">
          <a:xfrm>
            <a:off x="6454826" y="2295479"/>
            <a:ext cx="760291" cy="3025094"/>
            <a:chOff x="4882" y="1398"/>
            <a:chExt cx="326" cy="1306"/>
          </a:xfrm>
        </p:grpSpPr>
        <p:pic>
          <p:nvPicPr>
            <p:cNvPr id="104" name="Picture 5">
              <a:extLst>
                <a:ext uri="{FF2B5EF4-FFF2-40B4-BE49-F238E27FC236}">
                  <a16:creationId xmlns:a16="http://schemas.microsoft.com/office/drawing/2014/main" id="{AC648D06-F380-4ECA-B5A1-6F655822C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" y="1398"/>
              <a:ext cx="29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4">
              <a:extLst>
                <a:ext uri="{FF2B5EF4-FFF2-40B4-BE49-F238E27FC236}">
                  <a16:creationId xmlns:a16="http://schemas.microsoft.com/office/drawing/2014/main" id="{CDC9E715-1191-4BB9-8405-F91787237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" y="1786"/>
              <a:ext cx="3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" name="Picture 4" descr="http://mobilitydigest.com/wp-content/uploads/2010/10/4763_ie7bellissimo.jpg">
              <a:extLst>
                <a:ext uri="{FF2B5EF4-FFF2-40B4-BE49-F238E27FC236}">
                  <a16:creationId xmlns:a16="http://schemas.microsoft.com/office/drawing/2014/main" id="{5B7B96CE-F509-4587-A633-AAB68903C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084"/>
              <a:ext cx="30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7" name="Picture 2">
              <a:extLst>
                <a:ext uri="{FF2B5EF4-FFF2-40B4-BE49-F238E27FC236}">
                  <a16:creationId xmlns:a16="http://schemas.microsoft.com/office/drawing/2014/main" id="{D9209305-E783-4911-8C3B-7103AF53E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2373"/>
              <a:ext cx="31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8" name="왼쪽/오른쪽 화살표 9">
            <a:extLst>
              <a:ext uri="{FF2B5EF4-FFF2-40B4-BE49-F238E27FC236}">
                <a16:creationId xmlns:a16="http://schemas.microsoft.com/office/drawing/2014/main" id="{8D26B939-F3C7-4D4E-9382-F576D4CC0CE6}"/>
              </a:ext>
            </a:extLst>
          </p:cNvPr>
          <p:cNvSpPr/>
          <p:nvPr/>
        </p:nvSpPr>
        <p:spPr bwMode="auto">
          <a:xfrm>
            <a:off x="5157469" y="1950158"/>
            <a:ext cx="1345354" cy="526510"/>
          </a:xfrm>
          <a:prstGeom prst="leftRightArrow">
            <a:avLst>
              <a:gd name="adj1" fmla="val 73713"/>
              <a:gd name="adj2" fmla="val 38143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아리따-돋움4.0(OTF)-SemiBold"/>
              </a:rPr>
              <a:t>HTTP</a:t>
            </a:r>
            <a:br>
              <a:rPr lang="en-US" altLang="ko-KR" sz="1000" b="1" dirty="0">
                <a:solidFill>
                  <a:srgbClr val="000000"/>
                </a:solidFill>
                <a:latin typeface="아리따-돋움4.0(OTF)-SemiBold"/>
              </a:rPr>
            </a:br>
            <a:r>
              <a:rPr lang="en-US" altLang="ko-KR" sz="1000" b="1" dirty="0">
                <a:solidFill>
                  <a:srgbClr val="000000"/>
                </a:solidFill>
                <a:latin typeface="아리따-돋움4.0(OTF)-SemiBold"/>
              </a:rPr>
              <a:t>HTML5 + CSS3</a:t>
            </a:r>
            <a:endParaRPr lang="ko-KR" altLang="en-US" sz="1000" b="1" dirty="0">
              <a:solidFill>
                <a:srgbClr val="000000"/>
              </a:solidFill>
              <a:latin typeface="아리따-돋움4.0(OTF)-SemiBold"/>
            </a:endParaRPr>
          </a:p>
        </p:txBody>
      </p:sp>
      <p:sp>
        <p:nvSpPr>
          <p:cNvPr id="109" name="정육면체 108">
            <a:extLst>
              <a:ext uri="{FF2B5EF4-FFF2-40B4-BE49-F238E27FC236}">
                <a16:creationId xmlns:a16="http://schemas.microsoft.com/office/drawing/2014/main" id="{1D829D40-A9A1-4985-8CCB-C68E3BA5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01" y="1978729"/>
            <a:ext cx="1298395" cy="492046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 err="1">
                <a:latin typeface="아리따-돋움4.0(OTF)-SemiBold"/>
              </a:rPr>
              <a:t>Vuejs</a:t>
            </a:r>
            <a:endParaRPr lang="ko-KR" altLang="en-US" sz="1600" dirty="0">
              <a:latin typeface="아리따-돋움4.0(OTF)-SemiBold"/>
            </a:endParaRPr>
          </a:p>
        </p:txBody>
      </p:sp>
      <p:sp>
        <p:nvSpPr>
          <p:cNvPr id="110" name="정육면체 109">
            <a:extLst>
              <a:ext uri="{FF2B5EF4-FFF2-40B4-BE49-F238E27FC236}">
                <a16:creationId xmlns:a16="http://schemas.microsoft.com/office/drawing/2014/main" id="{68E78215-197F-482B-97DA-BDD8359D5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01" y="5473043"/>
            <a:ext cx="5133182" cy="442726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>
                <a:latin typeface="아리따-돋움4.0(OTF)-SemiBold"/>
              </a:rPr>
              <a:t>OS</a:t>
            </a:r>
            <a:endParaRPr lang="ko-KR" altLang="en-US" sz="1600" dirty="0">
              <a:latin typeface="아리따-돋움4.0(OTF)-SemiBold"/>
            </a:endParaRPr>
          </a:p>
        </p:txBody>
      </p:sp>
      <p:sp>
        <p:nvSpPr>
          <p:cNvPr id="111" name="정육면체 110">
            <a:extLst>
              <a:ext uri="{FF2B5EF4-FFF2-40B4-BE49-F238E27FC236}">
                <a16:creationId xmlns:a16="http://schemas.microsoft.com/office/drawing/2014/main" id="{9EE0F27D-ACF2-4F43-B78B-F65250EB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614" y="5046084"/>
            <a:ext cx="2493970" cy="417435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>
                <a:latin typeface="아리따-돋움4.0(OTF)-SemiBold"/>
              </a:rPr>
              <a:t>Database</a:t>
            </a:r>
            <a:endParaRPr lang="ko-KR" altLang="en-US" sz="1600" dirty="0">
              <a:latin typeface="아리따-돋움4.0(OTF)-SemiBold"/>
            </a:endParaRPr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25DFBE8F-6C96-476F-AAC9-6CBD59D0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01" y="5046084"/>
            <a:ext cx="2628686" cy="417435"/>
          </a:xfrm>
          <a:prstGeom prst="cube">
            <a:avLst>
              <a:gd name="adj" fmla="val 11731"/>
            </a:avLst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 algn="ctr">
            <a:solidFill>
              <a:srgbClr val="969696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600" dirty="0">
                <a:latin typeface="아리따-돋움4.0(OTF)-SemiBold"/>
              </a:rPr>
              <a:t>WAS</a:t>
            </a:r>
            <a:endParaRPr lang="ko-KR" altLang="en-US" dirty="0">
              <a:latin typeface="아리따-돋움4.0(OTF)-SemiBold"/>
            </a:endParaRPr>
          </a:p>
        </p:txBody>
      </p:sp>
      <p:sp>
        <p:nvSpPr>
          <p:cNvPr id="113" name="왼쪽/오른쪽 화살표 25">
            <a:extLst>
              <a:ext uri="{FF2B5EF4-FFF2-40B4-BE49-F238E27FC236}">
                <a16:creationId xmlns:a16="http://schemas.microsoft.com/office/drawing/2014/main" id="{2F115A32-9110-4A67-8CDC-519B52DDED1B}"/>
              </a:ext>
            </a:extLst>
          </p:cNvPr>
          <p:cNvSpPr/>
          <p:nvPr/>
        </p:nvSpPr>
        <p:spPr bwMode="auto">
          <a:xfrm>
            <a:off x="5151782" y="2688332"/>
            <a:ext cx="1352928" cy="559996"/>
          </a:xfrm>
          <a:prstGeom prst="leftRightArrow">
            <a:avLst>
              <a:gd name="adj1" fmla="val 73713"/>
              <a:gd name="adj2" fmla="val 38143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아리따-돋움4.0(OTF)-SemiBold"/>
              </a:rPr>
              <a:t>REST + JSON</a:t>
            </a:r>
            <a:endParaRPr lang="ko-KR" altLang="en-US" sz="1000" b="1" dirty="0">
              <a:solidFill>
                <a:srgbClr val="000000"/>
              </a:solidFill>
              <a:latin typeface="아리따-돋움4.0(OTF)-SemiBold"/>
            </a:endParaRPr>
          </a:p>
        </p:txBody>
      </p:sp>
      <p:sp>
        <p:nvSpPr>
          <p:cNvPr id="114" name="AutoShape 50">
            <a:extLst>
              <a:ext uri="{FF2B5EF4-FFF2-40B4-BE49-F238E27FC236}">
                <a16:creationId xmlns:a16="http://schemas.microsoft.com/office/drawing/2014/main" id="{706E482D-AB3F-4A3E-9925-1B3D03FB4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186" y="1724186"/>
            <a:ext cx="2131670" cy="4323856"/>
          </a:xfrm>
          <a:prstGeom prst="roundRect">
            <a:avLst>
              <a:gd name="adj" fmla="val 5046"/>
            </a:avLst>
          </a:prstGeom>
          <a:noFill/>
          <a:ln w="3175" algn="ctr">
            <a:solidFill>
              <a:srgbClr val="C0C0C0"/>
            </a:solidFill>
            <a:round/>
            <a:headEnd/>
            <a:tailEnd/>
          </a:ln>
        </p:spPr>
        <p:txBody>
          <a:bodyPr lIns="53991" rIns="53991" anchor="ctr"/>
          <a:lstStyle>
            <a:lvl1pPr marL="152400" indent="-1524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47738" eaLnBrk="0" hangingPunct="0"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tabLst>
                <a:tab pos="2328863" algn="l"/>
              </a:tabLst>
              <a:defRPr kumimoji="1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</a:pP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554" indent="-228554"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검증된 프레임워크를 사용하여 알려진 보안 취약성에 대비한다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.</a:t>
            </a:r>
          </a:p>
          <a:p>
            <a:pPr marL="228554" indent="-228554"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확장성 및 안정성을 고려하여 연계기능부분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, UI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부분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, Business Logic</a:t>
            </a:r>
            <a:r>
              <a:rPr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부분을 분리하여 구성한다</a:t>
            </a:r>
            <a:r>
              <a:rPr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.</a:t>
            </a:r>
          </a:p>
          <a:p>
            <a:pPr marL="228554" indent="-228554"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kumimoji="0"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RESTful </a:t>
            </a:r>
            <a: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웹방식을 이용하여 여러 시스템에 </a:t>
            </a:r>
            <a:b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</a:br>
            <a: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정보 제공 가능하도록 구현한다</a:t>
            </a:r>
            <a:r>
              <a:rPr kumimoji="0"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.(JSON </a:t>
            </a:r>
            <a: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포맷이용</a:t>
            </a:r>
            <a:r>
              <a:rPr kumimoji="0"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)</a:t>
            </a:r>
            <a:endParaRPr lang="en-US" altLang="ko-KR" sz="1200" dirty="0">
              <a:latin typeface="아리따-돋움4.0(OTF)-Medium" pitchFamily="18" charset="-127"/>
              <a:ea typeface="아리따-돋움4.0(OTF)-Medium" pitchFamily="18" charset="-127"/>
            </a:endParaRPr>
          </a:p>
          <a:p>
            <a:pPr marL="228554" indent="-228554" eaLnBrk="1" latinLnBrk="0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kumimoji="0"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Cross-Browser</a:t>
            </a:r>
            <a: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를 위한 </a:t>
            </a:r>
            <a:b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</a:br>
            <a:r>
              <a:rPr kumimoji="0"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Java Script</a:t>
            </a:r>
            <a:r>
              <a:rPr kumimoji="0" lang="ko-KR" altLang="en-US" sz="1200" dirty="0">
                <a:latin typeface="아리따-돋움4.0(OTF)-Medium" pitchFamily="18" charset="-127"/>
                <a:ea typeface="아리따-돋움4.0(OTF)-Medium" pitchFamily="18" charset="-127"/>
              </a:rPr>
              <a:t>라이브러리를 사용하여 여러 종류의 브라우저에서 사용이 가능한다</a:t>
            </a:r>
            <a:r>
              <a:rPr kumimoji="0" lang="en-US" altLang="ko-KR" sz="1200" dirty="0">
                <a:latin typeface="아리따-돋움4.0(OTF)-Medium" pitchFamily="18" charset="-127"/>
                <a:ea typeface="아리따-돋움4.0(OTF)-Medium" pitchFamily="18" charset="-127"/>
              </a:rPr>
              <a:t>.</a:t>
            </a:r>
            <a:endParaRPr kumimoji="0" lang="ko-KR" altLang="en-US" sz="1200" dirty="0">
              <a:latin typeface="아리따-돋움4.0(OTF)-Medium" pitchFamily="18" charset="-127"/>
              <a:ea typeface="아리따-돋움4.0(OTF)-Medium" pitchFamily="18" charset="-127"/>
            </a:endParaRPr>
          </a:p>
        </p:txBody>
      </p:sp>
      <p:grpSp>
        <p:nvGrpSpPr>
          <p:cNvPr id="115" name="Group 25">
            <a:extLst>
              <a:ext uri="{FF2B5EF4-FFF2-40B4-BE49-F238E27FC236}">
                <a16:creationId xmlns:a16="http://schemas.microsoft.com/office/drawing/2014/main" id="{35D06EDA-3A9B-45A1-89B3-FC9115F26F7C}"/>
              </a:ext>
            </a:extLst>
          </p:cNvPr>
          <p:cNvGrpSpPr>
            <a:grpSpLocks/>
          </p:cNvGrpSpPr>
          <p:nvPr/>
        </p:nvGrpSpPr>
        <p:grpSpPr bwMode="auto">
          <a:xfrm>
            <a:off x="7445185" y="1338941"/>
            <a:ext cx="2131671" cy="530990"/>
            <a:chOff x="941" y="2779"/>
            <a:chExt cx="737" cy="651"/>
          </a:xfrm>
        </p:grpSpPr>
        <p:sp>
          <p:nvSpPr>
            <p:cNvPr id="116" name="AutoShape 48">
              <a:extLst>
                <a:ext uri="{FF2B5EF4-FFF2-40B4-BE49-F238E27FC236}">
                  <a16:creationId xmlns:a16="http://schemas.microsoft.com/office/drawing/2014/main" id="{103997EB-ED63-479F-844A-5BF2943DA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2779"/>
              <a:ext cx="737" cy="651"/>
            </a:xfrm>
            <a:prstGeom prst="roundRect">
              <a:avLst>
                <a:gd name="adj" fmla="val 3125"/>
              </a:avLst>
            </a:prstGeom>
            <a:gradFill rotWithShape="1">
              <a:gsLst>
                <a:gs pos="0">
                  <a:srgbClr val="A7CFE3"/>
                </a:gs>
                <a:gs pos="100000">
                  <a:srgbClr val="D9EDF7"/>
                </a:gs>
              </a:gsLst>
              <a:lin ang="5400000" scaled="1"/>
            </a:gradFill>
            <a:ln w="12700" algn="ctr">
              <a:solidFill>
                <a:srgbClr val="3D94BF"/>
              </a:solidFill>
              <a:round/>
              <a:headEnd/>
              <a:tailEnd/>
            </a:ln>
          </p:spPr>
          <p:txBody>
            <a:bodyPr tIns="82787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r>
                <a:rPr lang="ko-KR" altLang="en-US" sz="1400" b="1" dirty="0">
                  <a:solidFill>
                    <a:schemeClr val="tx1"/>
                  </a:solidFill>
                  <a:latin typeface="아리따-돋움4.0(OTF)-SemiBold" panose="02020603020101020101" pitchFamily="18" charset="-127"/>
                  <a:ea typeface="아리따-돋움4.0(OTF)-SemiBold" panose="02020603020101020101" pitchFamily="18" charset="-127"/>
                </a:rPr>
                <a:t>아키텍처 특성</a:t>
              </a:r>
            </a:p>
          </p:txBody>
        </p:sp>
        <p:sp>
          <p:nvSpPr>
            <p:cNvPr id="117" name="AutoShape 49">
              <a:extLst>
                <a:ext uri="{FF2B5EF4-FFF2-40B4-BE49-F238E27FC236}">
                  <a16:creationId xmlns:a16="http://schemas.microsoft.com/office/drawing/2014/main" id="{B14A17AD-F173-4CC5-9F6A-88A9DE7D4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91"/>
              <a:ext cx="713" cy="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AF5FA"/>
                </a:gs>
                <a:gs pos="100000">
                  <a:srgbClr val="AAD1E4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 eaLnBrk="1" latinLnBrk="0" hangingPunct="1">
                <a:spcBef>
                  <a:spcPct val="20000"/>
                </a:spcBef>
              </a:pPr>
              <a:endParaRPr lang="ko-KR" altLang="en-US" sz="1300">
                <a:solidFill>
                  <a:schemeClr val="tx1"/>
                </a:solidFill>
                <a:latin typeface="아리따-돋움4.0(OTF)-SemiBold" panose="02020603020101020101" pitchFamily="18" charset="-127"/>
                <a:ea typeface="아리따-돋움4.0(OTF)-SemiBold" panose="02020603020101020101" pitchFamily="18" charset="-127"/>
              </a:endParaRPr>
            </a:p>
          </p:txBody>
        </p:sp>
      </p:grpSp>
      <p:sp>
        <p:nvSpPr>
          <p:cNvPr id="121" name="왼쪽/오른쪽 화살표 2">
            <a:extLst>
              <a:ext uri="{FF2B5EF4-FFF2-40B4-BE49-F238E27FC236}">
                <a16:creationId xmlns:a16="http://schemas.microsoft.com/office/drawing/2014/main" id="{A5BD15D2-EFD6-4BD6-8A9E-7196BD03F94D}"/>
              </a:ext>
            </a:extLst>
          </p:cNvPr>
          <p:cNvSpPr/>
          <p:nvPr/>
        </p:nvSpPr>
        <p:spPr bwMode="auto">
          <a:xfrm rot="5400000">
            <a:off x="4490815" y="4311195"/>
            <a:ext cx="1321894" cy="559997"/>
          </a:xfrm>
          <a:prstGeom prst="leftRightArrow">
            <a:avLst>
              <a:gd name="adj1" fmla="val 73713"/>
              <a:gd name="adj2" fmla="val 25117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r>
              <a:rPr lang="en-US" altLang="ko-KR" sz="1000" b="1" dirty="0">
                <a:solidFill>
                  <a:srgbClr val="000000"/>
                </a:solidFill>
                <a:latin typeface="아리따-돋움4.0(OTF)-SemiBold"/>
              </a:rPr>
              <a:t>JDBC</a:t>
            </a:r>
            <a:endParaRPr lang="ko-KR" altLang="en-US" sz="1000" b="1" dirty="0">
              <a:solidFill>
                <a:srgbClr val="000000"/>
              </a:solidFill>
              <a:latin typeface="아리따-돋움4.0(OTF)-SemiBold"/>
            </a:endParaRPr>
          </a:p>
        </p:txBody>
      </p:sp>
      <p:sp>
        <p:nvSpPr>
          <p:cNvPr id="4" name="텍스트 개체 틀 17">
            <a:extLst>
              <a:ext uri="{FF2B5EF4-FFF2-40B4-BE49-F238E27FC236}">
                <a16:creationId xmlns:a16="http://schemas.microsoft.com/office/drawing/2014/main" id="{572853C0-7CB7-A0F8-7BBE-5698149AA56E}"/>
              </a:ext>
            </a:extLst>
          </p:cNvPr>
          <p:cNvSpPr txBox="1">
            <a:spLocks/>
          </p:cNvSpPr>
          <p:nvPr/>
        </p:nvSpPr>
        <p:spPr>
          <a:xfrm>
            <a:off x="425226" y="530415"/>
            <a:ext cx="7499574" cy="35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B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1" lang="ko-KR" altLang="en-US" sz="1400" kern="1200" dirty="0"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굴림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소프트웨어 아키텍처</a:t>
            </a:r>
            <a:endParaRPr kumimoji="1" lang="ko-KR" altLang="en-US" sz="2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0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raphic 39">
            <a:extLst>
              <a:ext uri="{FF2B5EF4-FFF2-40B4-BE49-F238E27FC236}">
                <a16:creationId xmlns:a16="http://schemas.microsoft.com/office/drawing/2014/main" id="{F7B745D2-8285-4E67-A9CC-F91CE08F6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247" y="2451895"/>
            <a:ext cx="688153" cy="688153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43F0CB7-B4D2-427F-946F-D990CC227BE1}"/>
              </a:ext>
            </a:extLst>
          </p:cNvPr>
          <p:cNvSpPr/>
          <p:nvPr/>
        </p:nvSpPr>
        <p:spPr>
          <a:xfrm>
            <a:off x="1146298" y="3097816"/>
            <a:ext cx="607762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사용자</a:t>
            </a:r>
          </a:p>
        </p:txBody>
      </p:sp>
      <p:grpSp>
        <p:nvGrpSpPr>
          <p:cNvPr id="85" name="Group 191">
            <a:extLst>
              <a:ext uri="{FF2B5EF4-FFF2-40B4-BE49-F238E27FC236}">
                <a16:creationId xmlns:a16="http://schemas.microsoft.com/office/drawing/2014/main" id="{4CC1C33F-BACA-45C3-99CB-7C16347FE9FE}"/>
              </a:ext>
            </a:extLst>
          </p:cNvPr>
          <p:cNvGrpSpPr>
            <a:grpSpLocks/>
          </p:cNvGrpSpPr>
          <p:nvPr/>
        </p:nvGrpSpPr>
        <p:grpSpPr bwMode="auto">
          <a:xfrm>
            <a:off x="1786780" y="1856798"/>
            <a:ext cx="472081" cy="1878346"/>
            <a:chOff x="4882" y="1398"/>
            <a:chExt cx="326" cy="1306"/>
          </a:xfrm>
        </p:grpSpPr>
        <p:pic>
          <p:nvPicPr>
            <p:cNvPr id="89" name="Picture 5">
              <a:extLst>
                <a:ext uri="{FF2B5EF4-FFF2-40B4-BE49-F238E27FC236}">
                  <a16:creationId xmlns:a16="http://schemas.microsoft.com/office/drawing/2014/main" id="{F6BCCBCC-81E7-4474-B6EC-73846B122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" y="1398"/>
              <a:ext cx="29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CB3CB634-DE30-4AEC-9568-7459077F9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" y="1786"/>
              <a:ext cx="30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4" descr="http://mobilitydigest.com/wp-content/uploads/2010/10/4763_ie7bellissimo.jpg">
              <a:extLst>
                <a:ext uri="{FF2B5EF4-FFF2-40B4-BE49-F238E27FC236}">
                  <a16:creationId xmlns:a16="http://schemas.microsoft.com/office/drawing/2014/main" id="{E26DDDDB-AE79-4028-AFC8-E9CB08060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084"/>
              <a:ext cx="30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2">
              <a:extLst>
                <a:ext uri="{FF2B5EF4-FFF2-40B4-BE49-F238E27FC236}">
                  <a16:creationId xmlns:a16="http://schemas.microsoft.com/office/drawing/2014/main" id="{24E911AB-ED78-4C39-8653-EB0389239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9" y="2373"/>
              <a:ext cx="31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92226A-D28D-4F4B-8A09-DB39EFA27435}"/>
              </a:ext>
            </a:extLst>
          </p:cNvPr>
          <p:cNvSpPr/>
          <p:nvPr/>
        </p:nvSpPr>
        <p:spPr>
          <a:xfrm>
            <a:off x="5025261" y="1886145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WEB Front</a:t>
            </a: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D1628EB8-B57D-4DCD-95A0-35629BAD3B37}"/>
              </a:ext>
            </a:extLst>
          </p:cNvPr>
          <p:cNvCxnSpPr>
            <a:cxnSpLocks/>
          </p:cNvCxnSpPr>
          <p:nvPr/>
        </p:nvCxnSpPr>
        <p:spPr>
          <a:xfrm flipV="1">
            <a:off x="2258861" y="2231274"/>
            <a:ext cx="2789570" cy="1932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9D321F8-3BB7-484F-9E88-9A82B07241C2}"/>
              </a:ext>
            </a:extLst>
          </p:cNvPr>
          <p:cNvSpPr/>
          <p:nvPr/>
        </p:nvSpPr>
        <p:spPr>
          <a:xfrm>
            <a:off x="3637717" y="1977298"/>
            <a:ext cx="1091791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Https Request</a:t>
            </a:r>
            <a:endParaRPr lang="ko-KR" altLang="en-US" sz="1100" dirty="0"/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D8B21E70-D0D5-4CB4-A2AF-857912BD026E}"/>
              </a:ext>
            </a:extLst>
          </p:cNvPr>
          <p:cNvCxnSpPr>
            <a:cxnSpLocks/>
            <a:endCxn id="90" idx="3"/>
          </p:cNvCxnSpPr>
          <p:nvPr/>
        </p:nvCxnSpPr>
        <p:spPr>
          <a:xfrm rot="10800000" flipV="1">
            <a:off x="2227003" y="2518178"/>
            <a:ext cx="2821428" cy="1001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B2D4247-6723-4628-BFF9-6F5E70134292}"/>
              </a:ext>
            </a:extLst>
          </p:cNvPr>
          <p:cNvSpPr/>
          <p:nvPr/>
        </p:nvSpPr>
        <p:spPr>
          <a:xfrm>
            <a:off x="3559861" y="2535152"/>
            <a:ext cx="146386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Html/CSS/</a:t>
            </a:r>
            <a:r>
              <a:rPr lang="en-US" altLang="ko-KR" sz="1100" dirty="0" err="1"/>
              <a:t>javaScript</a:t>
            </a:r>
            <a:endParaRPr lang="ko-KR" altLang="en-US" sz="1100" dirty="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871C892-5DA2-4564-B539-7BFFAA2E381A}"/>
              </a:ext>
            </a:extLst>
          </p:cNvPr>
          <p:cNvSpPr/>
          <p:nvPr/>
        </p:nvSpPr>
        <p:spPr>
          <a:xfrm>
            <a:off x="5025262" y="2935740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WAS</a:t>
            </a:r>
            <a:endParaRPr lang="ko-KR" altLang="en-US" sz="1400" b="1" dirty="0"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47" name="연결선: 구부러짐 146">
            <a:extLst>
              <a:ext uri="{FF2B5EF4-FFF2-40B4-BE49-F238E27FC236}">
                <a16:creationId xmlns:a16="http://schemas.microsoft.com/office/drawing/2014/main" id="{7D70DEFE-5D79-427F-A56F-FDB16688F491}"/>
              </a:ext>
            </a:extLst>
          </p:cNvPr>
          <p:cNvCxnSpPr>
            <a:cxnSpLocks/>
            <a:stCxn id="92" idx="3"/>
            <a:endCxn id="129" idx="1"/>
          </p:cNvCxnSpPr>
          <p:nvPr/>
        </p:nvCxnSpPr>
        <p:spPr>
          <a:xfrm>
            <a:off x="2248725" y="3062766"/>
            <a:ext cx="2776538" cy="3662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06A0366-6D11-41AC-B014-38CF655A1233}"/>
              </a:ext>
            </a:extLst>
          </p:cNvPr>
          <p:cNvSpPr/>
          <p:nvPr/>
        </p:nvSpPr>
        <p:spPr>
          <a:xfrm>
            <a:off x="2425558" y="2825244"/>
            <a:ext cx="2089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API Request(JSON Parameter)</a:t>
            </a:r>
            <a:endParaRPr lang="ko-KR" altLang="en-US" sz="11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3578954-FC46-4C73-A6F2-0BDBBEB6C6C1}"/>
              </a:ext>
            </a:extLst>
          </p:cNvPr>
          <p:cNvSpPr/>
          <p:nvPr/>
        </p:nvSpPr>
        <p:spPr>
          <a:xfrm>
            <a:off x="3502987" y="3649021"/>
            <a:ext cx="1351435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API Return(JSON)</a:t>
            </a:r>
            <a:endParaRPr lang="ko-KR" altLang="en-US" sz="1100" dirty="0"/>
          </a:p>
        </p:txBody>
      </p:sp>
      <p:cxnSp>
        <p:nvCxnSpPr>
          <p:cNvPr id="152" name="연결선: 구부러짐 151">
            <a:extLst>
              <a:ext uri="{FF2B5EF4-FFF2-40B4-BE49-F238E27FC236}">
                <a16:creationId xmlns:a16="http://schemas.microsoft.com/office/drawing/2014/main" id="{B3F52B80-D8A6-4962-9C3F-BBA0FF2A85AF}"/>
              </a:ext>
            </a:extLst>
          </p:cNvPr>
          <p:cNvCxnSpPr>
            <a:cxnSpLocks/>
          </p:cNvCxnSpPr>
          <p:nvPr/>
        </p:nvCxnSpPr>
        <p:spPr>
          <a:xfrm rot="10800000">
            <a:off x="2246630" y="3282099"/>
            <a:ext cx="2768497" cy="391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4B60D629-53C7-4C09-B5BD-2E057A655C5F}"/>
              </a:ext>
            </a:extLst>
          </p:cNvPr>
          <p:cNvSpPr/>
          <p:nvPr/>
        </p:nvSpPr>
        <p:spPr>
          <a:xfrm>
            <a:off x="5048430" y="4803192"/>
            <a:ext cx="2179173" cy="98652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Database</a:t>
            </a:r>
          </a:p>
        </p:txBody>
      </p: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744742D2-2E4B-4832-8A71-A88A539B6EA9}"/>
              </a:ext>
            </a:extLst>
          </p:cNvPr>
          <p:cNvCxnSpPr>
            <a:cxnSpLocks/>
          </p:cNvCxnSpPr>
          <p:nvPr/>
        </p:nvCxnSpPr>
        <p:spPr>
          <a:xfrm rot="5400000">
            <a:off x="5606307" y="4257434"/>
            <a:ext cx="884886" cy="20662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CD171F34-8781-43E6-AF3E-61AF95EDB45B}"/>
              </a:ext>
            </a:extLst>
          </p:cNvPr>
          <p:cNvSpPr/>
          <p:nvPr/>
        </p:nvSpPr>
        <p:spPr>
          <a:xfrm>
            <a:off x="5476348" y="4153952"/>
            <a:ext cx="1288928" cy="261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JDBC Connection</a:t>
            </a:r>
            <a:endParaRPr lang="ko-KR" altLang="en-US" sz="1100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21D01230-74B1-40B7-9194-43404836237F}"/>
              </a:ext>
            </a:extLst>
          </p:cNvPr>
          <p:cNvSpPr/>
          <p:nvPr/>
        </p:nvSpPr>
        <p:spPr>
          <a:xfrm>
            <a:off x="7227603" y="1977298"/>
            <a:ext cx="1088586" cy="769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Vue.js</a:t>
            </a:r>
          </a:p>
          <a:p>
            <a:r>
              <a:rPr lang="en-US" altLang="ko-KR" sz="1100" dirty="0"/>
              <a:t>Nuxt.js</a:t>
            </a:r>
          </a:p>
          <a:p>
            <a:r>
              <a:rPr lang="en-US" altLang="ko-KR" sz="1100" dirty="0"/>
              <a:t>Vuetify.js</a:t>
            </a:r>
          </a:p>
          <a:p>
            <a:r>
              <a:rPr lang="en-US" altLang="ko-KR" sz="1100" dirty="0" err="1"/>
              <a:t>RealGrid</a:t>
            </a:r>
            <a:r>
              <a:rPr lang="en-US" altLang="ko-KR" sz="1100" dirty="0"/>
              <a:t>(</a:t>
            </a:r>
            <a:r>
              <a:rPr lang="ko-KR" altLang="en-US" sz="1100" dirty="0"/>
              <a:t>상용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73FD704-4031-4F92-BBDF-7FEE1FE8B9FB}"/>
              </a:ext>
            </a:extLst>
          </p:cNvPr>
          <p:cNvSpPr/>
          <p:nvPr/>
        </p:nvSpPr>
        <p:spPr>
          <a:xfrm>
            <a:off x="7227603" y="3044341"/>
            <a:ext cx="94769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Spring Boot</a:t>
            </a:r>
            <a:endParaRPr lang="ko-KR" altLang="en-US" sz="1100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446F057-7C90-4070-A065-8087825DADD0}"/>
              </a:ext>
            </a:extLst>
          </p:cNvPr>
          <p:cNvSpPr/>
          <p:nvPr/>
        </p:nvSpPr>
        <p:spPr>
          <a:xfrm>
            <a:off x="7227603" y="5034884"/>
            <a:ext cx="23326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/>
              <a:t>Oracle, PostgreSQL, SQL Server …</a:t>
            </a:r>
            <a:endParaRPr lang="ko-KR" altLang="en-US" sz="1100" dirty="0"/>
          </a:p>
        </p:txBody>
      </p:sp>
      <p:sp>
        <p:nvSpPr>
          <p:cNvPr id="6" name="텍스트 개체 틀 17">
            <a:extLst>
              <a:ext uri="{FF2B5EF4-FFF2-40B4-BE49-F238E27FC236}">
                <a16:creationId xmlns:a16="http://schemas.microsoft.com/office/drawing/2014/main" id="{4058B8A8-1646-C8C3-7ED5-EB559AE1C425}"/>
              </a:ext>
            </a:extLst>
          </p:cNvPr>
          <p:cNvSpPr txBox="1">
            <a:spLocks/>
          </p:cNvSpPr>
          <p:nvPr/>
        </p:nvSpPr>
        <p:spPr>
          <a:xfrm>
            <a:off x="425226" y="530415"/>
            <a:ext cx="7499574" cy="35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8CBF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2700" dir="54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kumimoji="1" lang="ko-KR" altLang="en-US" sz="1400" kern="1200" dirty="0">
                <a:solidFill>
                  <a:schemeClr val="accent1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굴림" pitchFamily="50" charset="-127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소프트웨어 아키텍처</a:t>
            </a:r>
            <a:endParaRPr kumimoji="1" lang="ko-KR" altLang="en-US" sz="20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9885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아모레퍼시픽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14E81"/>
      </a:accent1>
      <a:accent2>
        <a:srgbClr val="728AAF"/>
      </a:accent2>
      <a:accent3>
        <a:srgbClr val="9BBEDE"/>
      </a:accent3>
      <a:accent4>
        <a:srgbClr val="BDD2E8"/>
      </a:accent4>
      <a:accent5>
        <a:srgbClr val="D7DFE8"/>
      </a:accent5>
      <a:accent6>
        <a:srgbClr val="EBEBEB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BB0A2B347004C9A0722F0F80A7730" ma:contentTypeVersion="2" ma:contentTypeDescription="Create a new document." ma:contentTypeScope="" ma:versionID="1328f8b17d61ff4fd6ece89f8c89fd69">
  <xsd:schema xmlns:xsd="http://www.w3.org/2001/XMLSchema" xmlns:xs="http://www.w3.org/2001/XMLSchema" xmlns:p="http://schemas.microsoft.com/office/2006/metadata/properties" xmlns:ns3="fe2c654f-50d3-4e4b-80d4-da45e1cf08a2" targetNamespace="http://schemas.microsoft.com/office/2006/metadata/properties" ma:root="true" ma:fieldsID="8a2b6386d85c79b079db6323cea0864b" ns3:_="">
    <xsd:import namespace="fe2c654f-50d3-4e4b-80d4-da45e1cf08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c654f-50d3-4e4b-80d4-da45e1cf08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1B2427-1906-4B7C-827F-6D34E5A23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2c654f-50d3-4e4b-80d4-da45e1cf08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7E602D-9330-4F29-BEF0-306CAFA5ECE0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fe2c654f-50d3-4e4b-80d4-da45e1cf08a2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B26188B-D2E8-4AAC-8FA4-17A23CA011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16892</TotalTime>
  <Words>137</Words>
  <Application>Microsoft Office PowerPoint</Application>
  <PresentationFormat>사용자 지정</PresentationFormat>
  <Paragraphs>39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Noto Sans KR</vt:lpstr>
      <vt:lpstr>맑은 고딕</vt:lpstr>
      <vt:lpstr>아리따-돋움(TTF)-Medium</vt:lpstr>
      <vt:lpstr>아리따-돋움4.0(OTF)-Medium</vt:lpstr>
      <vt:lpstr>아리따-돋움4.0(OTF)-SemiBold</vt:lpstr>
      <vt:lpstr>Arial</vt:lpstr>
      <vt:lpstr>Wingdings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pangpang</dc:creator>
  <cp:lastModifiedBy>엄 홍석</cp:lastModifiedBy>
  <cp:revision>5262</cp:revision>
  <cp:lastPrinted>2020-07-01T11:09:25Z</cp:lastPrinted>
  <dcterms:modified xsi:type="dcterms:W3CDTF">2022-12-27T02:31:04Z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0x010100087BB0A2B347004C9A0722F0F80A7730</vt:lpwstr>
  </property>
</Properties>
</file>