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47DA1-9E9E-6C5D-1A42-6BEE3734AF8D}" v="2941" dt="2023-02-13T22:07:41.420"/>
    <p1510:client id="{B554134B-5623-6BA1-5042-092EE435FCC5}" v="881" dt="2023-02-13T16:12:12.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94"/>
  </p:normalViewPr>
  <p:slideViewPr>
    <p:cSldViewPr>
      <p:cViewPr varScale="1">
        <p:scale>
          <a:sx n="35" d="100"/>
          <a:sy n="35" d="100"/>
        </p:scale>
        <p:origin x="1576" y="224"/>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2/13/2023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061214" y="5211558"/>
            <a:ext cx="11827120" cy="1115214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600">
                  <a:ea typeface="+mn-lt"/>
                  <a:cs typeface="+mn-lt"/>
                </a:rPr>
                <a:t>C</a:t>
              </a:r>
              <a:endParaRPr lang="en-US" sz="8600" dirty="0">
                <a:ea typeface="+mn-lt"/>
                <a:cs typeface="+mn-lt"/>
              </a:endParaRPr>
            </a:p>
          </p:txBody>
        </p:sp>
        <p:sp>
          <p:nvSpPr>
            <p:cNvPr id="17" name="TextBox 16"/>
            <p:cNvSpPr txBox="1"/>
            <p:nvPr/>
          </p:nvSpPr>
          <p:spPr>
            <a:xfrm>
              <a:off x="4145744" y="6478996"/>
              <a:ext cx="5193851" cy="571425"/>
            </a:xfrm>
            <a:prstGeom prst="rect">
              <a:avLst/>
            </a:prstGeom>
            <a:grpFill/>
          </p:spPr>
          <p:txBody>
            <a:bodyPr wrap="square" lIns="91440" tIns="45720" rIns="91440" bIns="45720" rtlCol="0" anchor="t">
              <a:spAutoFit/>
            </a:bodyPr>
            <a:lstStyle/>
            <a:p>
              <a:pPr algn="ctr"/>
              <a:r>
                <a:rPr lang="en-US" sz="5400" dirty="0">
                  <a:solidFill>
                    <a:srgbClr val="C00000"/>
                  </a:solidFill>
                  <a:latin typeface="Bangla MN"/>
                </a:rPr>
                <a:t>Application</a:t>
              </a:r>
              <a:endParaRPr lang="en-US" dirty="0"/>
            </a:p>
          </p:txBody>
        </p:sp>
      </p:grpSp>
      <p:sp>
        <p:nvSpPr>
          <p:cNvPr id="47" name="Rectangle 46"/>
          <p:cNvSpPr/>
          <p:nvPr/>
        </p:nvSpPr>
        <p:spPr>
          <a:xfrm>
            <a:off x="31212633" y="5643978"/>
            <a:ext cx="11714862" cy="8697623"/>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95401" y="1033824"/>
            <a:ext cx="39242999" cy="1107996"/>
          </a:xfrm>
          <a:prstGeom prst="rect">
            <a:avLst/>
          </a:prstGeom>
          <a:noFill/>
        </p:spPr>
        <p:txBody>
          <a:bodyPr wrap="square" lIns="91440" tIns="45720" rIns="91440" bIns="45720" rtlCol="0" anchor="t">
            <a:spAutoFit/>
          </a:bodyPr>
          <a:lstStyle/>
          <a:p>
            <a:r>
              <a:rPr lang="en-US" sz="6600" b="1" dirty="0">
                <a:ln w="3175">
                  <a:noFill/>
                </a:ln>
                <a:solidFill>
                  <a:srgbClr val="C00000"/>
                </a:solidFill>
                <a:latin typeface="Bangla MN"/>
                <a:ea typeface="Bangla MN" charset="0"/>
                <a:cs typeface="Bangla MN" charset="0"/>
              </a:rPr>
              <a:t>Java Coin Flip Game</a:t>
            </a:r>
          </a:p>
        </p:txBody>
      </p:sp>
      <p:sp>
        <p:nvSpPr>
          <p:cNvPr id="53" name="TextBox 52"/>
          <p:cNvSpPr txBox="1"/>
          <p:nvPr/>
        </p:nvSpPr>
        <p:spPr>
          <a:xfrm>
            <a:off x="33862993" y="5209214"/>
            <a:ext cx="6883957" cy="923330"/>
          </a:xfrm>
          <a:prstGeom prst="rect">
            <a:avLst/>
          </a:prstGeom>
          <a:solidFill>
            <a:schemeClr val="bg1"/>
          </a:solidFill>
        </p:spPr>
        <p:txBody>
          <a:bodyPr wrap="square" lIns="91440" tIns="45720" rIns="91440" bIns="45720" rtlCol="0" anchor="t">
            <a:spAutoFit/>
          </a:bodyPr>
          <a:lstStyle/>
          <a:p>
            <a:pPr algn="ctr"/>
            <a:r>
              <a:rPr lang="en-US" sz="5400" dirty="0">
                <a:solidFill>
                  <a:srgbClr val="C00000"/>
                </a:solidFill>
                <a:latin typeface="Bangla MN"/>
                <a:ea typeface="Bangla MN" charset="0"/>
                <a:cs typeface="Bangla MN" charset="0"/>
              </a:rPr>
              <a:t>Discussion</a:t>
            </a:r>
            <a:endParaRPr lang="en-US" sz="5400" dirty="0">
              <a:solidFill>
                <a:srgbClr val="C00000"/>
              </a:solidFill>
              <a:latin typeface="Bangla MN" charset="0"/>
              <a:ea typeface="Bangla MN" charset="0"/>
              <a:cs typeface="Bangla MN" charset="0"/>
            </a:endParaRPr>
          </a:p>
        </p:txBody>
      </p:sp>
      <p:sp>
        <p:nvSpPr>
          <p:cNvPr id="115" name="TextBox 114"/>
          <p:cNvSpPr txBox="1"/>
          <p:nvPr/>
        </p:nvSpPr>
        <p:spPr>
          <a:xfrm>
            <a:off x="1243551" y="2141820"/>
            <a:ext cx="33624261" cy="830997"/>
          </a:xfrm>
          <a:prstGeom prst="rect">
            <a:avLst/>
          </a:prstGeom>
          <a:noFill/>
        </p:spPr>
        <p:txBody>
          <a:bodyPr wrap="square" lIns="91440" tIns="45720" rIns="91440" bIns="45720" rtlCol="0" anchor="t">
            <a:spAutoFit/>
          </a:bodyPr>
          <a:lstStyle/>
          <a:p>
            <a:r>
              <a:rPr lang="en-US" sz="4800" b="1" dirty="0">
                <a:latin typeface="Bangla MN"/>
                <a:ea typeface="Bangla MN" charset="0"/>
                <a:cs typeface="Bangla MN" charset="0"/>
              </a:rPr>
              <a:t>Amonie Akens</a:t>
            </a:r>
            <a:endParaRPr lang="en-US" sz="4800" b="1" dirty="0">
              <a:latin typeface="Bangla MN" charset="0"/>
              <a:ea typeface="Bangla MN" charset="0"/>
              <a:cs typeface="Bangla MN" charset="0"/>
            </a:endParaRPr>
          </a:p>
        </p:txBody>
      </p:sp>
      <p:grpSp>
        <p:nvGrpSpPr>
          <p:cNvPr id="40" name="Group 39"/>
          <p:cNvGrpSpPr/>
          <p:nvPr/>
        </p:nvGrpSpPr>
        <p:grpSpPr>
          <a:xfrm>
            <a:off x="12952887" y="14773992"/>
            <a:ext cx="29927135" cy="17520442"/>
            <a:chOff x="939939" y="20148725"/>
            <a:chExt cx="11616995" cy="9845368"/>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5596281" y="20148725"/>
              <a:ext cx="2338935" cy="518852"/>
            </a:xfrm>
            <a:prstGeom prst="rect">
              <a:avLst/>
            </a:prstGeom>
            <a:solidFill>
              <a:schemeClr val="bg1"/>
            </a:solidFill>
            <a:ln>
              <a:noFill/>
            </a:ln>
          </p:spPr>
          <p:txBody>
            <a:bodyPr wrap="square" lIns="91440" tIns="45720" rIns="91440" bIns="45720" rtlCol="0" anchor="t">
              <a:spAutoFit/>
            </a:bodyPr>
            <a:lstStyle/>
            <a:p>
              <a:pPr algn="ctr"/>
              <a:r>
                <a:rPr lang="en-US" sz="5400" dirty="0">
                  <a:solidFill>
                    <a:srgbClr val="C00000"/>
                  </a:solidFill>
                  <a:latin typeface="Bangla MN"/>
                  <a:ea typeface="Bangla MN" charset="0"/>
                  <a:cs typeface="Bangla MN" charset="0"/>
                </a:rPr>
                <a:t>Program</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lIns="91440" tIns="45720" rIns="91440" bIns="45720" rtlCol="0" anchor="t">
            <a:spAutoFit/>
          </a:bodyPr>
          <a:lstStyle/>
          <a:p>
            <a:r>
              <a:rPr lang="en-US" sz="3600">
                <a:latin typeface="Bangla MN"/>
                <a:ea typeface="Bangla MN" charset="0"/>
                <a:cs typeface="Bangla MN" charset="0"/>
              </a:rPr>
              <a:t>Department of Mathematics &amp; Computer Science, Central State University </a:t>
            </a:r>
          </a:p>
          <a:p>
            <a:r>
              <a:rPr lang="en-US" sz="3600" dirty="0">
                <a:latin typeface="Bangla MN"/>
                <a:ea typeface="Bangla MN" charset="0"/>
                <a:cs typeface="Bangla MN" charset="0"/>
              </a:rPr>
              <a:t>Research Mentors: Dr. Deng Cao</a:t>
            </a:r>
            <a:endParaRPr lang="en-US" sz="3600" baseline="30000" dirty="0">
              <a:latin typeface="Bangla MN"/>
              <a:ea typeface="Bangla MN" charset="0"/>
              <a:cs typeface="Bangla MN" charset="0"/>
            </a:endParaRPr>
          </a:p>
        </p:txBody>
      </p:sp>
      <p:grpSp>
        <p:nvGrpSpPr>
          <p:cNvPr id="6" name="Group 5"/>
          <p:cNvGrpSpPr/>
          <p:nvPr/>
        </p:nvGrpSpPr>
        <p:grpSpPr>
          <a:xfrm>
            <a:off x="13100053" y="5124514"/>
            <a:ext cx="17712132" cy="9260146"/>
            <a:chOff x="13536444" y="20953271"/>
            <a:chExt cx="13899016" cy="12234346"/>
          </a:xfrm>
        </p:grpSpPr>
        <p:sp>
          <p:nvSpPr>
            <p:cNvPr id="50" name="Rectangle 49"/>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8210300" y="20953271"/>
              <a:ext cx="4006297" cy="1219888"/>
            </a:xfrm>
            <a:prstGeom prst="rect">
              <a:avLst/>
            </a:prstGeom>
            <a:solidFill>
              <a:schemeClr val="bg1"/>
            </a:solidFill>
          </p:spPr>
          <p:txBody>
            <a:bodyPr wrap="square" lIns="91440" tIns="45720" rIns="91440" bIns="45720" rtlCol="0" anchor="t">
              <a:spAutoFit/>
            </a:bodyPr>
            <a:lstStyle/>
            <a:p>
              <a:pPr algn="ctr"/>
              <a:r>
                <a:rPr lang="en-US" sz="5400" dirty="0">
                  <a:solidFill>
                    <a:srgbClr val="C00000"/>
                  </a:solidFill>
                  <a:latin typeface="Bangla MN"/>
                  <a:ea typeface="Bangla MN" charset="0"/>
                  <a:cs typeface="Bangla MN" charset="0"/>
                </a:rPr>
                <a:t>Overview</a:t>
              </a:r>
            </a:p>
          </p:txBody>
        </p:sp>
      </p:grpSp>
      <p:sp>
        <p:nvSpPr>
          <p:cNvPr id="77" name="Rectangle 76">
            <a:extLst>
              <a:ext uri="{FF2B5EF4-FFF2-40B4-BE49-F238E27FC236}">
                <a16:creationId xmlns:a16="http://schemas.microsoft.com/office/drawing/2014/main" id="{D32A5D87-7F7D-AD4A-AEA5-662F84FE5E2D}"/>
              </a:ext>
            </a:extLst>
          </p:cNvPr>
          <p:cNvSpPr/>
          <p:nvPr/>
        </p:nvSpPr>
        <p:spPr>
          <a:xfrm>
            <a:off x="895075" y="17547740"/>
            <a:ext cx="12057207" cy="147466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505F8FE6-358E-B041-960A-E8BB7198256E}"/>
              </a:ext>
            </a:extLst>
          </p:cNvPr>
          <p:cNvSpPr txBox="1"/>
          <p:nvPr/>
        </p:nvSpPr>
        <p:spPr>
          <a:xfrm>
            <a:off x="4292426" y="17103645"/>
            <a:ext cx="5302415" cy="923330"/>
          </a:xfrm>
          <a:prstGeom prst="rect">
            <a:avLst/>
          </a:prstGeom>
          <a:solidFill>
            <a:schemeClr val="bg1"/>
          </a:solidFill>
          <a:ln>
            <a:noFill/>
          </a:ln>
        </p:spPr>
        <p:txBody>
          <a:bodyPr wrap="square" rtlCol="0">
            <a:spAutoFit/>
          </a:bodyPr>
          <a:lstStyle/>
          <a:p>
            <a:pPr algn="ctr"/>
            <a:r>
              <a:rPr lang="en-US" sz="5400" dirty="0">
                <a:solidFill>
                  <a:srgbClr val="C00000"/>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6269180" y="1623856"/>
            <a:ext cx="5786962" cy="2308324"/>
          </a:xfrm>
          <a:prstGeom prst="rect">
            <a:avLst/>
          </a:prstGeom>
          <a:noFill/>
        </p:spPr>
        <p:txBody>
          <a:bodyPr wrap="square" lIns="91440" tIns="45720" rIns="91440" bIns="45720" rtlCol="0" anchor="t">
            <a:spAutoFit/>
          </a:bodyPr>
          <a:lstStyle/>
          <a:p>
            <a:r>
              <a:rPr lang="en-US" sz="4800" i="1" dirty="0">
                <a:latin typeface="Lucida Fax" panose="02060602050505020204" pitchFamily="18" charset="77"/>
                <a:cs typeface="Lucida Grande" panose="020B0600040502020204" pitchFamily="34" charset="0"/>
              </a:rPr>
              <a:t>College of</a:t>
            </a:r>
          </a:p>
          <a:p>
            <a:r>
              <a:rPr lang="en-US" sz="4800" dirty="0">
                <a:latin typeface="Lucida Fax"/>
                <a:cs typeface="Lucida Grande" panose="020B0600040502020204" pitchFamily="34" charset="0"/>
              </a:rPr>
              <a:t>Mathematics &amp; Computer Science</a:t>
            </a:r>
          </a:p>
        </p:txBody>
      </p:sp>
      <p:pic>
        <p:nvPicPr>
          <p:cNvPr id="3" name="Picture 3" descr="Logo, company name&#10;&#10;Description automatically generated">
            <a:extLst>
              <a:ext uri="{FF2B5EF4-FFF2-40B4-BE49-F238E27FC236}">
                <a16:creationId xmlns:a16="http://schemas.microsoft.com/office/drawing/2014/main" id="{8222C7B8-6BC4-D88D-05D5-5E1C96EBCFB5}"/>
              </a:ext>
            </a:extLst>
          </p:cNvPr>
          <p:cNvPicPr>
            <a:picLocks noChangeAspect="1"/>
          </p:cNvPicPr>
          <p:nvPr/>
        </p:nvPicPr>
        <p:blipFill>
          <a:blip r:embed="rId3"/>
          <a:stretch>
            <a:fillRect/>
          </a:stretch>
        </p:blipFill>
        <p:spPr>
          <a:xfrm>
            <a:off x="33686150" y="1371599"/>
            <a:ext cx="2363638" cy="2380891"/>
          </a:xfrm>
          <a:prstGeom prst="rect">
            <a:avLst/>
          </a:prstGeom>
        </p:spPr>
      </p:pic>
      <p:sp>
        <p:nvSpPr>
          <p:cNvPr id="7" name="TextBox 6">
            <a:extLst>
              <a:ext uri="{FF2B5EF4-FFF2-40B4-BE49-F238E27FC236}">
                <a16:creationId xmlns:a16="http://schemas.microsoft.com/office/drawing/2014/main" id="{5E32A5A4-2CDA-2DE2-C3E2-FC6A6233625F}"/>
              </a:ext>
            </a:extLst>
          </p:cNvPr>
          <p:cNvSpPr txBox="1"/>
          <p:nvPr/>
        </p:nvSpPr>
        <p:spPr>
          <a:xfrm>
            <a:off x="13534845" y="6111231"/>
            <a:ext cx="16821510"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cs typeface="Calibri"/>
              </a:rPr>
              <a:t>This application is a Java Graphical User Interface (GUI) program that also includes background music. The user can start the game, then guess the coin by clicking one of the face buttons. </a:t>
            </a:r>
            <a:endParaRPr lang="en-US"/>
          </a:p>
          <a:p>
            <a:r>
              <a:rPr lang="en-US" sz="5400" dirty="0">
                <a:latin typeface="Calibri"/>
                <a:cs typeface="Calibri"/>
              </a:rPr>
              <a:t>Unlike a basic, single class coin flip program, a coin flip GUI requires a more complex series of classes. The planned functions of this game required extra Java archive files (JARs). While the program is complex, each class contains elements to make the program user friendly.</a:t>
            </a:r>
            <a:endParaRPr lang="en-US" sz="8600">
              <a:cs typeface="Calibri"/>
            </a:endParaRPr>
          </a:p>
          <a:p>
            <a:endParaRPr lang="en-US" sz="5400" dirty="0">
              <a:latin typeface="WordVisi_MSFontService"/>
            </a:endParaRPr>
          </a:p>
        </p:txBody>
      </p:sp>
      <p:pic>
        <p:nvPicPr>
          <p:cNvPr id="10" name="Picture 10" descr="Shape, circle&#10;&#10;Description automatically generated">
            <a:extLst>
              <a:ext uri="{FF2B5EF4-FFF2-40B4-BE49-F238E27FC236}">
                <a16:creationId xmlns:a16="http://schemas.microsoft.com/office/drawing/2014/main" id="{5610E802-167E-2F58-5ABE-613511AE6949}"/>
              </a:ext>
            </a:extLst>
          </p:cNvPr>
          <p:cNvPicPr>
            <a:picLocks noChangeAspect="1"/>
          </p:cNvPicPr>
          <p:nvPr/>
        </p:nvPicPr>
        <p:blipFill>
          <a:blip r:embed="rId4"/>
          <a:stretch>
            <a:fillRect/>
          </a:stretch>
        </p:blipFill>
        <p:spPr>
          <a:xfrm>
            <a:off x="1250831" y="6094964"/>
            <a:ext cx="11369615" cy="9893691"/>
          </a:xfrm>
          <a:prstGeom prst="rect">
            <a:avLst/>
          </a:prstGeom>
        </p:spPr>
      </p:pic>
      <p:sp>
        <p:nvSpPr>
          <p:cNvPr id="12" name="TextBox 1">
            <a:extLst>
              <a:ext uri="{FF2B5EF4-FFF2-40B4-BE49-F238E27FC236}">
                <a16:creationId xmlns:a16="http://schemas.microsoft.com/office/drawing/2014/main" id="{BD8E49F3-A191-2DC5-2C24-D353F894D52F}"/>
              </a:ext>
            </a:extLst>
          </p:cNvPr>
          <p:cNvSpPr txBox="1"/>
          <p:nvPr/>
        </p:nvSpPr>
        <p:spPr>
          <a:xfrm>
            <a:off x="1039123" y="18024896"/>
            <a:ext cx="11581324" cy="1637371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5400" dirty="0">
                <a:latin typeface="Calibri"/>
                <a:ea typeface="+mn-lt"/>
                <a:cs typeface="+mn-lt"/>
              </a:rPr>
              <a:t>Utilizes six classes:</a:t>
            </a:r>
            <a:endParaRPr lang="en-US" sz="8600" dirty="0">
              <a:latin typeface="Calibri"/>
              <a:ea typeface="+mn-lt"/>
              <a:cs typeface="+mn-lt"/>
            </a:endParaRPr>
          </a:p>
          <a:p>
            <a:pPr marL="685800" indent="-685800">
              <a:buFont typeface="Wingdings"/>
              <a:buChar char="v"/>
            </a:pPr>
            <a:r>
              <a:rPr lang="en-US" sz="5400" b="1" dirty="0">
                <a:latin typeface="Calibri"/>
                <a:ea typeface="+mn-lt"/>
                <a:cs typeface="+mn-lt"/>
              </a:rPr>
              <a:t>Coin GUI Class:</a:t>
            </a:r>
            <a:r>
              <a:rPr lang="en-US" sz="5400" dirty="0">
                <a:latin typeface="Calibri"/>
                <a:ea typeface="+mn-lt"/>
                <a:cs typeface="+mn-lt"/>
              </a:rPr>
              <a:t> Calls foundational game frame for Program.</a:t>
            </a:r>
          </a:p>
          <a:p>
            <a:pPr marL="685800" indent="-685800">
              <a:buFont typeface="Wingdings"/>
              <a:buChar char="v"/>
            </a:pPr>
            <a:r>
              <a:rPr lang="en-US" sz="5400" b="1" dirty="0">
                <a:latin typeface="Calibri"/>
                <a:ea typeface="+mn-lt"/>
                <a:cs typeface="+mn-lt"/>
              </a:rPr>
              <a:t>Game Frame Class:</a:t>
            </a:r>
            <a:r>
              <a:rPr lang="en-US" sz="5400" dirty="0">
                <a:latin typeface="Calibri"/>
                <a:ea typeface="+mn-lt"/>
                <a:cs typeface="+mn-lt"/>
              </a:rPr>
              <a:t> Organizes and executes all the necessary classes for GUI in a window. </a:t>
            </a:r>
          </a:p>
          <a:p>
            <a:pPr marL="685800" indent="-685800">
              <a:buFont typeface="Wingdings"/>
              <a:buChar char="v"/>
            </a:pPr>
            <a:r>
              <a:rPr lang="en-US" sz="5400" b="1" dirty="0">
                <a:latin typeface="Calibri"/>
                <a:ea typeface="+mn-lt"/>
                <a:cs typeface="+mn-lt"/>
              </a:rPr>
              <a:t>Music Player Class:</a:t>
            </a:r>
            <a:r>
              <a:rPr lang="en-US" sz="5400" dirty="0">
                <a:latin typeface="Calibri"/>
                <a:ea typeface="+mn-lt"/>
                <a:cs typeface="+mn-lt"/>
              </a:rPr>
              <a:t> Plays mp3 files via Java Zoom JAR.</a:t>
            </a:r>
            <a:endParaRPr lang="en-US" sz="5400" dirty="0">
              <a:cs typeface="Calibri"/>
            </a:endParaRPr>
          </a:p>
          <a:p>
            <a:pPr marL="685800" indent="-685800">
              <a:buFont typeface="Wingdings"/>
              <a:buChar char="v"/>
            </a:pPr>
            <a:r>
              <a:rPr lang="en-US" sz="5400" b="1" dirty="0">
                <a:latin typeface="Calibri"/>
                <a:cs typeface="Calibri"/>
              </a:rPr>
              <a:t>Coin Class:</a:t>
            </a:r>
            <a:r>
              <a:rPr lang="en-US" sz="5400" dirty="0">
                <a:latin typeface="Calibri"/>
                <a:cs typeface="Calibri"/>
              </a:rPr>
              <a:t> Sets framework of coin game generation and output.</a:t>
            </a:r>
          </a:p>
          <a:p>
            <a:pPr marL="685800" indent="-685800">
              <a:buFont typeface="Wingdings"/>
              <a:buChar char="v"/>
            </a:pPr>
            <a:r>
              <a:rPr lang="en-US" sz="5400" b="1" dirty="0">
                <a:latin typeface="Calibri"/>
                <a:cs typeface="Calibri"/>
              </a:rPr>
              <a:t>Coin Panel Class:</a:t>
            </a:r>
            <a:r>
              <a:rPr lang="en-US" sz="5400" dirty="0">
                <a:latin typeface="Calibri"/>
                <a:cs typeface="Calibri"/>
              </a:rPr>
              <a:t> Presents majority of GUI visible elements such as text and PNG images. This where these elements are repainted each flip.</a:t>
            </a:r>
          </a:p>
          <a:p>
            <a:pPr marL="685800" indent="-685800">
              <a:buFont typeface="Wingdings"/>
              <a:buChar char="v"/>
            </a:pPr>
            <a:r>
              <a:rPr lang="en-US" sz="5400" b="1" dirty="0">
                <a:latin typeface="Calibri"/>
                <a:cs typeface="Calibri"/>
              </a:rPr>
              <a:t>Coin Control Class: </a:t>
            </a:r>
            <a:r>
              <a:rPr lang="en-US" sz="5400" dirty="0">
                <a:latin typeface="Calibri"/>
                <a:cs typeface="Calibri"/>
              </a:rPr>
              <a:t>Receives user interaction via buttons.</a:t>
            </a:r>
          </a:p>
          <a:p>
            <a:endParaRPr lang="en-US" sz="8600" dirty="0">
              <a:latin typeface="Calibri"/>
              <a:ea typeface="+mn-lt"/>
              <a:cs typeface="+mn-lt"/>
            </a:endParaRPr>
          </a:p>
          <a:p>
            <a:endParaRPr lang="en-US" sz="5400" dirty="0">
              <a:latin typeface="Calibri"/>
              <a:ea typeface="+mn-lt"/>
              <a:cs typeface="+mn-lt"/>
            </a:endParaRPr>
          </a:p>
          <a:p>
            <a:endParaRPr lang="en-US" sz="5400" dirty="0">
              <a:latin typeface="WordVisi_MSFontService"/>
              <a:cs typeface="Calibri"/>
            </a:endParaRPr>
          </a:p>
        </p:txBody>
      </p:sp>
      <p:pic>
        <p:nvPicPr>
          <p:cNvPr id="9" name="Picture 9" descr="Graphical user interface, text, application&#10;&#10;Description automatically generated">
            <a:extLst>
              <a:ext uri="{FF2B5EF4-FFF2-40B4-BE49-F238E27FC236}">
                <a16:creationId xmlns:a16="http://schemas.microsoft.com/office/drawing/2014/main" id="{0D3032CB-4F7E-876B-7221-BD8D57DF3B79}"/>
              </a:ext>
            </a:extLst>
          </p:cNvPr>
          <p:cNvPicPr>
            <a:picLocks noChangeAspect="1"/>
          </p:cNvPicPr>
          <p:nvPr/>
        </p:nvPicPr>
        <p:blipFill>
          <a:blip r:embed="rId5"/>
          <a:stretch>
            <a:fillRect/>
          </a:stretch>
        </p:blipFill>
        <p:spPr>
          <a:xfrm>
            <a:off x="13948913" y="15943026"/>
            <a:ext cx="27932332" cy="15704268"/>
          </a:xfrm>
          <a:prstGeom prst="rect">
            <a:avLst/>
          </a:prstGeom>
        </p:spPr>
      </p:pic>
      <p:sp>
        <p:nvSpPr>
          <p:cNvPr id="4" name="TextBox 1">
            <a:extLst>
              <a:ext uri="{FF2B5EF4-FFF2-40B4-BE49-F238E27FC236}">
                <a16:creationId xmlns:a16="http://schemas.microsoft.com/office/drawing/2014/main" id="{CBF3C77C-AF09-EC72-056F-0E90291996BA}"/>
              </a:ext>
            </a:extLst>
          </p:cNvPr>
          <p:cNvSpPr txBox="1"/>
          <p:nvPr/>
        </p:nvSpPr>
        <p:spPr>
          <a:xfrm>
            <a:off x="31440947" y="6111231"/>
            <a:ext cx="11231593" cy="840230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5400" dirty="0">
                <a:latin typeface="Calibri"/>
                <a:ea typeface="+mn-lt"/>
                <a:cs typeface="+mn-lt"/>
              </a:rPr>
              <a:t>Certain tasks in Java require additional JAR files. This program utilized JavaFX and Java Zoom. Using multiple JAR libraries can be difficult if not sequenced correctly. Through trial and error, a Java Zoom mp3 player was successfully added to the JavaFX GUI. Future editions could include a mp4 video player of a coin flipping.</a:t>
            </a:r>
            <a:endParaRPr lang="en-US" sz="5400" dirty="0">
              <a:latin typeface="Calibri"/>
              <a:cs typeface="Calibri"/>
            </a:endParaRPr>
          </a:p>
          <a:p>
            <a:endParaRPr lang="en-US" sz="5400" dirty="0">
              <a:latin typeface="WordVisi_MSFontService"/>
              <a:cs typeface="Calibri"/>
            </a:endParaRPr>
          </a:p>
        </p:txBody>
      </p:sp>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Words>
  <Application>Microsoft Office PowerPoint</Application>
  <PresentationFormat>Custom</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484</cp:revision>
  <dcterms:created xsi:type="dcterms:W3CDTF">2012-08-24T00:53:15Z</dcterms:created>
  <dcterms:modified xsi:type="dcterms:W3CDTF">2023-02-13T22:07:47Z</dcterms:modified>
</cp:coreProperties>
</file>