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Oswald Medium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ekkXLn5NuaVDAbsbhvCLIf5HQ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Medium-bold.fntdata"/><Relationship Id="rId6" Type="http://schemas.openxmlformats.org/officeDocument/2006/relationships/slide" Target="slides/slide1.xml"/><Relationship Id="rId18" Type="http://schemas.openxmlformats.org/officeDocument/2006/relationships/font" Target="fonts/Oswal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9f54bb3c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9f54bb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99f54bb3c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99f54bb3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99f54bb3c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99f54bb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9f54bb3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9f54bb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99f54bb3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99f54bb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99f54bb3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99f54bb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99f54bb3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99f54bb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99f54bb3c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99f54bb3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1" Type="http://schemas.openxmlformats.org/officeDocument/2006/relationships/image" Target="../media/image21.png"/><Relationship Id="rId10" Type="http://schemas.openxmlformats.org/officeDocument/2006/relationships/image" Target="../media/image8.png"/><Relationship Id="rId12" Type="http://schemas.openxmlformats.org/officeDocument/2006/relationships/image" Target="../media/image24.png"/><Relationship Id="rId9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99f54bb3c_0_108"/>
          <p:cNvSpPr txBox="1"/>
          <p:nvPr>
            <p:ph type="title"/>
          </p:nvPr>
        </p:nvSpPr>
        <p:spPr>
          <a:xfrm>
            <a:off x="457200" y="1139888"/>
            <a:ext cx="8229600" cy="1143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 Medium"/>
                <a:ea typeface="Oswald Medium"/>
                <a:cs typeface="Oswald Medium"/>
                <a:sym typeface="Oswald Medium"/>
              </a:rPr>
              <a:t>IFCO</a:t>
            </a:r>
            <a:r>
              <a:rPr lang="en-US">
                <a:latin typeface="Oswald"/>
                <a:ea typeface="Oswald"/>
                <a:cs typeface="Oswald"/>
                <a:sym typeface="Oswald"/>
              </a:rPr>
              <a:t> DS Technical Test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smartcycle.png" id="85" name="Google Shape;85;g3199f54bb3c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525" y="3429000"/>
            <a:ext cx="5362476" cy="3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199f54bb3c_0_108"/>
          <p:cNvSpPr txBox="1"/>
          <p:nvPr/>
        </p:nvSpPr>
        <p:spPr>
          <a:xfrm>
            <a:off x="457200" y="2563800"/>
            <a:ext cx="4798500" cy="865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Monràs Blasi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alexmonrasblasi@gmail.com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99f54bb3c_0_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Outlook</a:t>
            </a:r>
            <a:endParaRPr/>
          </a:p>
        </p:txBody>
      </p:sp>
      <p:sp>
        <p:nvSpPr>
          <p:cNvPr id="177" name="Google Shape;177;g3199f54bb3c_0_8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 u="sng"/>
              <a:t>Proposed a method to estimate SR and Pool size:</a:t>
            </a:r>
            <a:endParaRPr sz="3000" u="sng"/>
          </a:p>
          <a:p>
            <a:pPr indent="-2921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3333"/>
              <a:buChar char="-"/>
            </a:pPr>
            <a:r>
              <a:rPr lang="en-US" sz="3000"/>
              <a:t>Method based on </a:t>
            </a:r>
            <a:r>
              <a:rPr b="1" lang="en-US" sz="3000"/>
              <a:t>rate equations</a:t>
            </a:r>
            <a:endParaRPr b="1" sz="3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333"/>
              <a:buChar char="-"/>
            </a:pPr>
            <a:r>
              <a:rPr lang="en-US" sz="3000"/>
              <a:t>Independent of</a:t>
            </a:r>
            <a:endParaRPr sz="3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-"/>
            </a:pPr>
            <a:r>
              <a:rPr lang="en-US" sz="2600"/>
              <a:t>Underlying trip statistics</a:t>
            </a:r>
            <a:endParaRPr sz="26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-"/>
            </a:pPr>
            <a:r>
              <a:rPr lang="en-US" sz="2600"/>
              <a:t>Demand seasonality</a:t>
            </a:r>
            <a:endParaRPr sz="26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333"/>
              <a:buChar char="-"/>
            </a:pPr>
            <a:r>
              <a:rPr lang="en-US" sz="3000"/>
              <a:t>Minimal assumptions</a:t>
            </a:r>
            <a:endParaRPr sz="3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-"/>
            </a:pPr>
            <a:r>
              <a:rPr lang="en-US" sz="2600"/>
              <a:t>Ergodicity </a:t>
            </a:r>
            <a:endParaRPr sz="2600"/>
          </a:p>
          <a:p>
            <a:pPr indent="0" lvl="0" marL="914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 u="sng"/>
              <a:t>Extensions:</a:t>
            </a:r>
            <a:endParaRPr sz="3000" u="sng"/>
          </a:p>
          <a:p>
            <a:pPr indent="-2921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3333"/>
              <a:buChar char="-"/>
            </a:pPr>
            <a:r>
              <a:rPr lang="en-US" sz="3000"/>
              <a:t>Analyze </a:t>
            </a:r>
            <a:r>
              <a:rPr b="1" lang="en-US" sz="3000"/>
              <a:t>confidence intervals</a:t>
            </a:r>
            <a:endParaRPr b="1" sz="3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333"/>
              <a:buChar char="-"/>
            </a:pPr>
            <a:r>
              <a:rPr lang="en-US" sz="3000"/>
              <a:t>Bayesian Smoothing &amp; filtering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/>
              <a:t>Risks</a:t>
            </a:r>
            <a:endParaRPr u="sng"/>
          </a:p>
          <a:p>
            <a:pPr indent="-288131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1724"/>
              <a:buChar char="-"/>
            </a:pPr>
            <a:r>
              <a:rPr b="1" lang="en-US" sz="2900"/>
              <a:t>Ergodicity assumption</a:t>
            </a:r>
            <a:r>
              <a:rPr lang="en-US" sz="2900"/>
              <a:t>: System out of equilibrium</a:t>
            </a:r>
            <a:endParaRPr sz="2900"/>
          </a:p>
          <a:p>
            <a:pPr indent="-2881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1724"/>
              <a:buChar char="-"/>
            </a:pPr>
            <a:r>
              <a:rPr b="1" lang="en-US" sz="2900"/>
              <a:t>Observability</a:t>
            </a:r>
            <a:r>
              <a:rPr lang="en-US" sz="2900"/>
              <a:t>: Nr. of </a:t>
            </a:r>
            <a:r>
              <a:rPr i="1" lang="en-US" sz="2900"/>
              <a:t>Started</a:t>
            </a:r>
            <a:r>
              <a:rPr lang="en-US" sz="2900"/>
              <a:t> and </a:t>
            </a:r>
            <a:r>
              <a:rPr i="1" lang="en-US" sz="2900"/>
              <a:t>Finished</a:t>
            </a:r>
            <a:r>
              <a:rPr lang="en-US" sz="2900"/>
              <a:t> trips, average trip duration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99f54bb3c_0_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the synthetic data</a:t>
            </a:r>
            <a:endParaRPr/>
          </a:p>
        </p:txBody>
      </p:sp>
      <p:sp>
        <p:nvSpPr>
          <p:cNvPr id="183" name="Google Shape;183;g3199f54bb3c_0_10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➢"/>
            </a:pPr>
            <a:r>
              <a:rPr lang="en-US" sz="2900"/>
              <a:t>Starting pool of 2000 assets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2900"/>
              <a:t>Trip durations: </a:t>
            </a:r>
            <a:r>
              <a:rPr i="1" lang="en-US" sz="2900">
                <a:latin typeface="Georgia"/>
                <a:ea typeface="Georgia"/>
                <a:cs typeface="Georgia"/>
                <a:sym typeface="Georgia"/>
              </a:rPr>
              <a:t>LogNormal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(100, 50)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2900"/>
              <a:t>Shrinkage Rage: 15%</a:t>
            </a:r>
            <a:endParaRPr sz="29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2900"/>
              <a:t>Replenishment rate: 1 asset/day</a:t>
            </a:r>
            <a:endParaRPr sz="29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2900"/>
              <a:t>Demand: trend + yearly &amp; monthly seasonality</a:t>
            </a:r>
            <a:endParaRPr sz="2900"/>
          </a:p>
        </p:txBody>
      </p:sp>
      <p:pic>
        <p:nvPicPr>
          <p:cNvPr id="184" name="Google Shape;184;g3199f54bb3c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850" y="4278100"/>
            <a:ext cx="5682975" cy="18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199f54bb3c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525" y="4209663"/>
            <a:ext cx="3403275" cy="203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53525"/>
            <a:ext cx="7315201" cy="400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Estimating Shrinkage Rate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and Pool Size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86625" y="1582050"/>
            <a:ext cx="78003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dataset of trips, propose a method to determine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shrinkage rate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pool size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625" y="2778575"/>
            <a:ext cx="4184500" cy="29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375" y="2778576"/>
            <a:ext cx="3113964" cy="29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9f54bb3c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state transition model</a:t>
            </a:r>
            <a:endParaRPr/>
          </a:p>
        </p:txBody>
      </p:sp>
      <p:sp>
        <p:nvSpPr>
          <p:cNvPr id="100" name="Google Shape;100;g3199f54bb3c_0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Each asset undergoes a series of state transitions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Nr of unfinished trips:</a:t>
            </a:r>
            <a:endParaRPr sz="3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Rate of change: </a:t>
            </a:r>
            <a:endParaRPr sz="3000"/>
          </a:p>
        </p:txBody>
      </p:sp>
      <p:grpSp>
        <p:nvGrpSpPr>
          <p:cNvPr id="101" name="Google Shape;101;g3199f54bb3c_0_10"/>
          <p:cNvGrpSpPr/>
          <p:nvPr/>
        </p:nvGrpSpPr>
        <p:grpSpPr>
          <a:xfrm>
            <a:off x="1733550" y="2343150"/>
            <a:ext cx="5676900" cy="1393250"/>
            <a:chOff x="1733550" y="2343150"/>
            <a:chExt cx="5676900" cy="1393250"/>
          </a:xfrm>
        </p:grpSpPr>
        <p:pic>
          <p:nvPicPr>
            <p:cNvPr id="102" name="Google Shape;102;g3199f54bb3c_0_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33550" y="2343150"/>
              <a:ext cx="5676900" cy="1085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g3199f54bb3c_0_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1950" y="3273275"/>
              <a:ext cx="593750" cy="46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g3199f54bb3c_0_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81900" y="3278112"/>
              <a:ext cx="558125" cy="453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g3199f54bb3c_0_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58675" y="2965875"/>
              <a:ext cx="593750" cy="46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g3199f54bb3c_0_1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71775" y="2343150"/>
              <a:ext cx="558125" cy="463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g3199f54bb3c_0_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9350" y="4104375"/>
            <a:ext cx="2668375" cy="675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g3199f54bb3c_0_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48200" y="5045500"/>
            <a:ext cx="2933700" cy="74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358650"/>
            <a:ext cx="7315201" cy="414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9f54bb3c_0_30"/>
          <p:cNvSpPr txBox="1"/>
          <p:nvPr/>
        </p:nvSpPr>
        <p:spPr>
          <a:xfrm>
            <a:off x="457200" y="1417650"/>
            <a:ext cx="8229600" cy="4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Averages over time equal ensemble averages: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distribution over states: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trip finish rate is then given by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99f54bb3c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Ergodic hypothesis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/>
              <a:t>(No global synchronization mechanisms)</a:t>
            </a:r>
            <a:endParaRPr b="1"/>
          </a:p>
        </p:txBody>
      </p:sp>
      <p:pic>
        <p:nvPicPr>
          <p:cNvPr id="120" name="Google Shape;120;g3199f54bb3c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3518638"/>
            <a:ext cx="35052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199f54bb3c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75" y="2254538"/>
            <a:ext cx="3371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199f54bb3c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300" y="5241450"/>
            <a:ext cx="2057400" cy="110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99f54bb3c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Estimating Pool Size</a:t>
            </a:r>
            <a:endParaRPr/>
          </a:p>
        </p:txBody>
      </p:sp>
      <p:pic>
        <p:nvPicPr>
          <p:cNvPr descr="image.png" id="128" name="Google Shape;128;g3199f54bb3c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176" y="3625200"/>
            <a:ext cx="6053525" cy="30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199f54bb3c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151" y="1282925"/>
            <a:ext cx="1165573" cy="38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199f54bb3c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500" y="1745050"/>
            <a:ext cx="6289001" cy="1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99f54bb3c_0_23"/>
          <p:cNvSpPr txBox="1"/>
          <p:nvPr/>
        </p:nvSpPr>
        <p:spPr>
          <a:xfrm>
            <a:off x="667650" y="2502123"/>
            <a:ext cx="78087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loss rate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probability that a rented asset becomes lost any given day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199f54bb3c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Shrinkage Rate vs Daily Loss rate</a:t>
            </a:r>
            <a:endParaRPr/>
          </a:p>
        </p:txBody>
      </p:sp>
      <p:grpSp>
        <p:nvGrpSpPr>
          <p:cNvPr id="137" name="Google Shape;137;g3199f54bb3c_0_23"/>
          <p:cNvGrpSpPr/>
          <p:nvPr/>
        </p:nvGrpSpPr>
        <p:grpSpPr>
          <a:xfrm>
            <a:off x="1733550" y="1237000"/>
            <a:ext cx="5676900" cy="1265075"/>
            <a:chOff x="1733550" y="1600200"/>
            <a:chExt cx="5676900" cy="1265075"/>
          </a:xfrm>
        </p:grpSpPr>
        <p:grpSp>
          <p:nvGrpSpPr>
            <p:cNvPr id="138" name="Google Shape;138;g3199f54bb3c_0_23"/>
            <p:cNvGrpSpPr/>
            <p:nvPr/>
          </p:nvGrpSpPr>
          <p:grpSpPr>
            <a:xfrm>
              <a:off x="1733550" y="1600200"/>
              <a:ext cx="5676900" cy="1099150"/>
              <a:chOff x="1733550" y="1600200"/>
              <a:chExt cx="5676900" cy="1099150"/>
            </a:xfrm>
          </p:grpSpPr>
          <p:pic>
            <p:nvPicPr>
              <p:cNvPr id="139" name="Google Shape;139;g3199f54bb3c_0_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733550" y="1600200"/>
                <a:ext cx="5676900" cy="1085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g3199f54bb3c_0_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18925" y="1759800"/>
                <a:ext cx="688750" cy="463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g3199f54bb3c_0_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193000" y="2245875"/>
                <a:ext cx="848812" cy="453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2" name="Google Shape;142;g3199f54bb3c_0_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03300" y="2402150"/>
              <a:ext cx="593750" cy="46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g3199f54bb3c_0_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71225" y="2406987"/>
              <a:ext cx="558125" cy="453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g3199f54bb3c_0_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271775" y="1600200"/>
              <a:ext cx="558125" cy="463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g3199f54bb3c_0_23"/>
          <p:cNvGrpSpPr/>
          <p:nvPr/>
        </p:nvGrpSpPr>
        <p:grpSpPr>
          <a:xfrm>
            <a:off x="2666100" y="3566087"/>
            <a:ext cx="3811800" cy="836725"/>
            <a:chOff x="2671725" y="3527587"/>
            <a:chExt cx="3811800" cy="836725"/>
          </a:xfrm>
        </p:grpSpPr>
        <p:sp>
          <p:nvSpPr>
            <p:cNvPr id="146" name="Google Shape;146;g3199f54bb3c_0_23"/>
            <p:cNvSpPr/>
            <p:nvPr/>
          </p:nvSpPr>
          <p:spPr>
            <a:xfrm>
              <a:off x="4498725" y="3527600"/>
              <a:ext cx="1984800" cy="836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" name="Google Shape;147;g3199f54bb3c_0_23"/>
            <p:cNvGrpSpPr/>
            <p:nvPr/>
          </p:nvGrpSpPr>
          <p:grpSpPr>
            <a:xfrm>
              <a:off x="2671725" y="3527587"/>
              <a:ext cx="3800525" cy="836725"/>
              <a:chOff x="3332850" y="2902737"/>
              <a:chExt cx="3800525" cy="836725"/>
            </a:xfrm>
          </p:grpSpPr>
          <p:sp>
            <p:nvSpPr>
              <p:cNvPr id="148" name="Google Shape;148;g3199f54bb3c_0_23"/>
              <p:cNvSpPr/>
              <p:nvPr/>
            </p:nvSpPr>
            <p:spPr>
              <a:xfrm>
                <a:off x="3332850" y="2906650"/>
                <a:ext cx="1346100" cy="8289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9" name="Google Shape;149;g3199f54bb3c_0_23"/>
              <p:cNvGrpSpPr/>
              <p:nvPr/>
            </p:nvGrpSpPr>
            <p:grpSpPr>
              <a:xfrm>
                <a:off x="3360575" y="2902737"/>
                <a:ext cx="3772800" cy="836725"/>
                <a:chOff x="3360575" y="2902737"/>
                <a:chExt cx="3772800" cy="836725"/>
              </a:xfrm>
            </p:grpSpPr>
            <p:grpSp>
              <p:nvGrpSpPr>
                <p:cNvPr id="150" name="Google Shape;150;g3199f54bb3c_0_23"/>
                <p:cNvGrpSpPr/>
                <p:nvPr/>
              </p:nvGrpSpPr>
              <p:grpSpPr>
                <a:xfrm>
                  <a:off x="3360575" y="2902737"/>
                  <a:ext cx="1290660" cy="836725"/>
                  <a:chOff x="3324375" y="2881900"/>
                  <a:chExt cx="1290660" cy="836725"/>
                </a:xfrm>
              </p:grpSpPr>
              <p:pic>
                <p:nvPicPr>
                  <p:cNvPr id="151" name="Google Shape;151;g3199f54bb3c_0_23"/>
                  <p:cNvPicPr preferRelativeResize="0"/>
                  <p:nvPr/>
                </p:nvPicPr>
                <p:blipFill>
                  <a:blip r:embed="rId9">
                    <a:alphaModFix/>
                  </a:blip>
                  <a:stretch>
                    <a:fillRect/>
                  </a:stretch>
                </p:blipFill>
                <p:spPr>
                  <a:xfrm>
                    <a:off x="3324375" y="3265150"/>
                    <a:ext cx="1290660" cy="453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2" name="Google Shape;152;g3199f54bb3c_0_23"/>
                  <p:cNvPicPr preferRelativeResize="0"/>
                  <p:nvPr/>
                </p:nvPicPr>
                <p:blipFill>
                  <a:blip r:embed="rId10">
                    <a:alphaModFix/>
                  </a:blip>
                  <a:stretch>
                    <a:fillRect/>
                  </a:stretch>
                </p:blipFill>
                <p:spPr>
                  <a:xfrm>
                    <a:off x="3324376" y="2881900"/>
                    <a:ext cx="1165573" cy="383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53" name="Google Shape;153;g3199f54bb3c_0_2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5159850" y="2906663"/>
                  <a:ext cx="1973525" cy="828875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pic>
            <p:sp>
              <p:nvSpPr>
                <p:cNvPr id="154" name="Google Shape;154;g3199f54bb3c_0_23"/>
                <p:cNvSpPr/>
                <p:nvPr/>
              </p:nvSpPr>
              <p:spPr>
                <a:xfrm>
                  <a:off x="4792350" y="3235288"/>
                  <a:ext cx="254100" cy="1716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5" name="Google Shape;155;g3199f54bb3c_0_23"/>
          <p:cNvGrpSpPr/>
          <p:nvPr/>
        </p:nvGrpSpPr>
        <p:grpSpPr>
          <a:xfrm>
            <a:off x="2493413" y="5329825"/>
            <a:ext cx="4157186" cy="838375"/>
            <a:chOff x="2493413" y="5329825"/>
            <a:chExt cx="4157186" cy="838375"/>
          </a:xfrm>
        </p:grpSpPr>
        <p:sp>
          <p:nvSpPr>
            <p:cNvPr id="156" name="Google Shape;156;g3199f54bb3c_0_23"/>
            <p:cNvSpPr/>
            <p:nvPr/>
          </p:nvSpPr>
          <p:spPr>
            <a:xfrm>
              <a:off x="2510325" y="5331500"/>
              <a:ext cx="4134000" cy="836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3199f54bb3c_0_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493413" y="5329825"/>
              <a:ext cx="4157186" cy="836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g3199f54bb3c_0_23"/>
          <p:cNvSpPr txBox="1"/>
          <p:nvPr/>
        </p:nvSpPr>
        <p:spPr>
          <a:xfrm>
            <a:off x="705025" y="4658525"/>
            <a:ext cx="77661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Shrinkage Rate (</a:t>
            </a:r>
            <a:r>
              <a:rPr i="1"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SR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Probability that a trip ends up in a lost asset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67800"/>
            <a:ext cx="7315201" cy="416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700" y="4316700"/>
            <a:ext cx="4300176" cy="21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99f54bb3c_0_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Scenario 2</a:t>
            </a:r>
            <a:endParaRPr/>
          </a:p>
        </p:txBody>
      </p:sp>
      <p:sp>
        <p:nvSpPr>
          <p:cNvPr id="170" name="Google Shape;170;g3199f54bb3c_0_95"/>
          <p:cNvSpPr txBox="1"/>
          <p:nvPr>
            <p:ph idx="1" type="body"/>
          </p:nvPr>
        </p:nvSpPr>
        <p:spPr>
          <a:xfrm>
            <a:off x="457200" y="2821175"/>
            <a:ext cx="7736100" cy="33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➢"/>
            </a:pPr>
            <a:r>
              <a:rPr lang="en-US"/>
              <a:t>Can we still observe number of rented and returned assets every day?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➢"/>
            </a:pPr>
            <a:r>
              <a:rPr lang="en-US"/>
              <a:t>Historical totals?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/>
              <a:t>We only need the start date for estimating </a:t>
            </a:r>
            <a:r>
              <a:rPr i="1" lang="en-US" u="sng">
                <a:latin typeface="Georgia"/>
                <a:ea typeface="Georgia"/>
                <a:cs typeface="Georgia"/>
                <a:sym typeface="Georgia"/>
              </a:rPr>
              <a:t>T</a:t>
            </a:r>
            <a:endParaRPr i="1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99f54bb3c_0_95"/>
          <p:cNvSpPr txBox="1"/>
          <p:nvPr/>
        </p:nvSpPr>
        <p:spPr>
          <a:xfrm>
            <a:off x="1714500" y="1417650"/>
            <a:ext cx="5715000" cy="12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we can only measure the rental date on a percentage of trips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