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Deck — Timely response?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058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Contenido</a:t>
            </a:r>
          </a:p>
          <a:p>
            <a:pPr lvl="1">
              <a:defRPr sz="1600"/>
            </a:pPr>
            <a:r>
              <a:t> 2 — Resumen: Timely response? — Comparativa y Umbral Óptimo</a:t>
            </a:r>
          </a:p>
          <a:p>
            <a:pPr lvl="1">
              <a:defRPr sz="1600"/>
            </a:pPr>
            <a:r>
              <a:t> 3 — Resumen 2 Slide Before After</a:t>
            </a:r>
          </a:p>
          <a:p>
            <a:pPr lvl="1">
              <a:defRPr sz="1600"/>
            </a:pPr>
            <a:r>
              <a:t> 4 — KPIs — Top‑5 compañías (Costo esperado y Dispute rate)</a:t>
            </a:r>
          </a:p>
          <a:p>
            <a:pPr lvl="1">
              <a:defRPr sz="1600"/>
            </a:pPr>
            <a:r>
              <a:t> 5 — KPIs — Top‑5 por costo esperado (escenarios)</a:t>
            </a:r>
          </a:p>
          <a:p>
            <a:pPr lvl="1">
              <a:defRPr sz="1600"/>
            </a:pPr>
            <a:r>
              <a:t> 6 — Before vs After — Deltas por compañía (Escenario A)</a:t>
            </a:r>
          </a:p>
          <a:p>
            <a:pPr lvl="1">
              <a:defRPr sz="1600"/>
            </a:pPr>
            <a:r>
              <a:t> 7 — Top‑20 Changes + 2×2 Quadrant</a:t>
            </a:r>
          </a:p>
          <a:p>
            <a:pPr lvl="1">
              <a:defRPr sz="1600"/>
            </a:pPr>
            <a:r>
              <a:t> 8 — Plan de Acción (3 frentes) — Timely response?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Resumen: Timely response? — Comparativa y Umbral Óptimo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058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Modelo seleccionado: logreg</a:t>
            </a:r>
          </a:p>
          <a:p>
            <a:pPr>
              <a:defRPr sz="1800"/>
            </a:pPr>
            <a:r>
              <a:t>Umbral óptimo (F1_No): 0.0728</a:t>
            </a:r>
          </a:p>
          <a:p>
            <a:pPr>
              <a:defRPr sz="1800"/>
            </a:pPr>
            <a:r>
              <a:t>Balanced Accuracy (best): 0.696</a:t>
            </a:r>
          </a:p>
          <a:p>
            <a:pPr>
              <a:defRPr sz="1800"/>
            </a:pPr>
            <a:r>
              <a:t>F1_No (best): 0.449 | F1_Yes (best): 0.987</a:t>
            </a:r>
          </a:p>
          <a:p>
            <a:pPr>
              <a:defRPr sz="1800"/>
            </a:pPr>
            <a:r>
              <a:t>ROC-AUC: 0.918 | PR-AUC: 0.998</a:t>
            </a:r>
          </a:p>
          <a:p>
            <a:pPr>
              <a:defRPr sz="1800"/>
            </a:pPr>
            <a:r>
              <a:t>Test N: 5632 | Prevalencia Yes: 0.975</a:t>
            </a:r>
          </a:p>
          <a:p>
            <a:pPr>
              <a:defRPr sz="1800"/>
            </a:pPr>
            <a:r>
              <a:t>CM (best): TN=57, FP=85, FN=55, TP=5435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ANTES vs DESPUÉS — logreg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5029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ANTES (Umbral base)</a:t>
            </a:r>
          </a:p>
          <a:p>
            <a:r>
              <a:t>• Umbral: 0.5000</a:t>
            </a:r>
          </a:p>
          <a:p>
            <a:r>
              <a:t>• BalancedAcc: 0.827</a:t>
            </a:r>
          </a:p>
          <a:p>
            <a:r>
              <a:t>• F1_No: 0.232 | F1_Yes: 0.929</a:t>
            </a:r>
          </a:p>
          <a:p>
            <a:r>
              <a:t>• ROC-AUC: 0.918 | PR-AUC: 0.998</a:t>
            </a:r>
          </a:p>
          <a:p>
            <a:r>
              <a:t>• Pred_Pos_Rate: 0.855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7920" y="914400"/>
            <a:ext cx="5029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DESPUÉS (Umbral óptimo F1_No)</a:t>
            </a:r>
          </a:p>
          <a:p>
            <a:r>
              <a:t>• Umbral: 0.0728</a:t>
            </a:r>
          </a:p>
          <a:p>
            <a:r>
              <a:t>• BalancedAcc: 0.696</a:t>
            </a:r>
          </a:p>
          <a:p>
            <a:r>
              <a:t>• F1_No: 0.449 | F1_Yes: 0.987</a:t>
            </a:r>
          </a:p>
          <a:p>
            <a:r>
              <a:t>• ROC-AUC: 0.918 | PR-AUC: 0.998</a:t>
            </a:r>
          </a:p>
          <a:p>
            <a:r>
              <a:t>• Pred_Pos_Rate: 0.980</a:t>
            </a:r>
          </a:p>
        </p:txBody>
      </p:sp>
      <p:pic>
        <p:nvPicPr>
          <p:cNvPr id="5" name="Picture 4" descr="confusion_matrix_logreg_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840480"/>
            <a:ext cx="3810000" cy="2286000"/>
          </a:xfrm>
          <a:prstGeom prst="rect">
            <a:avLst/>
          </a:prstGeom>
        </p:spPr>
      </p:pic>
      <p:pic>
        <p:nvPicPr>
          <p:cNvPr id="6" name="Picture 5" descr="confusion_matrix_logreg_b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40480"/>
            <a:ext cx="3810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— Top‑5 compañías (Costo esperado y Dispute rate)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475488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Top‑5 por Costo esperado:</a:t>
            </a:r>
          </a:p>
          <a:p>
            <a:r>
              <a:t>Fidelis Recovery Management, LLC — avg_cost=19.40, disputes=1.00, timely=1.00</a:t>
            </a:r>
          </a:p>
          <a:p>
            <a:r>
              <a:t>The Star Financial — avg_cost=17.40, disputes=1.00, timely=0.00</a:t>
            </a:r>
          </a:p>
          <a:p>
            <a:r>
              <a:t>ABA Recovery Service, Inc. — avg_cost=16.20, disputes=1.00, timely=0.00</a:t>
            </a:r>
          </a:p>
          <a:p>
            <a:r>
              <a:t>CBS Collections, Inc — avg_cost=16.20, disputes=1.00, timely=0.00</a:t>
            </a:r>
          </a:p>
          <a:p>
            <a:r>
              <a:t>Ballato Law Firm, P.C. — avg_cost=16.00, disputes=1.00, timely=1.00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280160"/>
            <a:ext cx="475488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Top‑5 por Dispute rate:</a:t>
            </a:r>
          </a:p>
          <a:p>
            <a:r>
              <a:t>21st Mortgage Corporation — dispute=1.00, avg_cost=3.69, timely=1.00</a:t>
            </a:r>
          </a:p>
          <a:p>
            <a:r>
              <a:t>A.R.M. Solutions, Inc. — dispute=1.00, avg_cost=4.80, timely=1.00</a:t>
            </a:r>
          </a:p>
          <a:p>
            <a:r>
              <a:t>AALM Consulting Services LTD (International company) — dispute=1.00, avg_cost=2.54, timely=1.00</a:t>
            </a:r>
          </a:p>
          <a:p>
            <a:r>
              <a:t>ABA Recovery Service, Inc. — dispute=1.00, avg_cost=16.20, timely=0.00</a:t>
            </a:r>
          </a:p>
          <a:p>
            <a:r>
              <a:t>AC Autopay, LLC — dispute=1.00, avg_cost=3.50, timely=1.00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— Top‑5 por costo esperado (escenarios)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926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Baseline</a:t>
            </a:r>
          </a:p>
          <a:p>
            <a:r>
              <a:t>Fidelis Recovery Management, LLC — avg_cost=19.40, disputes=1.00, timely=1.00</a:t>
            </a:r>
          </a:p>
          <a:p>
            <a:r>
              <a:t>The Star Financial — avg_cost=17.40, disputes=1.00, timely=0.00</a:t>
            </a:r>
          </a:p>
          <a:p>
            <a:r>
              <a:t>CBS Collections, Inc — avg_cost=16.20, disputes=1.00, timely=0.00</a:t>
            </a:r>
          </a:p>
          <a:p>
            <a:r>
              <a:t>ABA Recovery Service, Inc. — avg_cost=16.20, disputes=1.00, timely=0.00</a:t>
            </a:r>
          </a:p>
          <a:p>
            <a:r>
              <a:t>Ballato Law Firm, P.C. — avg_cost=16.00, disputes=1.00, timely=1.00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371600"/>
            <a:ext cx="2926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Scenario_A_8_15</a:t>
            </a:r>
          </a:p>
          <a:p>
            <a:r>
              <a:t>The Star Financial — avg_cost=25.40, disputes=1.00, timely=0.00</a:t>
            </a:r>
          </a:p>
          <a:p>
            <a:r>
              <a:t>Fidelis Recovery Management, LLC — avg_cost=24.40, disputes=1.00, timely=1.00</a:t>
            </a:r>
          </a:p>
          <a:p>
            <a:r>
              <a:t>CBS Collections, Inc — avg_cost=24.20, disputes=1.00, timely=0.00</a:t>
            </a:r>
          </a:p>
          <a:p>
            <a:r>
              <a:t>ABA Recovery Service, Inc. — avg_cost=24.20, disputes=1.00, timely=0.00</a:t>
            </a:r>
          </a:p>
          <a:p>
            <a:r>
              <a:t>McCalla Raymer, LLC — avg_cost=24.00, disputes=1.00, timely=0.00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371600"/>
            <a:ext cx="2926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Scenario_B_8_15_day03</a:t>
            </a:r>
          </a:p>
          <a:p>
            <a:r>
              <a:t>Fidelis Recovery Management, LLC — avg_cost=28.60, disputes=1.00, timely=1.00</a:t>
            </a:r>
          </a:p>
          <a:p>
            <a:r>
              <a:t>The Star Financial — avg_cost=26.10, disputes=1.00, timely=0.00</a:t>
            </a:r>
          </a:p>
          <a:p>
            <a:r>
              <a:t>CBS Collections, Inc — avg_cost=24.30, disputes=1.00, timely=0.00</a:t>
            </a:r>
          </a:p>
          <a:p>
            <a:r>
              <a:t>ABA Recovery Service, Inc. — avg_cost=24.30, disputes=1.00, timely=0.00</a:t>
            </a:r>
          </a:p>
          <a:p>
            <a:r>
              <a:t>McCalla Raymer, LLC — avg_cost=24.00, disputes=1.00, timely=0.00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Before vs After — Deltas por compañía (Escenario 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21208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Top‑10 incremento en costo esperado</a:t>
            </a:r>
          </a:p>
          <a:p>
            <a:r>
              <a:t>The Star Financial: Δavg=8.00 (base=17.40 → A=25.40)</a:t>
            </a:r>
          </a:p>
          <a:p>
            <a:r>
              <a:t>ABA Recovery Service, Inc.: Δavg=8.00 (base=16.20 → A=24.20)</a:t>
            </a:r>
          </a:p>
          <a:p>
            <a:r>
              <a:t>CBS Collections, Inc: Δavg=8.00 (base=16.20 → A=24.20)</a:t>
            </a:r>
          </a:p>
          <a:p>
            <a:r>
              <a:t>McCalla Raymer, LLC: Δavg=8.00 (base=16.00 → A=24.00)</a:t>
            </a:r>
          </a:p>
          <a:p>
            <a:r>
              <a:t>Matthew Thomas &amp; Associates LLC: Δavg=6.00 (base=13.93 → A=19.93)</a:t>
            </a:r>
          </a:p>
          <a:p>
            <a:r>
              <a:t>E*Trade Bank: Δavg=5.33 (base=12.07 → A=17.40)</a:t>
            </a:r>
          </a:p>
          <a:p>
            <a:r>
              <a:t>Asset One Mortgage, Inc.: Δavg=5.00 (base=14.60 → A=19.60)</a:t>
            </a:r>
          </a:p>
          <a:p>
            <a:r>
              <a:t>Coastline Financial Resources, LLC: Δavg=5.00 (base=12.60 → A=17.60)</a:t>
            </a:r>
          </a:p>
          <a:p>
            <a:r>
              <a:t>Jormandy, LLC: Δavg=5.00 (base=12.60 → A=17.60)</a:t>
            </a:r>
          </a:p>
          <a:p>
            <a:r>
              <a:t>Total Card, Inc.: Δavg=5.00 (base=12.10 → A=17.10)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371600"/>
            <a:ext cx="521208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Top‑10 cambios absolutos de ranking</a:t>
            </a:r>
          </a:p>
          <a:p>
            <a:r>
              <a:t>Argon Credit: rank 207 → 483 (Δ=-276)</a:t>
            </a:r>
          </a:p>
          <a:p>
            <a:r>
              <a:t>TexCap Financial, LLC: rank 207 → 483 (Δ=-276)</a:t>
            </a:r>
          </a:p>
          <a:p>
            <a:r>
              <a:t>Rose &amp; Associates, LLC.: rank 192 → 466 (Δ=-274)</a:t>
            </a:r>
          </a:p>
          <a:p>
            <a:r>
              <a:t>Riexinger &amp; Associates, LLC: rank 182 → 454 (Δ=-272)</a:t>
            </a:r>
          </a:p>
          <a:p>
            <a:r>
              <a:t>ABC Finance Co.: rank 148 → 420 (Δ=-272)</a:t>
            </a:r>
          </a:p>
          <a:p>
            <a:r>
              <a:t>T.D. Service Financial Corporation: rank 162 → 432 (Δ=-270)</a:t>
            </a:r>
          </a:p>
          <a:p>
            <a:r>
              <a:t>Revenue Assurance Professionals LLC: rank 162 → 432 (Δ=-270)</a:t>
            </a:r>
          </a:p>
          <a:p>
            <a:r>
              <a:t>Debt Restoration Services: rank 170 → 440 (Δ=-270)</a:t>
            </a:r>
          </a:p>
          <a:p>
            <a:r>
              <a:t>RAB, INC.: rank 170 → 440 (Δ=-270)</a:t>
            </a:r>
          </a:p>
          <a:p>
            <a:r>
              <a:t>American Credit Adjusters: rank 158 → 426 (Δ=-268)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Top‑20 Changes + 2×2 Quadrant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475488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Entrants (Top‑10):</a:t>
            </a:r>
          </a:p>
          <a:p>
            <a:r>
              <a:t>E*Trade Bank — Δavg=5.33 | rank 33→18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188720"/>
            <a:ext cx="475488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Exits (Top‑10):</a:t>
            </a:r>
          </a:p>
          <a:p>
            <a:r>
              <a:t>Franklin Cohen and Allbright Arbitrations LLC — Δavg=3.00 | rank 15→96</a:t>
            </a:r>
          </a:p>
        </p:txBody>
      </p:sp>
      <p:pic>
        <p:nvPicPr>
          <p:cNvPr id="5" name="Picture 4" descr="quadrant_2x2_dispute_vs_tim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4480560"/>
            <a:ext cx="2939143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Acción (3 frentes) — Timely response?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97280"/>
            <a:ext cx="1060704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1) **SLA de derivación y triaje**</a:t>
            </a:r>
          </a:p>
          <a:p>
            <a:pPr lvl="1">
              <a:defRPr sz="1600"/>
            </a:pPr>
            <a:r>
              <a:t>• Establecer SLA de envío a la compañía ≤ 2 días hábiles (actual: 3.0 días).</a:t>
            </a:r>
          </a:p>
          <a:p>
            <a:pPr lvl="1">
              <a:defRPr sz="1600"/>
            </a:pPr>
            <a:r>
              <a:t>• Fast‑track para casos de alto riesgo (texto, producto, compañía) mediante reglas + modelo.</a:t>
            </a:r>
          </a:p>
          <a:p>
            <a:pPr lvl="1">
              <a:defRPr sz="1600"/>
            </a:pPr>
            <a:r>
              <a:t>• Medir semanalmente: avg_days_to_forward ↓20–30%, mejora en timely_rate y coste.</a:t>
            </a:r>
          </a:p>
          <a:p>
            <a:pPr>
              <a:defRPr sz="2200"/>
            </a:pPr>
            <a:r>
              <a:t>2) **Playbook de disputas y experiencia**</a:t>
            </a:r>
          </a:p>
          <a:p>
            <a:pPr lvl="1">
              <a:defRPr sz="1600"/>
            </a:pPr>
            <a:r>
              <a:t>• Plantillas de respuesta/QA, checklist de evidencias y call‑back en 24–48 h.</a:t>
            </a:r>
          </a:p>
          <a:p>
            <a:pPr lvl="1">
              <a:defRPr sz="1600"/>
            </a:pPr>
            <a:r>
              <a:t>• Objetivo: dispute_rate ↓≈25% (actual: 0.78 → objetivo: 0.59).</a:t>
            </a:r>
          </a:p>
          <a:p>
            <a:pPr lvl="1">
              <a:defRPr sz="1600"/>
            </a:pPr>
            <a:r>
              <a:t>• Muestreo de calidad, cierre proactivo y canal de re‑contacto.</a:t>
            </a:r>
          </a:p>
          <a:p>
            <a:pPr>
              <a:defRPr sz="2200"/>
            </a:pPr>
            <a:r>
              <a:t>3) **Modelo y operación (MLOps ligero)**</a:t>
            </a:r>
          </a:p>
          <a:p>
            <a:pPr lvl="1">
              <a:defRPr sz="1600"/>
            </a:pPr>
            <a:r>
              <a:t>• Umbral operativo = 0.0728 optimizado por F1_No (logreg).</a:t>
            </a:r>
          </a:p>
          <a:p>
            <a:pPr lvl="1">
              <a:defRPr sz="1600"/>
            </a:pPr>
            <a:r>
              <a:t>• class_weight agresivo en 'No' y revisión trimestral (drift, fairness por Estado/Compañía).</a:t>
            </a:r>
          </a:p>
          <a:p>
            <a:pPr lvl="1">
              <a:defRPr sz="1600"/>
            </a:pPr>
            <a:r>
              <a:t>• A/B test: umbral base vs umbral óptimo, comparando F1_No y coste esperado.</a:t>
            </a:r>
          </a:p>
          <a:p>
            <a:pPr lvl="1">
              <a:defRPr sz="1600"/>
            </a:pPr>
            <a:r>
              <a:t>• Exportar explicaciones simples (top coeficientes/atributos) para equipos operativos.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6217920"/>
            <a:ext cx="106070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Métricas actuales — BA=0.696, F1_No=0.449, F1_Yes=0.987, ROC-AUC=0.918, PR-AUC=0.998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