
<file path=[Content_Types].xml><?xml version="1.0" encoding="utf-8"?>
<Types xmlns="http://schemas.openxmlformats.org/package/2006/content-types">
  <Default Extension="emf" ContentType="image/x-emf"/>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 id="2147483694" r:id="rId2"/>
  </p:sldMasterIdLst>
  <p:notesMasterIdLst>
    <p:notesMasterId r:id="rId49"/>
  </p:notesMasterIdLst>
  <p:handoutMasterIdLst>
    <p:handoutMasterId r:id="rId50"/>
  </p:handoutMasterIdLst>
  <p:sldIdLst>
    <p:sldId id="315" r:id="rId3"/>
    <p:sldId id="298" r:id="rId4"/>
    <p:sldId id="257" r:id="rId5"/>
    <p:sldId id="260" r:id="rId6"/>
    <p:sldId id="292" r:id="rId7"/>
    <p:sldId id="261" r:id="rId8"/>
    <p:sldId id="316" r:id="rId9"/>
    <p:sldId id="262" r:id="rId10"/>
    <p:sldId id="263" r:id="rId11"/>
    <p:sldId id="264" r:id="rId12"/>
    <p:sldId id="300" r:id="rId13"/>
    <p:sldId id="267" r:id="rId14"/>
    <p:sldId id="301" r:id="rId15"/>
    <p:sldId id="304" r:id="rId16"/>
    <p:sldId id="303" r:id="rId17"/>
    <p:sldId id="305" r:id="rId18"/>
    <p:sldId id="306" r:id="rId19"/>
    <p:sldId id="307" r:id="rId20"/>
    <p:sldId id="271" r:id="rId21"/>
    <p:sldId id="272" r:id="rId22"/>
    <p:sldId id="273" r:id="rId23"/>
    <p:sldId id="274" r:id="rId24"/>
    <p:sldId id="275" r:id="rId25"/>
    <p:sldId id="293" r:id="rId26"/>
    <p:sldId id="276" r:id="rId27"/>
    <p:sldId id="277" r:id="rId28"/>
    <p:sldId id="325" r:id="rId29"/>
    <p:sldId id="326" r:id="rId30"/>
    <p:sldId id="295" r:id="rId31"/>
    <p:sldId id="278" r:id="rId32"/>
    <p:sldId id="279" r:id="rId33"/>
    <p:sldId id="280" r:id="rId34"/>
    <p:sldId id="281" r:id="rId35"/>
    <p:sldId id="282" r:id="rId36"/>
    <p:sldId id="283" r:id="rId37"/>
    <p:sldId id="285" r:id="rId38"/>
    <p:sldId id="286" r:id="rId39"/>
    <p:sldId id="284" r:id="rId40"/>
    <p:sldId id="287" r:id="rId41"/>
    <p:sldId id="288" r:id="rId42"/>
    <p:sldId id="289" r:id="rId43"/>
    <p:sldId id="290" r:id="rId44"/>
    <p:sldId id="297" r:id="rId45"/>
    <p:sldId id="309" r:id="rId46"/>
    <p:sldId id="312" r:id="rId47"/>
    <p:sldId id="324" r:id="rId4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592B36-D2D0-4A80-8F31-A5D0BD8B21E2}">
          <p14:sldIdLst/>
        </p14:section>
        <p14:section name="Intro" id="{445A6CD4-B592-4B00-B84E-C02993F17C5A}">
          <p14:sldIdLst>
            <p14:sldId id="315"/>
            <p14:sldId id="298"/>
            <p14:sldId id="257"/>
            <p14:sldId id="260"/>
            <p14:sldId id="292"/>
            <p14:sldId id="261"/>
            <p14:sldId id="316"/>
          </p14:sldIdLst>
        </p14:section>
        <p14:section name="Directives" id="{E109A5DC-A7EB-4651-917D-B21F233951C5}">
          <p14:sldIdLst>
            <p14:sldId id="262"/>
            <p14:sldId id="263"/>
            <p14:sldId id="264"/>
            <p14:sldId id="300"/>
          </p14:sldIdLst>
        </p14:section>
        <p14:section name="Components" id="{BD86D731-C8F8-4DB9-BA35-13762379EDE6}">
          <p14:sldIdLst>
            <p14:sldId id="267"/>
            <p14:sldId id="301"/>
            <p14:sldId id="304"/>
            <p14:sldId id="303"/>
            <p14:sldId id="305"/>
            <p14:sldId id="306"/>
            <p14:sldId id="307"/>
          </p14:sldIdLst>
        </p14:section>
        <p14:section name="Component Children" id="{45E30035-FDD3-45A4-9AFE-764C77FB4F54}">
          <p14:sldIdLst>
            <p14:sldId id="271"/>
            <p14:sldId id="272"/>
            <p14:sldId id="273"/>
            <p14:sldId id="274"/>
            <p14:sldId id="275"/>
            <p14:sldId id="293"/>
            <p14:sldId id="276"/>
            <p14:sldId id="277"/>
          </p14:sldIdLst>
        </p14:section>
        <p14:section name="Shared Services" id="{A59C829C-B428-4B47-8892-F8FF28BFD7C2}">
          <p14:sldIdLst>
            <p14:sldId id="325"/>
            <p14:sldId id="326"/>
          </p14:sldIdLst>
        </p14:section>
        <p14:section name="Dynamic Components" id="{860F3CEB-B1CD-4AB2-A40C-765801B24640}">
          <p14:sldIdLst>
            <p14:sldId id="295"/>
            <p14:sldId id="278"/>
            <p14:sldId id="279"/>
          </p14:sldIdLst>
        </p14:section>
        <p14:section name="Component Life Cycle" id="{527EED86-89C6-431F-9203-27AC2831CF43}">
          <p14:sldIdLst>
            <p14:sldId id="280"/>
            <p14:sldId id="281"/>
          </p14:sldIdLst>
        </p14:section>
        <p14:section name="Angular Forms" id="{A222A527-0540-401C-890E-AD454FDB5182}">
          <p14:sldIdLst>
            <p14:sldId id="282"/>
            <p14:sldId id="283"/>
            <p14:sldId id="285"/>
            <p14:sldId id="286"/>
            <p14:sldId id="284"/>
            <p14:sldId id="287"/>
          </p14:sldIdLst>
        </p14:section>
        <p14:section name="Angular Validation" id="{AA3F6488-6268-408A-9C38-CCA1741863A4}">
          <p14:sldIdLst>
            <p14:sldId id="288"/>
            <p14:sldId id="289"/>
          </p14:sldIdLst>
        </p14:section>
        <p14:section name="Angular Custom Controls" id="{1846D5D0-27AD-46C1-83C3-CC6D2E320BCF}">
          <p14:sldIdLst>
            <p14:sldId id="290"/>
            <p14:sldId id="297"/>
            <p14:sldId id="309"/>
            <p14:sldId id="312"/>
            <p14:sldId id="324"/>
          </p14:sldIdLst>
        </p14:section>
      </p14:sectionLst>
    </p:ex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8064A2"/>
    <a:srgbClr val="6179A8"/>
    <a:srgbClr val="5EAFA6"/>
    <a:srgbClr val="5CB565"/>
    <a:srgbClr val="F77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65567" autoAdjust="0"/>
  </p:normalViewPr>
  <p:slideViewPr>
    <p:cSldViewPr>
      <p:cViewPr varScale="1">
        <p:scale>
          <a:sx n="91" d="100"/>
          <a:sy n="91" d="100"/>
        </p:scale>
        <p:origin x="1620" y="44"/>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3120"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San Diego 2019</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2ECFD-0169-4599-A79A-8C44AB4A932C}" type="datetimeFigureOut">
              <a:rPr lang="en-US" smtClean="0"/>
              <a:pPr/>
              <a:t>10/10/2019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326DE0-BACA-4EA0-B73F-CC7DC1D7F4A1}" type="slidenum">
              <a:rPr lang="en-US" smtClean="0"/>
              <a:pPr/>
              <a:t>‹#›</a:t>
            </a:fld>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Anthony Monsees, Owner/Architect of Devware and I’m happy to be here today to talk about designing and building Advanced Angular Components.</a:t>
            </a:r>
          </a:p>
          <a:p>
            <a:endParaRPr lang="en-US" dirty="0"/>
          </a:p>
          <a:p>
            <a:r>
              <a:rPr lang="en-US" dirty="0"/>
              <a:t>I’ve been developing web applications for over 20 years and its amazing how much has changed in that time.  First was HTML with little to no JavaScript, to Active Service Pages, then then </a:t>
            </a:r>
            <a:r>
              <a:rPr lang="en-US" dirty="0" err="1"/>
              <a:t>ASP.Net</a:t>
            </a:r>
            <a:r>
              <a:rPr lang="en-US" dirty="0"/>
              <a:t> which was a major leap forward!   Then things started to shift more and more to the client, a pattern we’ve seen repeated in technology.  This brought a set of client-side frameworks such as Knock-out which I thought was great, until I found Angular JS.  I liked Angular </a:t>
            </a:r>
            <a:r>
              <a:rPr lang="en-US" dirty="0" err="1"/>
              <a:t>js</a:t>
            </a:r>
            <a:r>
              <a:rPr lang="en-US" dirty="0"/>
              <a:t>, but it was a little messy, that brings us to…  Why Angular?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326DE0-BACA-4EA0-B73F-CC7DC1D7F4A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10</a:t>
            </a:fld>
            <a:endParaRPr lang="en-US"/>
          </a:p>
        </p:txBody>
      </p:sp>
    </p:spTree>
    <p:extLst>
      <p:ext uri="{BB962C8B-B14F-4D97-AF65-F5344CB8AC3E}">
        <p14:creationId xmlns:p14="http://schemas.microsoft.com/office/powerpoint/2010/main" val="2668120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326DE0-BACA-4EA0-B73F-CC7DC1D7F4A1}" type="slidenum">
              <a:rPr lang="en-US" smtClean="0"/>
              <a:pPr/>
              <a:t>11</a:t>
            </a:fld>
            <a:endParaRPr lang="en-US"/>
          </a:p>
        </p:txBody>
      </p:sp>
    </p:spTree>
    <p:extLst>
      <p:ext uri="{BB962C8B-B14F-4D97-AF65-F5344CB8AC3E}">
        <p14:creationId xmlns:p14="http://schemas.microsoft.com/office/powerpoint/2010/main" val="2578523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12</a:t>
            </a:fld>
            <a:endParaRPr lang="en-US"/>
          </a:p>
        </p:txBody>
      </p:sp>
    </p:spTree>
    <p:extLst>
      <p:ext uri="{BB962C8B-B14F-4D97-AF65-F5344CB8AC3E}">
        <p14:creationId xmlns:p14="http://schemas.microsoft.com/office/powerpoint/2010/main" val="3758281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13</a:t>
            </a:fld>
            <a:endParaRPr lang="en-US"/>
          </a:p>
        </p:txBody>
      </p:sp>
    </p:spTree>
    <p:extLst>
      <p:ext uri="{BB962C8B-B14F-4D97-AF65-F5344CB8AC3E}">
        <p14:creationId xmlns:p14="http://schemas.microsoft.com/office/powerpoint/2010/main" val="1727904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ngOnChanges only fires when the field is bound within the template (not when set directly)</a:t>
            </a:r>
          </a:p>
        </p:txBody>
      </p:sp>
      <p:sp>
        <p:nvSpPr>
          <p:cNvPr id="4" name="Slide Number Placeholder 3"/>
          <p:cNvSpPr>
            <a:spLocks noGrp="1"/>
          </p:cNvSpPr>
          <p:nvPr>
            <p:ph type="sldNum" sz="quarter" idx="5"/>
          </p:nvPr>
        </p:nvSpPr>
        <p:spPr/>
        <p:txBody>
          <a:bodyPr/>
          <a:lstStyle/>
          <a:p>
            <a:fld id="{DE326DE0-BACA-4EA0-B73F-CC7DC1D7F4A1}" type="slidenum">
              <a:rPr lang="en-US" smtClean="0"/>
              <a:pPr/>
              <a:t>14</a:t>
            </a:fld>
            <a:endParaRPr lang="en-US"/>
          </a:p>
        </p:txBody>
      </p:sp>
    </p:spTree>
    <p:extLst>
      <p:ext uri="{BB962C8B-B14F-4D97-AF65-F5344CB8AC3E}">
        <p14:creationId xmlns:p14="http://schemas.microsoft.com/office/powerpoint/2010/main" val="3986778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15</a:t>
            </a:fld>
            <a:endParaRPr lang="en-US"/>
          </a:p>
        </p:txBody>
      </p:sp>
    </p:spTree>
    <p:extLst>
      <p:ext uri="{BB962C8B-B14F-4D97-AF65-F5344CB8AC3E}">
        <p14:creationId xmlns:p14="http://schemas.microsoft.com/office/powerpoint/2010/main" val="1917100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Truly compare will pass wit the </a:t>
            </a:r>
            <a:r>
              <a:rPr lang="en-US" dirty="0" err="1"/>
              <a:t>boolProperty</a:t>
            </a:r>
            <a:r>
              <a:rPr lang="en-US" dirty="0"/>
              <a:t> value of 'false'</a:t>
            </a:r>
          </a:p>
        </p:txBody>
      </p:sp>
      <p:sp>
        <p:nvSpPr>
          <p:cNvPr id="4" name="Slide Number Placeholder 3"/>
          <p:cNvSpPr>
            <a:spLocks noGrp="1"/>
          </p:cNvSpPr>
          <p:nvPr>
            <p:ph type="sldNum" sz="quarter" idx="5"/>
          </p:nvPr>
        </p:nvSpPr>
        <p:spPr/>
        <p:txBody>
          <a:bodyPr/>
          <a:lstStyle/>
          <a:p>
            <a:fld id="{DE326DE0-BACA-4EA0-B73F-CC7DC1D7F4A1}" type="slidenum">
              <a:rPr lang="en-US" smtClean="0"/>
              <a:pPr/>
              <a:t>16</a:t>
            </a:fld>
            <a:endParaRPr lang="en-US"/>
          </a:p>
        </p:txBody>
      </p:sp>
    </p:spTree>
    <p:extLst>
      <p:ext uri="{BB962C8B-B14F-4D97-AF65-F5344CB8AC3E}">
        <p14:creationId xmlns:p14="http://schemas.microsoft.com/office/powerpoint/2010/main" val="157658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17</a:t>
            </a:fld>
            <a:endParaRPr lang="en-US"/>
          </a:p>
        </p:txBody>
      </p:sp>
    </p:spTree>
    <p:extLst>
      <p:ext uri="{BB962C8B-B14F-4D97-AF65-F5344CB8AC3E}">
        <p14:creationId xmlns:p14="http://schemas.microsoft.com/office/powerpoint/2010/main" val="3183845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18</a:t>
            </a:fld>
            <a:endParaRPr lang="en-US"/>
          </a:p>
        </p:txBody>
      </p:sp>
    </p:spTree>
    <p:extLst>
      <p:ext uri="{BB962C8B-B14F-4D97-AF65-F5344CB8AC3E}">
        <p14:creationId xmlns:p14="http://schemas.microsoft.com/office/powerpoint/2010/main" val="3361889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Known as querying children</a:t>
            </a:r>
          </a:p>
          <a:p>
            <a:endParaRPr lang="en-US" dirty="0"/>
          </a:p>
        </p:txBody>
      </p:sp>
      <p:sp>
        <p:nvSpPr>
          <p:cNvPr id="4" name="Slide Number Placeholder 3"/>
          <p:cNvSpPr>
            <a:spLocks noGrp="1"/>
          </p:cNvSpPr>
          <p:nvPr>
            <p:ph type="sldNum" sz="quarter" idx="5"/>
          </p:nvPr>
        </p:nvSpPr>
        <p:spPr/>
        <p:txBody>
          <a:bodyPr/>
          <a:lstStyle/>
          <a:p>
            <a:fld id="{DE326DE0-BACA-4EA0-B73F-CC7DC1D7F4A1}" type="slidenum">
              <a:rPr lang="en-US" smtClean="0"/>
              <a:pPr/>
              <a:t>19</a:t>
            </a:fld>
            <a:endParaRPr lang="en-US"/>
          </a:p>
        </p:txBody>
      </p:sp>
    </p:spTree>
    <p:extLst>
      <p:ext uri="{BB962C8B-B14F-4D97-AF65-F5344CB8AC3E}">
        <p14:creationId xmlns:p14="http://schemas.microsoft.com/office/powerpoint/2010/main" val="321698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 is a platform and framework for building Single Page Applications in HTML and TypeScript.</a:t>
            </a:r>
          </a:p>
          <a:p>
            <a:pPr marL="171450" indent="-171450">
              <a:buFont typeface="Arial" panose="020B0604020202020204" pitchFamily="34" charset="0"/>
              <a:buChar char="•"/>
            </a:pPr>
            <a:r>
              <a:rPr lang="en-US" dirty="0"/>
              <a:t>Component Based (MVC)</a:t>
            </a:r>
          </a:p>
          <a:p>
            <a:pPr marL="171450" indent="-171450">
              <a:buFont typeface="Arial" panose="020B0604020202020204" pitchFamily="34" charset="0"/>
              <a:buChar char="•"/>
            </a:pPr>
            <a:r>
              <a:rPr lang="en-US" dirty="0"/>
              <a:t>Dependency Injection</a:t>
            </a:r>
          </a:p>
          <a:p>
            <a:pPr marL="171450" indent="-171450">
              <a:buFont typeface="Arial" panose="020B0604020202020204" pitchFamily="34" charset="0"/>
              <a:buChar char="•"/>
            </a:pPr>
            <a:r>
              <a:rPr lang="en-US" dirty="0"/>
              <a:t>Routing</a:t>
            </a:r>
          </a:p>
          <a:p>
            <a:pPr marL="171450" indent="-171450">
              <a:buFont typeface="Arial" panose="020B0604020202020204" pitchFamily="34" charset="0"/>
              <a:buChar char="•"/>
            </a:pPr>
            <a:r>
              <a:rPr lang="en-US" dirty="0"/>
              <a:t>Uses TypeScript</a:t>
            </a:r>
          </a:p>
          <a:p>
            <a:pPr marL="171450" indent="-171450">
              <a:buFont typeface="Arial" panose="020B0604020202020204" pitchFamily="34" charset="0"/>
              <a:buChar char="•"/>
            </a:pPr>
            <a:r>
              <a:rPr lang="en-US" dirty="0"/>
              <a:t>Active Community</a:t>
            </a:r>
          </a:p>
        </p:txBody>
      </p:sp>
      <p:sp>
        <p:nvSpPr>
          <p:cNvPr id="4" name="Slide Number Placeholder 3"/>
          <p:cNvSpPr>
            <a:spLocks noGrp="1"/>
          </p:cNvSpPr>
          <p:nvPr>
            <p:ph type="sldNum" sz="quarter" idx="5"/>
          </p:nvPr>
        </p:nvSpPr>
        <p:spPr/>
        <p:txBody>
          <a:bodyPr/>
          <a:lstStyle/>
          <a:p>
            <a:fld id="{DE326DE0-BACA-4EA0-B73F-CC7DC1D7F4A1}" type="slidenum">
              <a:rPr lang="en-US" smtClean="0"/>
              <a:pPr/>
              <a:t>2</a:t>
            </a:fld>
            <a:endParaRPr lang="en-US"/>
          </a:p>
        </p:txBody>
      </p:sp>
    </p:spTree>
    <p:extLst>
      <p:ext uri="{BB962C8B-B14F-4D97-AF65-F5344CB8AC3E}">
        <p14:creationId xmlns:p14="http://schemas.microsoft.com/office/powerpoint/2010/main" val="2160084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20</a:t>
            </a:fld>
            <a:endParaRPr lang="en-US"/>
          </a:p>
        </p:txBody>
      </p:sp>
    </p:spTree>
    <p:extLst>
      <p:ext uri="{BB962C8B-B14F-4D97-AF65-F5344CB8AC3E}">
        <p14:creationId xmlns:p14="http://schemas.microsoft.com/office/powerpoint/2010/main" val="1454443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21</a:t>
            </a:fld>
            <a:endParaRPr lang="en-US"/>
          </a:p>
        </p:txBody>
      </p:sp>
    </p:spTree>
    <p:extLst>
      <p:ext uri="{BB962C8B-B14F-4D97-AF65-F5344CB8AC3E}">
        <p14:creationId xmlns:p14="http://schemas.microsoft.com/office/powerpoint/2010/main" val="619750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Gotchas:</a:t>
            </a:r>
          </a:p>
          <a:p>
            <a:pPr marL="171450" indent="-171450">
              <a:buFont typeface="Arial" panose="020B0604020202020204" pitchFamily="34" charset="0"/>
              <a:buChar char="•"/>
            </a:pPr>
            <a:r>
              <a:rPr lang="en-US" dirty="0"/>
              <a:t>Can only use the content once</a:t>
            </a:r>
          </a:p>
          <a:p>
            <a:pPr marL="171450" indent="-171450">
              <a:buFont typeface="Arial" panose="020B0604020202020204" pitchFamily="34" charset="0"/>
              <a:buChar char="•"/>
            </a:pPr>
            <a:r>
              <a:rPr lang="en-US" dirty="0"/>
              <a:t>Content will always be evaluated, even within a *</a:t>
            </a:r>
            <a:r>
              <a:rPr lang="en-US" dirty="0" err="1"/>
              <a:t>ngIf</a:t>
            </a:r>
            <a:endParaRPr lang="en-US" dirty="0"/>
          </a:p>
        </p:txBody>
      </p:sp>
      <p:sp>
        <p:nvSpPr>
          <p:cNvPr id="4" name="Slide Number Placeholder 3"/>
          <p:cNvSpPr>
            <a:spLocks noGrp="1"/>
          </p:cNvSpPr>
          <p:nvPr>
            <p:ph type="sldNum" sz="quarter" idx="5"/>
          </p:nvPr>
        </p:nvSpPr>
        <p:spPr/>
        <p:txBody>
          <a:bodyPr/>
          <a:lstStyle/>
          <a:p>
            <a:fld id="{DE326DE0-BACA-4EA0-B73F-CC7DC1D7F4A1}" type="slidenum">
              <a:rPr lang="en-US" smtClean="0"/>
              <a:pPr/>
              <a:t>22</a:t>
            </a:fld>
            <a:endParaRPr lang="en-US"/>
          </a:p>
        </p:txBody>
      </p:sp>
    </p:spTree>
    <p:extLst>
      <p:ext uri="{BB962C8B-B14F-4D97-AF65-F5344CB8AC3E}">
        <p14:creationId xmlns:p14="http://schemas.microsoft.com/office/powerpoint/2010/main" val="3396468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23</a:t>
            </a:fld>
            <a:endParaRPr lang="en-US"/>
          </a:p>
        </p:txBody>
      </p:sp>
    </p:spTree>
    <p:extLst>
      <p:ext uri="{BB962C8B-B14F-4D97-AF65-F5344CB8AC3E}">
        <p14:creationId xmlns:p14="http://schemas.microsoft.com/office/powerpoint/2010/main" val="3410391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24</a:t>
            </a:fld>
            <a:endParaRPr lang="en-US"/>
          </a:p>
        </p:txBody>
      </p:sp>
    </p:spTree>
    <p:extLst>
      <p:ext uri="{BB962C8B-B14F-4D97-AF65-F5344CB8AC3E}">
        <p14:creationId xmlns:p14="http://schemas.microsoft.com/office/powerpoint/2010/main" val="127976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25</a:t>
            </a:fld>
            <a:endParaRPr lang="en-US"/>
          </a:p>
        </p:txBody>
      </p:sp>
    </p:spTree>
    <p:extLst>
      <p:ext uri="{BB962C8B-B14F-4D97-AF65-F5344CB8AC3E}">
        <p14:creationId xmlns:p14="http://schemas.microsoft.com/office/powerpoint/2010/main" val="2016183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326DE0-BACA-4EA0-B73F-CC7DC1D7F4A1}" type="slidenum">
              <a:rPr lang="en-US" smtClean="0"/>
              <a:pPr/>
              <a:t>26</a:t>
            </a:fld>
            <a:endParaRPr lang="en-US"/>
          </a:p>
        </p:txBody>
      </p:sp>
    </p:spTree>
    <p:extLst>
      <p:ext uri="{BB962C8B-B14F-4D97-AF65-F5344CB8AC3E}">
        <p14:creationId xmlns:p14="http://schemas.microsoft.com/office/powerpoint/2010/main" val="1303634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some cases, you may need complex rules or the ability to dynamically register which component to use</a:t>
            </a:r>
          </a:p>
          <a:p>
            <a:endParaRPr lang="en-US" dirty="0"/>
          </a:p>
        </p:txBody>
      </p:sp>
      <p:sp>
        <p:nvSpPr>
          <p:cNvPr id="4" name="Slide Number Placeholder 3"/>
          <p:cNvSpPr>
            <a:spLocks noGrp="1"/>
          </p:cNvSpPr>
          <p:nvPr>
            <p:ph type="sldNum" sz="quarter" idx="5"/>
          </p:nvPr>
        </p:nvSpPr>
        <p:spPr/>
        <p:txBody>
          <a:bodyPr/>
          <a:lstStyle/>
          <a:p>
            <a:fld id="{DE326DE0-BACA-4EA0-B73F-CC7DC1D7F4A1}" type="slidenum">
              <a:rPr lang="en-US" smtClean="0"/>
              <a:pPr/>
              <a:t>29</a:t>
            </a:fld>
            <a:endParaRPr lang="en-US"/>
          </a:p>
        </p:txBody>
      </p:sp>
    </p:spTree>
    <p:extLst>
      <p:ext uri="{BB962C8B-B14F-4D97-AF65-F5344CB8AC3E}">
        <p14:creationId xmlns:p14="http://schemas.microsoft.com/office/powerpoint/2010/main" val="304567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30</a:t>
            </a:fld>
            <a:endParaRPr lang="en-US"/>
          </a:p>
        </p:txBody>
      </p:sp>
    </p:spTree>
    <p:extLst>
      <p:ext uri="{BB962C8B-B14F-4D97-AF65-F5344CB8AC3E}">
        <p14:creationId xmlns:p14="http://schemas.microsoft.com/office/powerpoint/2010/main" val="1938419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31</a:t>
            </a:fld>
            <a:endParaRPr lang="en-US"/>
          </a:p>
        </p:txBody>
      </p:sp>
    </p:spTree>
    <p:extLst>
      <p:ext uri="{BB962C8B-B14F-4D97-AF65-F5344CB8AC3E}">
        <p14:creationId xmlns:p14="http://schemas.microsoft.com/office/powerpoint/2010/main" val="4294476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core of the Angular architecture are modules, they represent a grouping of components and services.  Components are the View portion of the application and the only part that interacts with the DOM.  Services are the work horse of an application and should contain all business logic and provide access to any </a:t>
            </a:r>
            <a:r>
              <a:rPr lang="en-US" dirty="0" err="1"/>
              <a:t>api</a:t>
            </a:r>
            <a:r>
              <a:rPr lang="en-US" dirty="0"/>
              <a:t> calls.  Finally, routing defines the navigation of the Single Page Application and maps paths to components.</a:t>
            </a:r>
          </a:p>
        </p:txBody>
      </p:sp>
      <p:sp>
        <p:nvSpPr>
          <p:cNvPr id="4" name="Slide Number Placeholder 3"/>
          <p:cNvSpPr>
            <a:spLocks noGrp="1"/>
          </p:cNvSpPr>
          <p:nvPr>
            <p:ph type="sldNum" sz="quarter" idx="5"/>
          </p:nvPr>
        </p:nvSpPr>
        <p:spPr/>
        <p:txBody>
          <a:bodyPr/>
          <a:lstStyle/>
          <a:p>
            <a:fld id="{DE326DE0-BACA-4EA0-B73F-CC7DC1D7F4A1}" type="slidenum">
              <a:rPr lang="en-US" smtClean="0"/>
              <a:pPr/>
              <a:t>3</a:t>
            </a:fld>
            <a:endParaRPr lang="en-US"/>
          </a:p>
        </p:txBody>
      </p:sp>
    </p:spTree>
    <p:extLst>
      <p:ext uri="{BB962C8B-B14F-4D97-AF65-F5344CB8AC3E}">
        <p14:creationId xmlns:p14="http://schemas.microsoft.com/office/powerpoint/2010/main" val="458184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NgDoCheck – manually perform change detection</a:t>
            </a:r>
          </a:p>
          <a:p>
            <a:r>
              <a:rPr lang="en-US" dirty="0"/>
              <a:t>NgOnDestroy – Cleanup</a:t>
            </a:r>
          </a:p>
        </p:txBody>
      </p:sp>
      <p:sp>
        <p:nvSpPr>
          <p:cNvPr id="4" name="Slide Number Placeholder 3"/>
          <p:cNvSpPr>
            <a:spLocks noGrp="1"/>
          </p:cNvSpPr>
          <p:nvPr>
            <p:ph type="sldNum" sz="quarter" idx="5"/>
          </p:nvPr>
        </p:nvSpPr>
        <p:spPr/>
        <p:txBody>
          <a:bodyPr/>
          <a:lstStyle/>
          <a:p>
            <a:fld id="{DE326DE0-BACA-4EA0-B73F-CC7DC1D7F4A1}" type="slidenum">
              <a:rPr lang="en-US" smtClean="0"/>
              <a:pPr/>
              <a:t>32</a:t>
            </a:fld>
            <a:endParaRPr lang="en-US"/>
          </a:p>
        </p:txBody>
      </p:sp>
    </p:spTree>
    <p:extLst>
      <p:ext uri="{BB962C8B-B14F-4D97-AF65-F5344CB8AC3E}">
        <p14:creationId xmlns:p14="http://schemas.microsoft.com/office/powerpoint/2010/main" val="39282875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33</a:t>
            </a:fld>
            <a:endParaRPr lang="en-US"/>
          </a:p>
        </p:txBody>
      </p:sp>
    </p:spTree>
    <p:extLst>
      <p:ext uri="{BB962C8B-B14F-4D97-AF65-F5344CB8AC3E}">
        <p14:creationId xmlns:p14="http://schemas.microsoft.com/office/powerpoint/2010/main" val="488117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34</a:t>
            </a:fld>
            <a:endParaRPr lang="en-US"/>
          </a:p>
        </p:txBody>
      </p:sp>
    </p:spTree>
    <p:extLst>
      <p:ext uri="{BB962C8B-B14F-4D97-AF65-F5344CB8AC3E}">
        <p14:creationId xmlns:p14="http://schemas.microsoft.com/office/powerpoint/2010/main" val="15057542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Can be used with or without a form.  If using with a form, the name attribute is required so it can use it as a reference</a:t>
            </a:r>
          </a:p>
          <a:p>
            <a:endParaRPr lang="en-US" dirty="0"/>
          </a:p>
        </p:txBody>
      </p:sp>
      <p:sp>
        <p:nvSpPr>
          <p:cNvPr id="4" name="Slide Number Placeholder 3"/>
          <p:cNvSpPr>
            <a:spLocks noGrp="1"/>
          </p:cNvSpPr>
          <p:nvPr>
            <p:ph type="sldNum" sz="quarter" idx="5"/>
          </p:nvPr>
        </p:nvSpPr>
        <p:spPr/>
        <p:txBody>
          <a:bodyPr/>
          <a:lstStyle/>
          <a:p>
            <a:fld id="{8BC12DD2-95FF-4F78-B77F-F04C47D385F6}" type="slidenum">
              <a:rPr lang="en-US" smtClean="0"/>
              <a:t>35</a:t>
            </a:fld>
            <a:endParaRPr lang="en-US"/>
          </a:p>
        </p:txBody>
      </p:sp>
    </p:spTree>
    <p:extLst>
      <p:ext uri="{BB962C8B-B14F-4D97-AF65-F5344CB8AC3E}">
        <p14:creationId xmlns:p14="http://schemas.microsoft.com/office/powerpoint/2010/main" val="22694511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36</a:t>
            </a:fld>
            <a:endParaRPr lang="en-US"/>
          </a:p>
        </p:txBody>
      </p:sp>
    </p:spTree>
    <p:extLst>
      <p:ext uri="{BB962C8B-B14F-4D97-AF65-F5344CB8AC3E}">
        <p14:creationId xmlns:p14="http://schemas.microsoft.com/office/powerpoint/2010/main" val="40959185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37</a:t>
            </a:fld>
            <a:endParaRPr lang="en-US"/>
          </a:p>
        </p:txBody>
      </p:sp>
    </p:spTree>
    <p:extLst>
      <p:ext uri="{BB962C8B-B14F-4D97-AF65-F5344CB8AC3E}">
        <p14:creationId xmlns:p14="http://schemas.microsoft.com/office/powerpoint/2010/main" val="14808511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38</a:t>
            </a:fld>
            <a:endParaRPr lang="en-US"/>
          </a:p>
        </p:txBody>
      </p:sp>
    </p:spTree>
    <p:extLst>
      <p:ext uri="{BB962C8B-B14F-4D97-AF65-F5344CB8AC3E}">
        <p14:creationId xmlns:p14="http://schemas.microsoft.com/office/powerpoint/2010/main" val="3545381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t>
            </a:r>
            <a:r>
              <a:rPr lang="en-US" dirty="0" err="1"/>
              <a:t>InfoGraphic</a:t>
            </a:r>
            <a:endParaRPr lang="en-US" dirty="0"/>
          </a:p>
          <a:p>
            <a:endParaRPr lang="en-US" dirty="0"/>
          </a:p>
        </p:txBody>
      </p:sp>
      <p:sp>
        <p:nvSpPr>
          <p:cNvPr id="4" name="Slide Number Placeholder 3"/>
          <p:cNvSpPr>
            <a:spLocks noGrp="1"/>
          </p:cNvSpPr>
          <p:nvPr>
            <p:ph type="sldNum" sz="quarter" idx="5"/>
          </p:nvPr>
        </p:nvSpPr>
        <p:spPr/>
        <p:txBody>
          <a:bodyPr/>
          <a:lstStyle/>
          <a:p>
            <a:fld id="{DE326DE0-BACA-4EA0-B73F-CC7DC1D7F4A1}" type="slidenum">
              <a:rPr lang="en-US" smtClean="0"/>
              <a:pPr/>
              <a:t>39</a:t>
            </a:fld>
            <a:endParaRPr lang="en-US"/>
          </a:p>
        </p:txBody>
      </p:sp>
    </p:spTree>
    <p:extLst>
      <p:ext uri="{BB962C8B-B14F-4D97-AF65-F5344CB8AC3E}">
        <p14:creationId xmlns:p14="http://schemas.microsoft.com/office/powerpoint/2010/main" val="33942936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40</a:t>
            </a:fld>
            <a:endParaRPr lang="en-US"/>
          </a:p>
        </p:txBody>
      </p:sp>
    </p:spTree>
    <p:extLst>
      <p:ext uri="{BB962C8B-B14F-4D97-AF65-F5344CB8AC3E}">
        <p14:creationId xmlns:p14="http://schemas.microsoft.com/office/powerpoint/2010/main" val="5181821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41</a:t>
            </a:fld>
            <a:endParaRPr lang="en-US"/>
          </a:p>
        </p:txBody>
      </p:sp>
    </p:spTree>
    <p:extLst>
      <p:ext uri="{BB962C8B-B14F-4D97-AF65-F5344CB8AC3E}">
        <p14:creationId xmlns:p14="http://schemas.microsoft.com/office/powerpoint/2010/main" val="3760409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Consider at the beginning of your project</a:t>
            </a:r>
          </a:p>
          <a:p>
            <a:pPr marL="171450" indent="-171450">
              <a:buFont typeface="Arial" panose="020B0604020202020204" pitchFamily="34" charset="0"/>
              <a:buChar char="•"/>
            </a:pPr>
            <a:r>
              <a:rPr lang="en-US" dirty="0"/>
              <a:t>Organize features into modules</a:t>
            </a:r>
          </a:p>
          <a:p>
            <a:pPr marL="171450" indent="-171450">
              <a:buFont typeface="Arial" panose="020B0604020202020204" pitchFamily="34" charset="0"/>
              <a:buChar char="•"/>
            </a:pPr>
            <a:r>
              <a:rPr lang="en-US" dirty="0"/>
              <a:t>Think about a core module for security, interceptors and guards</a:t>
            </a:r>
          </a:p>
          <a:p>
            <a:pPr marL="171450" indent="-171450">
              <a:buFont typeface="Arial" panose="020B0604020202020204" pitchFamily="34" charset="0"/>
              <a:buChar char="•"/>
            </a:pPr>
            <a:r>
              <a:rPr lang="en-US" dirty="0"/>
              <a:t>Pages vs Components – Pages are routes</a:t>
            </a:r>
          </a:p>
          <a:p>
            <a:pPr marL="171450" indent="-171450">
              <a:buFont typeface="Arial" panose="020B0604020202020204" pitchFamily="34" charset="0"/>
              <a:buChar char="•"/>
            </a:pPr>
            <a:r>
              <a:rPr lang="en-US" dirty="0"/>
              <a:t>No one size fits all</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E326DE0-BACA-4EA0-B73F-CC7DC1D7F4A1}" type="slidenum">
              <a:rPr lang="en-US" smtClean="0"/>
              <a:pPr/>
              <a:t>4</a:t>
            </a:fld>
            <a:endParaRPr lang="en-US"/>
          </a:p>
        </p:txBody>
      </p:sp>
    </p:spTree>
    <p:extLst>
      <p:ext uri="{BB962C8B-B14F-4D97-AF65-F5344CB8AC3E}">
        <p14:creationId xmlns:p14="http://schemas.microsoft.com/office/powerpoint/2010/main" val="1758538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42</a:t>
            </a:fld>
            <a:endParaRPr lang="en-US"/>
          </a:p>
        </p:txBody>
      </p:sp>
    </p:spTree>
    <p:extLst>
      <p:ext uri="{BB962C8B-B14F-4D97-AF65-F5344CB8AC3E}">
        <p14:creationId xmlns:p14="http://schemas.microsoft.com/office/powerpoint/2010/main" val="42071480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43</a:t>
            </a:fld>
            <a:endParaRPr lang="en-US"/>
          </a:p>
        </p:txBody>
      </p:sp>
    </p:spTree>
    <p:extLst>
      <p:ext uri="{BB962C8B-B14F-4D97-AF65-F5344CB8AC3E}">
        <p14:creationId xmlns:p14="http://schemas.microsoft.com/office/powerpoint/2010/main" val="37066658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44</a:t>
            </a:fld>
            <a:endParaRPr lang="en-US"/>
          </a:p>
        </p:txBody>
      </p:sp>
    </p:spTree>
    <p:extLst>
      <p:ext uri="{BB962C8B-B14F-4D97-AF65-F5344CB8AC3E}">
        <p14:creationId xmlns:p14="http://schemas.microsoft.com/office/powerpoint/2010/main" val="22734483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45</a:t>
            </a:fld>
            <a:endParaRPr lang="en-US"/>
          </a:p>
        </p:txBody>
      </p:sp>
    </p:spTree>
    <p:extLst>
      <p:ext uri="{BB962C8B-B14F-4D97-AF65-F5344CB8AC3E}">
        <p14:creationId xmlns:p14="http://schemas.microsoft.com/office/powerpoint/2010/main" val="20296583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326DE0-BACA-4EA0-B73F-CC7DC1D7F4A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99463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App Module – Bootstrap</a:t>
            </a:r>
          </a:p>
          <a:p>
            <a:pPr marL="171450" indent="-171450">
              <a:buFont typeface="Arial" panose="020B0604020202020204" pitchFamily="34" charset="0"/>
              <a:buChar char="•"/>
            </a:pPr>
            <a:r>
              <a:rPr lang="en-US" dirty="0"/>
              <a:t>Core Module</a:t>
            </a:r>
          </a:p>
          <a:p>
            <a:pPr marL="171450" indent="-171450">
              <a:buFont typeface="Arial" panose="020B0604020202020204" pitchFamily="34" charset="0"/>
              <a:buChar char="•"/>
            </a:pPr>
            <a:r>
              <a:rPr lang="en-US" dirty="0"/>
              <a:t>Shared Modules</a:t>
            </a:r>
          </a:p>
          <a:p>
            <a:pPr marL="171450" indent="-171450">
              <a:buFont typeface="Arial" panose="020B0604020202020204" pitchFamily="34" charset="0"/>
              <a:buChar char="•"/>
            </a:pPr>
            <a:r>
              <a:rPr lang="en-US" dirty="0"/>
              <a:t>Feature Modules</a:t>
            </a:r>
          </a:p>
          <a:p>
            <a:pPr marL="628650" lvl="1" indent="-171450">
              <a:buFont typeface="Arial" panose="020B0604020202020204" pitchFamily="34" charset="0"/>
              <a:buChar char="•"/>
            </a:pPr>
            <a:r>
              <a:rPr lang="en-US" dirty="0"/>
              <a:t>Components</a:t>
            </a:r>
          </a:p>
          <a:p>
            <a:pPr marL="628650" lvl="1" indent="-171450">
              <a:buFont typeface="Arial" panose="020B0604020202020204" pitchFamily="34" charset="0"/>
              <a:buChar char="•"/>
            </a:pPr>
            <a:r>
              <a:rPr lang="en-US" dirty="0"/>
              <a:t>Pages – Routable component</a:t>
            </a:r>
          </a:p>
        </p:txBody>
      </p:sp>
      <p:sp>
        <p:nvSpPr>
          <p:cNvPr id="4" name="Slide Number Placeholder 3"/>
          <p:cNvSpPr>
            <a:spLocks noGrp="1"/>
          </p:cNvSpPr>
          <p:nvPr>
            <p:ph type="sldNum" sz="quarter" idx="5"/>
          </p:nvPr>
        </p:nvSpPr>
        <p:spPr/>
        <p:txBody>
          <a:bodyPr/>
          <a:lstStyle/>
          <a:p>
            <a:fld id="{DE326DE0-BACA-4EA0-B73F-CC7DC1D7F4A1}" type="slidenum">
              <a:rPr lang="en-US" smtClean="0"/>
              <a:pPr/>
              <a:t>5</a:t>
            </a:fld>
            <a:endParaRPr lang="en-US"/>
          </a:p>
        </p:txBody>
      </p:sp>
    </p:spTree>
    <p:extLst>
      <p:ext uri="{BB962C8B-B14F-4D97-AF65-F5344CB8AC3E}">
        <p14:creationId xmlns:p14="http://schemas.microsoft.com/office/powerpoint/2010/main" val="4184154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6</a:t>
            </a:fld>
            <a:endParaRPr lang="en-US"/>
          </a:p>
        </p:txBody>
      </p:sp>
    </p:spTree>
    <p:extLst>
      <p:ext uri="{BB962C8B-B14F-4D97-AF65-F5344CB8AC3E}">
        <p14:creationId xmlns:p14="http://schemas.microsoft.com/office/powerpoint/2010/main" val="4182480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indent="-171450">
              <a:buFont typeface="Arial" panose="020B0604020202020204" pitchFamily="34" charset="0"/>
              <a:buChar char="•"/>
            </a:pPr>
            <a:r>
              <a:rPr lang="en-US" dirty="0"/>
              <a:t>App Module first</a:t>
            </a:r>
          </a:p>
          <a:p>
            <a:pPr marL="171450" indent="-171450">
              <a:buFont typeface="Arial" panose="020B0604020202020204" pitchFamily="34" charset="0"/>
              <a:buChar char="•"/>
            </a:pPr>
            <a:r>
              <a:rPr lang="en-US" dirty="0"/>
              <a:t>Shared Module</a:t>
            </a:r>
          </a:p>
          <a:p>
            <a:pPr marL="171450" indent="-171450">
              <a:buFont typeface="Arial" panose="020B0604020202020204" pitchFamily="34" charset="0"/>
              <a:buChar char="•"/>
            </a:pPr>
            <a:r>
              <a:rPr lang="en-US" dirty="0"/>
              <a:t>Feature Modules</a:t>
            </a:r>
          </a:p>
          <a:p>
            <a:pPr marL="171450" indent="-171450">
              <a:buFont typeface="Arial" panose="020B0604020202020204" pitchFamily="34" charset="0"/>
              <a:buChar char="•"/>
            </a:pPr>
            <a:r>
              <a:rPr lang="en-US" dirty="0"/>
              <a:t>App Routing Module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E326DE0-BACA-4EA0-B73F-CC7DC1D7F4A1}" type="slidenum">
              <a:rPr lang="en-US" smtClean="0"/>
              <a:pPr/>
              <a:t>7</a:t>
            </a:fld>
            <a:endParaRPr lang="en-US"/>
          </a:p>
        </p:txBody>
      </p:sp>
    </p:spTree>
    <p:extLst>
      <p:ext uri="{BB962C8B-B14F-4D97-AF65-F5344CB8AC3E}">
        <p14:creationId xmlns:p14="http://schemas.microsoft.com/office/powerpoint/2010/main" val="338163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Wait a minute, this is Angular components so why are we talking about directives</a:t>
            </a:r>
          </a:p>
          <a:p>
            <a:pPr marL="171450" indent="-171450">
              <a:buFont typeface="Arial" panose="020B0604020202020204" pitchFamily="34" charset="0"/>
              <a:buChar char="•"/>
            </a:pPr>
            <a:r>
              <a:rPr lang="en-US" dirty="0"/>
              <a:t>Lowest building block</a:t>
            </a:r>
          </a:p>
          <a:p>
            <a:pPr marL="171450" indent="-171450">
              <a:buFont typeface="Arial" panose="020B0604020202020204" pitchFamily="34" charset="0"/>
              <a:buChar char="•"/>
            </a:pPr>
            <a:r>
              <a:rPr lang="en-US" dirty="0"/>
              <a:t>3 types – structural, attribute and component</a:t>
            </a:r>
          </a:p>
        </p:txBody>
      </p:sp>
      <p:sp>
        <p:nvSpPr>
          <p:cNvPr id="4" name="Slide Number Placeholder 3"/>
          <p:cNvSpPr>
            <a:spLocks noGrp="1"/>
          </p:cNvSpPr>
          <p:nvPr>
            <p:ph type="sldNum" sz="quarter" idx="5"/>
          </p:nvPr>
        </p:nvSpPr>
        <p:spPr/>
        <p:txBody>
          <a:bodyPr/>
          <a:lstStyle/>
          <a:p>
            <a:fld id="{DE326DE0-BACA-4EA0-B73F-CC7DC1D7F4A1}" type="slidenum">
              <a:rPr lang="en-US" smtClean="0"/>
              <a:pPr/>
              <a:t>8</a:t>
            </a:fld>
            <a:endParaRPr lang="en-US"/>
          </a:p>
        </p:txBody>
      </p:sp>
    </p:spTree>
    <p:extLst>
      <p:ext uri="{BB962C8B-B14F-4D97-AF65-F5344CB8AC3E}">
        <p14:creationId xmlns:p14="http://schemas.microsoft.com/office/powerpoint/2010/main" val="1898224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326DE0-BACA-4EA0-B73F-CC7DC1D7F4A1}" type="slidenum">
              <a:rPr lang="en-US" smtClean="0"/>
              <a:pPr/>
              <a:t>9</a:t>
            </a:fld>
            <a:endParaRPr lang="en-US"/>
          </a:p>
        </p:txBody>
      </p:sp>
    </p:spTree>
    <p:extLst>
      <p:ext uri="{BB962C8B-B14F-4D97-AF65-F5344CB8AC3E}">
        <p14:creationId xmlns:p14="http://schemas.microsoft.com/office/powerpoint/2010/main" val="2109432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817257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978831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3807631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613592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10/10/2019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21690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8402845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10/10/2019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319587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10147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834085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433475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94586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10/10/2019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10/10/2019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10/10/2019</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10/10/2019</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284627340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12.xml"/><Relationship Id="rId7" Type="http://schemas.openxmlformats.org/officeDocument/2006/relationships/hyperlink" Target="https://github.com/amonsees/angular-components" TargetMode="Externa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hyperlink" Target="https://github.com/amonsees/" TargetMode="External"/><Relationship Id="rId5" Type="http://schemas.openxmlformats.org/officeDocument/2006/relationships/image" Target="../media/image3.jpg"/><Relationship Id="rId4"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4419600" y="2254250"/>
            <a:ext cx="3987800"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EEECE1">
                    <a:lumMod val="90000"/>
                  </a:srgbClr>
                </a:solidFill>
                <a:effectLst/>
                <a:uLnTx/>
                <a:uFillTx/>
                <a:latin typeface="Arial" charset="0"/>
                <a:ea typeface="+mn-ea"/>
                <a:cs typeface="+mn-cs"/>
              </a:rPr>
              <a:t>Anthony Monsees</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3200" b="1" dirty="0">
                <a:solidFill>
                  <a:srgbClr val="EEECE1">
                    <a:lumMod val="90000"/>
                  </a:srgbClr>
                </a:solidFill>
                <a:latin typeface="Arial" charset="0"/>
              </a:rPr>
              <a:t>Owner/Architect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EEECE1">
                    <a:lumMod val="90000"/>
                  </a:srgbClr>
                </a:solidFill>
                <a:effectLst/>
                <a:uLnTx/>
                <a:uFillTx/>
                <a:latin typeface="Arial" charset="0"/>
                <a:ea typeface="+mn-ea"/>
                <a:cs typeface="+mn-cs"/>
              </a:rPr>
              <a:t>Devware, Inc.</a:t>
            </a:r>
            <a:endParaRPr kumimoji="0" lang="en-US" sz="2400" b="1" i="0" u="none" strike="noStrike" kern="1200" cap="none" spc="0" normalizeH="0" baseline="0" noProof="0" dirty="0">
              <a:ln>
                <a:noFill/>
              </a:ln>
              <a:solidFill>
                <a:srgbClr val="EEECE1">
                  <a:lumMod val="90000"/>
                </a:srgbClr>
              </a:solidFill>
              <a:effectLst/>
              <a:uLnTx/>
              <a:uFillTx/>
              <a:latin typeface="Arial"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F81BD">
                  <a:lumMod val="40000"/>
                  <a:lumOff val="60000"/>
                </a:srgbClr>
              </a:solidFill>
              <a:effectLst/>
              <a:uLnTx/>
              <a:uFillTx/>
              <a:latin typeface="Arial"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F497D"/>
              </a:solidFill>
              <a:effectLst/>
              <a:uLnTx/>
              <a:uFillTx/>
              <a:latin typeface="Times New Roman" pitchFamily="28" charset="0"/>
              <a:ea typeface="+mn-ea"/>
              <a:cs typeface="+mn-cs"/>
            </a:endParaRPr>
          </a:p>
        </p:txBody>
      </p:sp>
      <p:sp>
        <p:nvSpPr>
          <p:cNvPr id="7" name="Text Box 7"/>
          <p:cNvSpPr txBox="1">
            <a:spLocks noChangeArrowheads="1"/>
          </p:cNvSpPr>
          <p:nvPr/>
        </p:nvSpPr>
        <p:spPr bwMode="auto">
          <a:xfrm>
            <a:off x="4791077" y="3867150"/>
            <a:ext cx="36671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EECE1">
                    <a:lumMod val="90000"/>
                  </a:srgbClr>
                </a:solidFill>
                <a:effectLst/>
                <a:uLnTx/>
                <a:uFillTx/>
                <a:latin typeface="Arial" charset="0"/>
                <a:ea typeface="+mn-ea"/>
                <a:cs typeface="Arial" charset="0"/>
              </a:rPr>
              <a:t>Level: Advanced</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79646">
                  <a:lumMod val="20000"/>
                  <a:lumOff val="80000"/>
                </a:srgbClr>
              </a:solidFill>
              <a:effectLst/>
              <a:uLnTx/>
              <a:uFillTx/>
              <a:latin typeface="Arial" charset="0"/>
              <a:ea typeface="+mn-ea"/>
              <a:cs typeface="Arial" charset="0"/>
            </a:endParaRPr>
          </a:p>
        </p:txBody>
      </p:sp>
      <p:sp>
        <p:nvSpPr>
          <p:cNvPr id="8" name="Rectangle 3"/>
          <p:cNvSpPr txBox="1">
            <a:spLocks noChangeArrowheads="1"/>
          </p:cNvSpPr>
          <p:nvPr/>
        </p:nvSpPr>
        <p:spPr bwMode="auto">
          <a:xfrm>
            <a:off x="838200" y="1120140"/>
            <a:ext cx="76200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r>
              <a:rPr lang="en-US" sz="4400" b="1" dirty="0">
                <a:effectLst/>
              </a:rPr>
              <a:t>Designing and building Advanced Angular components</a:t>
            </a:r>
          </a:p>
        </p:txBody>
      </p:sp>
    </p:spTree>
    <p:extLst>
      <p:ext uri="{BB962C8B-B14F-4D97-AF65-F5344CB8AC3E}">
        <p14:creationId xmlns:p14="http://schemas.microsoft.com/office/powerpoint/2010/main" val="2938921653"/>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AAF9-B99E-4D42-A926-FC1755BEF898}"/>
              </a:ext>
            </a:extLst>
          </p:cNvPr>
          <p:cNvSpPr>
            <a:spLocks noGrp="1"/>
          </p:cNvSpPr>
          <p:nvPr>
            <p:ph type="title"/>
          </p:nvPr>
        </p:nvSpPr>
        <p:spPr/>
        <p:txBody>
          <a:bodyPr/>
          <a:lstStyle/>
          <a:p>
            <a:r>
              <a:rPr lang="en-US" dirty="0"/>
              <a:t>Attribute Directives</a:t>
            </a:r>
          </a:p>
        </p:txBody>
      </p:sp>
      <p:sp>
        <p:nvSpPr>
          <p:cNvPr id="3" name="Content Placeholder 2">
            <a:extLst>
              <a:ext uri="{FF2B5EF4-FFF2-40B4-BE49-F238E27FC236}">
                <a16:creationId xmlns:a16="http://schemas.microsoft.com/office/drawing/2014/main" id="{42F99F45-0509-4595-8F5D-621726B9F0C0}"/>
              </a:ext>
            </a:extLst>
          </p:cNvPr>
          <p:cNvSpPr>
            <a:spLocks noGrp="1"/>
          </p:cNvSpPr>
          <p:nvPr>
            <p:ph idx="1"/>
          </p:nvPr>
        </p:nvSpPr>
        <p:spPr/>
        <p:txBody>
          <a:bodyPr>
            <a:normAutofit fontScale="85000" lnSpcReduction="10000"/>
          </a:bodyPr>
          <a:lstStyle/>
          <a:p>
            <a:r>
              <a:rPr lang="en-US" dirty="0"/>
              <a:t>Modifies the appearance or behavior of DOM elements</a:t>
            </a:r>
          </a:p>
          <a:p>
            <a:r>
              <a:rPr lang="en-US" dirty="0"/>
              <a:t>Typically applied using an attribute selector</a:t>
            </a:r>
          </a:p>
          <a:p>
            <a:r>
              <a:rPr lang="en-US" dirty="0"/>
              <a:t>Can have inputs and outputs</a:t>
            </a:r>
          </a:p>
          <a:p>
            <a:r>
              <a:rPr lang="en-US" dirty="0"/>
              <a:t>Common injectables include </a:t>
            </a:r>
            <a:r>
              <a:rPr lang="en-US" dirty="0" err="1">
                <a:solidFill>
                  <a:schemeClr val="accent6"/>
                </a:solidFill>
              </a:rPr>
              <a:t>ElementRef</a:t>
            </a:r>
            <a:r>
              <a:rPr lang="en-US" dirty="0"/>
              <a:t>, </a:t>
            </a:r>
            <a:r>
              <a:rPr lang="en-US" dirty="0">
                <a:solidFill>
                  <a:schemeClr val="accent6"/>
                </a:solidFill>
              </a:rPr>
              <a:t>Renderer2</a:t>
            </a:r>
            <a:r>
              <a:rPr lang="en-US" dirty="0"/>
              <a:t> and </a:t>
            </a:r>
            <a:r>
              <a:rPr lang="en-US" dirty="0" err="1">
                <a:solidFill>
                  <a:schemeClr val="accent6"/>
                </a:solidFill>
              </a:rPr>
              <a:t>DomSanitizer</a:t>
            </a:r>
            <a:endParaRPr lang="en-US" dirty="0">
              <a:solidFill>
                <a:schemeClr val="accent6"/>
              </a:solidFill>
            </a:endParaRPr>
          </a:p>
          <a:p>
            <a:r>
              <a:rPr lang="en-US" dirty="0"/>
              <a:t>Use of </a:t>
            </a:r>
            <a:r>
              <a:rPr lang="en-US" dirty="0">
                <a:solidFill>
                  <a:schemeClr val="accent6"/>
                </a:solidFill>
              </a:rPr>
              <a:t>@</a:t>
            </a:r>
            <a:r>
              <a:rPr lang="en-US" dirty="0" err="1">
                <a:solidFill>
                  <a:schemeClr val="accent6"/>
                </a:solidFill>
              </a:rPr>
              <a:t>HostBinding</a:t>
            </a:r>
            <a:r>
              <a:rPr lang="en-US" dirty="0">
                <a:solidFill>
                  <a:schemeClr val="accent6"/>
                </a:solidFill>
              </a:rPr>
              <a:t> </a:t>
            </a:r>
            <a:r>
              <a:rPr lang="en-US" dirty="0"/>
              <a:t>for setting attributes</a:t>
            </a:r>
          </a:p>
          <a:p>
            <a:r>
              <a:rPr lang="en-US" dirty="0"/>
              <a:t>Use of </a:t>
            </a:r>
            <a:r>
              <a:rPr lang="en-US" dirty="0">
                <a:solidFill>
                  <a:schemeClr val="accent6"/>
                </a:solidFill>
              </a:rPr>
              <a:t>@</a:t>
            </a:r>
            <a:r>
              <a:rPr lang="en-US" dirty="0" err="1">
                <a:solidFill>
                  <a:schemeClr val="accent6"/>
                </a:solidFill>
              </a:rPr>
              <a:t>HostListener</a:t>
            </a:r>
            <a:r>
              <a:rPr lang="en-US" dirty="0">
                <a:solidFill>
                  <a:schemeClr val="accent6"/>
                </a:solidFill>
              </a:rPr>
              <a:t> </a:t>
            </a:r>
            <a:r>
              <a:rPr lang="en-US" dirty="0"/>
              <a:t>to handle DOM events</a:t>
            </a:r>
          </a:p>
          <a:p>
            <a:endParaRPr lang="en-US" dirty="0"/>
          </a:p>
        </p:txBody>
      </p:sp>
    </p:spTree>
    <p:extLst>
      <p:ext uri="{BB962C8B-B14F-4D97-AF65-F5344CB8AC3E}">
        <p14:creationId xmlns:p14="http://schemas.microsoft.com/office/powerpoint/2010/main" val="1345190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6A79B-7A21-4FAD-9B45-FF6BB553A020}"/>
              </a:ext>
            </a:extLst>
          </p:cNvPr>
          <p:cNvSpPr>
            <a:spLocks noGrp="1"/>
          </p:cNvSpPr>
          <p:nvPr>
            <p:ph type="title"/>
          </p:nvPr>
        </p:nvSpPr>
        <p:spPr/>
        <p:txBody>
          <a:bodyPr/>
          <a:lstStyle/>
          <a:p>
            <a:r>
              <a:rPr lang="en-US" dirty="0"/>
              <a:t>Selectors</a:t>
            </a:r>
          </a:p>
        </p:txBody>
      </p:sp>
      <p:sp>
        <p:nvSpPr>
          <p:cNvPr id="3" name="Content Placeholder 2">
            <a:extLst>
              <a:ext uri="{FF2B5EF4-FFF2-40B4-BE49-F238E27FC236}">
                <a16:creationId xmlns:a16="http://schemas.microsoft.com/office/drawing/2014/main" id="{974A4D46-8DAF-42FF-BC50-6C52E48154EA}"/>
              </a:ext>
            </a:extLst>
          </p:cNvPr>
          <p:cNvSpPr>
            <a:spLocks noGrp="1"/>
          </p:cNvSpPr>
          <p:nvPr>
            <p:ph idx="1"/>
          </p:nvPr>
        </p:nvSpPr>
        <p:spPr/>
        <p:txBody>
          <a:bodyPr/>
          <a:lstStyle/>
          <a:p>
            <a:r>
              <a:rPr lang="en-US" dirty="0"/>
              <a:t>Identifies a directive in a template</a:t>
            </a:r>
          </a:p>
        </p:txBody>
      </p:sp>
      <p:pic>
        <p:nvPicPr>
          <p:cNvPr id="5" name="Picture 4">
            <a:extLst>
              <a:ext uri="{FF2B5EF4-FFF2-40B4-BE49-F238E27FC236}">
                <a16:creationId xmlns:a16="http://schemas.microsoft.com/office/drawing/2014/main" id="{2CCC31FA-A208-459A-A6BB-33E9DDE005C3}"/>
              </a:ext>
            </a:extLst>
          </p:cNvPr>
          <p:cNvPicPr>
            <a:picLocks noChangeAspect="1"/>
          </p:cNvPicPr>
          <p:nvPr/>
        </p:nvPicPr>
        <p:blipFill>
          <a:blip r:embed="rId3"/>
          <a:stretch>
            <a:fillRect/>
          </a:stretch>
        </p:blipFill>
        <p:spPr>
          <a:xfrm>
            <a:off x="1066800" y="1640234"/>
            <a:ext cx="4191000" cy="3090516"/>
          </a:xfrm>
          <a:prstGeom prst="rect">
            <a:avLst/>
          </a:prstGeom>
        </p:spPr>
      </p:pic>
    </p:spTree>
    <p:extLst>
      <p:ext uri="{BB962C8B-B14F-4D97-AF65-F5344CB8AC3E}">
        <p14:creationId xmlns:p14="http://schemas.microsoft.com/office/powerpoint/2010/main" val="3733266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1CF9-EE7E-4BC4-A450-04FBFA7D0502}"/>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F901B2ED-6DD6-4399-9E2C-4F7A32BDD3ED}"/>
              </a:ext>
            </a:extLst>
          </p:cNvPr>
          <p:cNvSpPr>
            <a:spLocks noGrp="1"/>
          </p:cNvSpPr>
          <p:nvPr>
            <p:ph idx="1"/>
          </p:nvPr>
        </p:nvSpPr>
        <p:spPr/>
        <p:txBody>
          <a:bodyPr>
            <a:normAutofit fontScale="92500"/>
          </a:bodyPr>
          <a:lstStyle/>
          <a:p>
            <a:r>
              <a:rPr lang="en-US" dirty="0"/>
              <a:t>Component are directives that have a template</a:t>
            </a:r>
          </a:p>
          <a:p>
            <a:r>
              <a:rPr lang="en-US" dirty="0"/>
              <a:t> </a:t>
            </a:r>
            <a:r>
              <a:rPr lang="en-US" dirty="0">
                <a:solidFill>
                  <a:schemeClr val="accent6"/>
                </a:solidFill>
              </a:rPr>
              <a:t>@Component</a:t>
            </a:r>
            <a:r>
              <a:rPr lang="en-US" dirty="0"/>
              <a:t> builds on </a:t>
            </a:r>
            <a:r>
              <a:rPr lang="en-US" dirty="0">
                <a:solidFill>
                  <a:schemeClr val="accent6"/>
                </a:solidFill>
              </a:rPr>
              <a:t>@Directive</a:t>
            </a:r>
          </a:p>
          <a:p>
            <a:pPr lvl="1"/>
            <a:r>
              <a:rPr lang="en-US" dirty="0"/>
              <a:t>template, tempateUrl</a:t>
            </a:r>
          </a:p>
          <a:p>
            <a:pPr lvl="1"/>
            <a:r>
              <a:rPr lang="en-US" dirty="0"/>
              <a:t>styles, stylesUrl</a:t>
            </a:r>
          </a:p>
          <a:p>
            <a:pPr lvl="1"/>
            <a:r>
              <a:rPr lang="en-US" dirty="0"/>
              <a:t>encapsulation – Emulated (Default), None</a:t>
            </a:r>
          </a:p>
          <a:p>
            <a:pPr lvl="2"/>
            <a:r>
              <a:rPr lang="en-US" dirty="0"/>
              <a:t>Emulated - forces styles to only apply to the component</a:t>
            </a:r>
          </a:p>
          <a:p>
            <a:pPr lvl="2"/>
            <a:r>
              <a:rPr lang="en-US" dirty="0"/>
              <a:t>None – makes styles global so it affects all components</a:t>
            </a:r>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744754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9F80-385E-49A9-880B-603902A2A33B}"/>
              </a:ext>
            </a:extLst>
          </p:cNvPr>
          <p:cNvSpPr>
            <a:spLocks noGrp="1"/>
          </p:cNvSpPr>
          <p:nvPr>
            <p:ph type="title"/>
          </p:nvPr>
        </p:nvSpPr>
        <p:spPr/>
        <p:txBody>
          <a:bodyPr/>
          <a:lstStyle/>
          <a:p>
            <a:r>
              <a:rPr lang="en-US" dirty="0"/>
              <a:t>Inputs and Outputs</a:t>
            </a:r>
          </a:p>
        </p:txBody>
      </p:sp>
      <p:sp>
        <p:nvSpPr>
          <p:cNvPr id="7" name="Content Placeholder 2">
            <a:extLst>
              <a:ext uri="{FF2B5EF4-FFF2-40B4-BE49-F238E27FC236}">
                <a16:creationId xmlns:a16="http://schemas.microsoft.com/office/drawing/2014/main" id="{2C14C9D1-52C7-4E8F-9F9F-1F0F40BCDD1E}"/>
              </a:ext>
            </a:extLst>
          </p:cNvPr>
          <p:cNvSpPr>
            <a:spLocks noGrp="1"/>
          </p:cNvSpPr>
          <p:nvPr>
            <p:ph idx="1"/>
          </p:nvPr>
        </p:nvSpPr>
        <p:spPr>
          <a:xfrm>
            <a:off x="457200" y="1200151"/>
            <a:ext cx="8229600" cy="1066800"/>
          </a:xfrm>
        </p:spPr>
        <p:txBody>
          <a:bodyPr>
            <a:normAutofit/>
          </a:bodyPr>
          <a:lstStyle/>
          <a:p>
            <a:r>
              <a:rPr lang="en-US" sz="2400" dirty="0"/>
              <a:t>Basic strategy for interacting with a directive/component</a:t>
            </a:r>
          </a:p>
        </p:txBody>
      </p:sp>
      <p:pic>
        <p:nvPicPr>
          <p:cNvPr id="3" name="Picture 2">
            <a:extLst>
              <a:ext uri="{FF2B5EF4-FFF2-40B4-BE49-F238E27FC236}">
                <a16:creationId xmlns:a16="http://schemas.microsoft.com/office/drawing/2014/main" id="{75A93245-D3CD-4DDD-9930-F0364D4E384C}"/>
              </a:ext>
            </a:extLst>
          </p:cNvPr>
          <p:cNvPicPr>
            <a:picLocks noChangeAspect="1"/>
          </p:cNvPicPr>
          <p:nvPr/>
        </p:nvPicPr>
        <p:blipFill>
          <a:blip r:embed="rId3"/>
          <a:stretch>
            <a:fillRect/>
          </a:stretch>
        </p:blipFill>
        <p:spPr>
          <a:xfrm>
            <a:off x="862312" y="1581150"/>
            <a:ext cx="7419376" cy="3026000"/>
          </a:xfrm>
          <a:prstGeom prst="rect">
            <a:avLst/>
          </a:prstGeom>
        </p:spPr>
      </p:pic>
    </p:spTree>
    <p:extLst>
      <p:ext uri="{BB962C8B-B14F-4D97-AF65-F5344CB8AC3E}">
        <p14:creationId xmlns:p14="http://schemas.microsoft.com/office/powerpoint/2010/main" val="258660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0FAC-7CBA-4CD3-BDC0-ECD525414372}"/>
              </a:ext>
            </a:extLst>
          </p:cNvPr>
          <p:cNvSpPr>
            <a:spLocks noGrp="1"/>
          </p:cNvSpPr>
          <p:nvPr>
            <p:ph type="title"/>
          </p:nvPr>
        </p:nvSpPr>
        <p:spPr/>
        <p:txBody>
          <a:bodyPr/>
          <a:lstStyle/>
          <a:p>
            <a:r>
              <a:rPr lang="en-US" dirty="0"/>
              <a:t>Identifying Input Changes</a:t>
            </a:r>
          </a:p>
        </p:txBody>
      </p:sp>
      <p:sp>
        <p:nvSpPr>
          <p:cNvPr id="3" name="Content Placeholder 2">
            <a:extLst>
              <a:ext uri="{FF2B5EF4-FFF2-40B4-BE49-F238E27FC236}">
                <a16:creationId xmlns:a16="http://schemas.microsoft.com/office/drawing/2014/main" id="{2443EA38-03FC-43D2-91C8-398E8DC63495}"/>
              </a:ext>
            </a:extLst>
          </p:cNvPr>
          <p:cNvSpPr>
            <a:spLocks noGrp="1"/>
          </p:cNvSpPr>
          <p:nvPr>
            <p:ph idx="1"/>
          </p:nvPr>
        </p:nvSpPr>
        <p:spPr>
          <a:xfrm>
            <a:off x="457200" y="1200150"/>
            <a:ext cx="8153400" cy="3394075"/>
          </a:xfrm>
        </p:spPr>
        <p:txBody>
          <a:bodyPr/>
          <a:lstStyle/>
          <a:p>
            <a:pPr marL="0" indent="0">
              <a:buNone/>
            </a:pPr>
            <a:r>
              <a:rPr lang="en-US" dirty="0"/>
              <a:t>2 Methods for identifying Input Changes</a:t>
            </a:r>
          </a:p>
        </p:txBody>
      </p:sp>
      <p:pic>
        <p:nvPicPr>
          <p:cNvPr id="4" name="Picture 3">
            <a:extLst>
              <a:ext uri="{FF2B5EF4-FFF2-40B4-BE49-F238E27FC236}">
                <a16:creationId xmlns:a16="http://schemas.microsoft.com/office/drawing/2014/main" id="{B3EAFF41-D50E-4464-BDBC-D886CA4A882A}"/>
              </a:ext>
            </a:extLst>
          </p:cNvPr>
          <p:cNvPicPr>
            <a:picLocks noChangeAspect="1"/>
          </p:cNvPicPr>
          <p:nvPr/>
        </p:nvPicPr>
        <p:blipFill>
          <a:blip r:embed="rId3"/>
          <a:stretch>
            <a:fillRect/>
          </a:stretch>
        </p:blipFill>
        <p:spPr>
          <a:xfrm>
            <a:off x="685800" y="1885950"/>
            <a:ext cx="6789376" cy="1683000"/>
          </a:xfrm>
          <a:prstGeom prst="rect">
            <a:avLst/>
          </a:prstGeom>
        </p:spPr>
      </p:pic>
    </p:spTree>
    <p:extLst>
      <p:ext uri="{BB962C8B-B14F-4D97-AF65-F5344CB8AC3E}">
        <p14:creationId xmlns:p14="http://schemas.microsoft.com/office/powerpoint/2010/main" val="370364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FE3AA-4832-4068-AB24-DE2E3DB1C080}"/>
              </a:ext>
            </a:extLst>
          </p:cNvPr>
          <p:cNvSpPr>
            <a:spLocks noGrp="1"/>
          </p:cNvSpPr>
          <p:nvPr>
            <p:ph type="title"/>
          </p:nvPr>
        </p:nvSpPr>
        <p:spPr/>
        <p:txBody>
          <a:bodyPr/>
          <a:lstStyle/>
          <a:p>
            <a:r>
              <a:rPr lang="en-US" dirty="0"/>
              <a:t>Two-way binding</a:t>
            </a:r>
          </a:p>
        </p:txBody>
      </p:sp>
      <p:sp>
        <p:nvSpPr>
          <p:cNvPr id="5" name="TextBox 4">
            <a:extLst>
              <a:ext uri="{FF2B5EF4-FFF2-40B4-BE49-F238E27FC236}">
                <a16:creationId xmlns:a16="http://schemas.microsoft.com/office/drawing/2014/main" id="{8847BCE0-33DD-4624-A6B2-6D83FA6CFF94}"/>
              </a:ext>
            </a:extLst>
          </p:cNvPr>
          <p:cNvSpPr txBox="1"/>
          <p:nvPr/>
        </p:nvSpPr>
        <p:spPr>
          <a:xfrm>
            <a:off x="533400" y="1200150"/>
            <a:ext cx="6639339" cy="1077218"/>
          </a:xfrm>
          <a:prstGeom prst="rect">
            <a:avLst/>
          </a:prstGeom>
          <a:noFill/>
        </p:spPr>
        <p:txBody>
          <a:bodyPr wrap="square" rtlCol="0">
            <a:spAutoFit/>
          </a:bodyPr>
          <a:lstStyle/>
          <a:p>
            <a:pPr marL="285750" indent="-285750">
              <a:buFont typeface="Arial" panose="020B0604020202020204" pitchFamily="34" charset="0"/>
              <a:buChar char="•"/>
            </a:pPr>
            <a:r>
              <a:rPr lang="en-US" sz="3200" dirty="0"/>
              <a:t>Banana in a boat syntax </a:t>
            </a:r>
            <a:r>
              <a:rPr lang="en-US" sz="3200" dirty="0">
                <a:solidFill>
                  <a:schemeClr val="accent6"/>
                </a:solidFill>
              </a:rPr>
              <a:t>[(value)]</a:t>
            </a:r>
          </a:p>
          <a:p>
            <a:pPr marL="285750" indent="-285750">
              <a:buFont typeface="Arial" panose="020B0604020202020204" pitchFamily="34" charset="0"/>
              <a:buChar char="•"/>
            </a:pPr>
            <a:endParaRPr lang="en-US" sz="3200" dirty="0"/>
          </a:p>
        </p:txBody>
      </p:sp>
      <p:pic>
        <p:nvPicPr>
          <p:cNvPr id="14" name="Picture 13">
            <a:extLst>
              <a:ext uri="{FF2B5EF4-FFF2-40B4-BE49-F238E27FC236}">
                <a16:creationId xmlns:a16="http://schemas.microsoft.com/office/drawing/2014/main" id="{A32D2CD7-6F01-43DF-9DC1-62891A02B07C}"/>
              </a:ext>
            </a:extLst>
          </p:cNvPr>
          <p:cNvPicPr>
            <a:picLocks noChangeAspect="1"/>
          </p:cNvPicPr>
          <p:nvPr/>
        </p:nvPicPr>
        <p:blipFill>
          <a:blip r:embed="rId3"/>
          <a:stretch>
            <a:fillRect/>
          </a:stretch>
        </p:blipFill>
        <p:spPr>
          <a:xfrm>
            <a:off x="1066800" y="2343150"/>
            <a:ext cx="5928751" cy="1683000"/>
          </a:xfrm>
          <a:prstGeom prst="rect">
            <a:avLst/>
          </a:prstGeom>
        </p:spPr>
      </p:pic>
    </p:spTree>
    <p:extLst>
      <p:ext uri="{BB962C8B-B14F-4D97-AF65-F5344CB8AC3E}">
        <p14:creationId xmlns:p14="http://schemas.microsoft.com/office/powerpoint/2010/main" val="1727500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5456-B940-4550-913A-FA013042C822}"/>
              </a:ext>
            </a:extLst>
          </p:cNvPr>
          <p:cNvSpPr>
            <a:spLocks noGrp="1"/>
          </p:cNvSpPr>
          <p:nvPr>
            <p:ph type="title"/>
          </p:nvPr>
        </p:nvSpPr>
        <p:spPr/>
        <p:txBody>
          <a:bodyPr/>
          <a:lstStyle/>
          <a:p>
            <a:r>
              <a:rPr lang="en-US" dirty="0"/>
              <a:t>Invalid Type Bindings</a:t>
            </a:r>
          </a:p>
        </p:txBody>
      </p:sp>
      <p:sp>
        <p:nvSpPr>
          <p:cNvPr id="3" name="Content Placeholder 2">
            <a:extLst>
              <a:ext uri="{FF2B5EF4-FFF2-40B4-BE49-F238E27FC236}">
                <a16:creationId xmlns:a16="http://schemas.microsoft.com/office/drawing/2014/main" id="{12796762-D8AA-42D4-BF2C-6C07292E0F90}"/>
              </a:ext>
            </a:extLst>
          </p:cNvPr>
          <p:cNvSpPr>
            <a:spLocks noGrp="1"/>
          </p:cNvSpPr>
          <p:nvPr>
            <p:ph idx="1"/>
          </p:nvPr>
        </p:nvSpPr>
        <p:spPr/>
        <p:txBody>
          <a:bodyPr/>
          <a:lstStyle/>
          <a:p>
            <a:pPr marL="0" indent="0">
              <a:buNone/>
            </a:pPr>
            <a:r>
              <a:rPr lang="en-US" dirty="0"/>
              <a:t>Possible to bind the incorrect type to </a:t>
            </a:r>
            <a:r>
              <a:rPr lang="en-US" dirty="0">
                <a:solidFill>
                  <a:schemeClr val="accent6"/>
                </a:solidFill>
              </a:rPr>
              <a:t>@Input</a:t>
            </a:r>
          </a:p>
          <a:p>
            <a:r>
              <a:rPr lang="en-US" dirty="0"/>
              <a:t>Can lead to run-time errors</a:t>
            </a:r>
          </a:p>
        </p:txBody>
      </p:sp>
      <p:pic>
        <p:nvPicPr>
          <p:cNvPr id="4" name="Picture 3">
            <a:extLst>
              <a:ext uri="{FF2B5EF4-FFF2-40B4-BE49-F238E27FC236}">
                <a16:creationId xmlns:a16="http://schemas.microsoft.com/office/drawing/2014/main" id="{ED00FF15-B757-471B-B5F5-4306EBD2C2C5}"/>
              </a:ext>
            </a:extLst>
          </p:cNvPr>
          <p:cNvPicPr>
            <a:picLocks noChangeAspect="1"/>
          </p:cNvPicPr>
          <p:nvPr/>
        </p:nvPicPr>
        <p:blipFill>
          <a:blip r:embed="rId3"/>
          <a:stretch>
            <a:fillRect/>
          </a:stretch>
        </p:blipFill>
        <p:spPr>
          <a:xfrm>
            <a:off x="838200" y="2343150"/>
            <a:ext cx="6789376" cy="1722667"/>
          </a:xfrm>
          <a:prstGeom prst="rect">
            <a:avLst/>
          </a:prstGeom>
        </p:spPr>
      </p:pic>
    </p:spTree>
    <p:extLst>
      <p:ext uri="{BB962C8B-B14F-4D97-AF65-F5344CB8AC3E}">
        <p14:creationId xmlns:p14="http://schemas.microsoft.com/office/powerpoint/2010/main" val="1862359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0773D-AE82-4DCE-8331-CEDA5FDBA142}"/>
              </a:ext>
            </a:extLst>
          </p:cNvPr>
          <p:cNvSpPr>
            <a:spLocks noGrp="1"/>
          </p:cNvSpPr>
          <p:nvPr>
            <p:ph type="title"/>
          </p:nvPr>
        </p:nvSpPr>
        <p:spPr/>
        <p:txBody>
          <a:bodyPr/>
          <a:lstStyle/>
          <a:p>
            <a:r>
              <a:rPr lang="en-US" dirty="0"/>
              <a:t>Protected Bindings</a:t>
            </a:r>
          </a:p>
        </p:txBody>
      </p:sp>
      <p:sp>
        <p:nvSpPr>
          <p:cNvPr id="3" name="Content Placeholder 2">
            <a:extLst>
              <a:ext uri="{FF2B5EF4-FFF2-40B4-BE49-F238E27FC236}">
                <a16:creationId xmlns:a16="http://schemas.microsoft.com/office/drawing/2014/main" id="{A3B6A754-5A82-42DE-B340-8B0FC9092019}"/>
              </a:ext>
            </a:extLst>
          </p:cNvPr>
          <p:cNvSpPr>
            <a:spLocks noGrp="1"/>
          </p:cNvSpPr>
          <p:nvPr>
            <p:ph idx="1"/>
          </p:nvPr>
        </p:nvSpPr>
        <p:spPr/>
        <p:txBody>
          <a:bodyPr>
            <a:normAutofit fontScale="92500"/>
          </a:bodyPr>
          <a:lstStyle/>
          <a:p>
            <a:pPr marL="0" indent="0">
              <a:buNone/>
            </a:pPr>
            <a:r>
              <a:rPr lang="en-US" dirty="0"/>
              <a:t>Add a check when a property is set to ensure correct type</a:t>
            </a:r>
          </a:p>
          <a:p>
            <a:r>
              <a:rPr lang="en-US" dirty="0"/>
              <a:t>Create a set of converter functions</a:t>
            </a:r>
          </a:p>
          <a:p>
            <a:r>
              <a:rPr lang="en-US" dirty="0"/>
              <a:t>Add a converter function to the property setter</a:t>
            </a:r>
          </a:p>
          <a:p>
            <a:r>
              <a:rPr lang="en-US" dirty="0"/>
              <a:t>Alternatively, create a decorator converter</a:t>
            </a:r>
          </a:p>
          <a:p>
            <a:pPr lvl="1"/>
            <a:r>
              <a:rPr lang="en-US" dirty="0"/>
              <a:t>Reduces code</a:t>
            </a:r>
          </a:p>
        </p:txBody>
      </p:sp>
    </p:spTree>
    <p:extLst>
      <p:ext uri="{BB962C8B-B14F-4D97-AF65-F5344CB8AC3E}">
        <p14:creationId xmlns:p14="http://schemas.microsoft.com/office/powerpoint/2010/main" val="1850422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57B4-CE8E-4626-8714-B9A4FD15BE03}"/>
              </a:ext>
            </a:extLst>
          </p:cNvPr>
          <p:cNvSpPr>
            <a:spLocks noGrp="1"/>
          </p:cNvSpPr>
          <p:nvPr>
            <p:ph type="title"/>
          </p:nvPr>
        </p:nvSpPr>
        <p:spPr/>
        <p:txBody>
          <a:bodyPr/>
          <a:lstStyle/>
          <a:p>
            <a:r>
              <a:rPr lang="en-US" dirty="0"/>
              <a:t>Fixing Binding Example</a:t>
            </a:r>
          </a:p>
        </p:txBody>
      </p:sp>
      <p:sp>
        <p:nvSpPr>
          <p:cNvPr id="3" name="Content Placeholder 2">
            <a:extLst>
              <a:ext uri="{FF2B5EF4-FFF2-40B4-BE49-F238E27FC236}">
                <a16:creationId xmlns:a16="http://schemas.microsoft.com/office/drawing/2014/main" id="{5C789730-ACB3-42D6-BB83-12AEAA9F0923}"/>
              </a:ext>
            </a:extLst>
          </p:cNvPr>
          <p:cNvSpPr>
            <a:spLocks noGrp="1"/>
          </p:cNvSpPr>
          <p:nvPr>
            <p:ph idx="1"/>
          </p:nvPr>
        </p:nvSpPr>
        <p:spPr/>
        <p:txBody>
          <a:bodyPr/>
          <a:lstStyle/>
          <a:p>
            <a:pPr marL="0" indent="0">
              <a:buNone/>
            </a:pPr>
            <a:r>
              <a:rPr lang="en-US" dirty="0"/>
              <a:t>Goals</a:t>
            </a:r>
          </a:p>
          <a:p>
            <a:r>
              <a:rPr lang="en-US" dirty="0"/>
              <a:t>Protect input bindings to always be correct type</a:t>
            </a:r>
          </a:p>
          <a:p>
            <a:r>
              <a:rPr lang="en-US" dirty="0"/>
              <a:t>Use a property setter to convert value</a:t>
            </a:r>
          </a:p>
          <a:p>
            <a:r>
              <a:rPr lang="en-US" dirty="0"/>
              <a:t>Use decorator to convert value</a:t>
            </a:r>
          </a:p>
        </p:txBody>
      </p:sp>
      <p:pic>
        <p:nvPicPr>
          <p:cNvPr id="4" name="Picture 3">
            <a:extLst>
              <a:ext uri="{FF2B5EF4-FFF2-40B4-BE49-F238E27FC236}">
                <a16:creationId xmlns:a16="http://schemas.microsoft.com/office/drawing/2014/main" id="{1422B97B-B123-4BEE-A67F-7BF2874ED09B}"/>
              </a:ext>
            </a:extLst>
          </p:cNvPr>
          <p:cNvPicPr>
            <a:picLocks noChangeAspect="1"/>
          </p:cNvPicPr>
          <p:nvPr/>
        </p:nvPicPr>
        <p:blipFill>
          <a:blip r:embed="rId3"/>
          <a:stretch>
            <a:fillRect/>
          </a:stretch>
        </p:blipFill>
        <p:spPr>
          <a:xfrm>
            <a:off x="533400" y="4095662"/>
            <a:ext cx="1906875" cy="464667"/>
          </a:xfrm>
          <a:prstGeom prst="rect">
            <a:avLst/>
          </a:prstGeom>
        </p:spPr>
      </p:pic>
    </p:spTree>
    <p:extLst>
      <p:ext uri="{BB962C8B-B14F-4D97-AF65-F5344CB8AC3E}">
        <p14:creationId xmlns:p14="http://schemas.microsoft.com/office/powerpoint/2010/main" val="3720158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25B6-4274-441A-86EC-C013F2A4C778}"/>
              </a:ext>
            </a:extLst>
          </p:cNvPr>
          <p:cNvSpPr>
            <a:spLocks noGrp="1"/>
          </p:cNvSpPr>
          <p:nvPr>
            <p:ph type="title"/>
          </p:nvPr>
        </p:nvSpPr>
        <p:spPr/>
        <p:txBody>
          <a:bodyPr/>
          <a:lstStyle/>
          <a:p>
            <a:r>
              <a:rPr lang="en-US" dirty="0"/>
              <a:t>Accessing Children</a:t>
            </a:r>
          </a:p>
        </p:txBody>
      </p:sp>
      <p:sp>
        <p:nvSpPr>
          <p:cNvPr id="3" name="Content Placeholder 2">
            <a:extLst>
              <a:ext uri="{FF2B5EF4-FFF2-40B4-BE49-F238E27FC236}">
                <a16:creationId xmlns:a16="http://schemas.microsoft.com/office/drawing/2014/main" id="{CF771C07-9F98-4AF5-8054-A1606BD52E58}"/>
              </a:ext>
            </a:extLst>
          </p:cNvPr>
          <p:cNvSpPr>
            <a:spLocks noGrp="1"/>
          </p:cNvSpPr>
          <p:nvPr>
            <p:ph idx="1"/>
          </p:nvPr>
        </p:nvSpPr>
        <p:spPr>
          <a:xfrm>
            <a:off x="457200" y="1200151"/>
            <a:ext cx="8305800" cy="685800"/>
          </a:xfrm>
        </p:spPr>
        <p:txBody>
          <a:bodyPr>
            <a:normAutofit/>
          </a:bodyPr>
          <a:lstStyle/>
          <a:p>
            <a:pPr marL="0" indent="0">
              <a:buNone/>
            </a:pPr>
            <a:r>
              <a:rPr lang="en-US" dirty="0"/>
              <a:t>There are 2 types of children:</a:t>
            </a:r>
          </a:p>
        </p:txBody>
      </p:sp>
      <p:sp>
        <p:nvSpPr>
          <p:cNvPr id="6" name="Content Placeholder 2">
            <a:extLst>
              <a:ext uri="{FF2B5EF4-FFF2-40B4-BE49-F238E27FC236}">
                <a16:creationId xmlns:a16="http://schemas.microsoft.com/office/drawing/2014/main" id="{203DD250-EBB7-44A0-9F73-528AB9D2C6CE}"/>
              </a:ext>
            </a:extLst>
          </p:cNvPr>
          <p:cNvSpPr txBox="1">
            <a:spLocks/>
          </p:cNvSpPr>
          <p:nvPr/>
        </p:nvSpPr>
        <p:spPr>
          <a:xfrm>
            <a:off x="533401" y="1809750"/>
            <a:ext cx="5410200" cy="2362200"/>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View Children (view query)</a:t>
            </a:r>
          </a:p>
          <a:p>
            <a:pPr lvl="1"/>
            <a:r>
              <a:rPr lang="en-US" dirty="0"/>
              <a:t>Directives that exist within a components template</a:t>
            </a:r>
          </a:p>
          <a:p>
            <a:pPr marL="457200" lvl="1" indent="0">
              <a:buNone/>
            </a:pPr>
            <a:endParaRPr lang="en-US" dirty="0"/>
          </a:p>
          <a:p>
            <a:endParaRPr lang="en-US" dirty="0"/>
          </a:p>
          <a:p>
            <a:pPr marL="285750" indent="-285750">
              <a:buFont typeface="Arial" panose="020B0604020202020204" pitchFamily="34" charset="0"/>
              <a:buChar char="•"/>
            </a:pPr>
            <a:r>
              <a:rPr lang="en-US" dirty="0"/>
              <a:t>Content Children (content query)</a:t>
            </a:r>
          </a:p>
          <a:p>
            <a:pPr lvl="1"/>
            <a:r>
              <a:rPr lang="en-US" dirty="0"/>
              <a:t>Directives that exist between the start &amp; end tags when your component is used</a:t>
            </a:r>
          </a:p>
        </p:txBody>
      </p:sp>
      <p:pic>
        <p:nvPicPr>
          <p:cNvPr id="8" name="Picture 7">
            <a:extLst>
              <a:ext uri="{FF2B5EF4-FFF2-40B4-BE49-F238E27FC236}">
                <a16:creationId xmlns:a16="http://schemas.microsoft.com/office/drawing/2014/main" id="{8DA9D8BE-4722-4D68-A628-20B4D37C0E95}"/>
              </a:ext>
            </a:extLst>
          </p:cNvPr>
          <p:cNvPicPr>
            <a:picLocks noChangeAspect="1"/>
          </p:cNvPicPr>
          <p:nvPr/>
        </p:nvPicPr>
        <p:blipFill>
          <a:blip r:embed="rId3"/>
          <a:stretch>
            <a:fillRect/>
          </a:stretch>
        </p:blipFill>
        <p:spPr>
          <a:xfrm>
            <a:off x="6172200" y="1733550"/>
            <a:ext cx="2216250" cy="1972000"/>
          </a:xfrm>
          <a:prstGeom prst="rect">
            <a:avLst/>
          </a:prstGeom>
        </p:spPr>
      </p:pic>
    </p:spTree>
    <p:extLst>
      <p:ext uri="{BB962C8B-B14F-4D97-AF65-F5344CB8AC3E}">
        <p14:creationId xmlns:p14="http://schemas.microsoft.com/office/powerpoint/2010/main" val="3074706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BB08-5D25-4CDE-AE42-0C9936EF0E11}"/>
              </a:ext>
            </a:extLst>
          </p:cNvPr>
          <p:cNvSpPr>
            <a:spLocks noGrp="1"/>
          </p:cNvSpPr>
          <p:nvPr>
            <p:ph type="title"/>
          </p:nvPr>
        </p:nvSpPr>
        <p:spPr/>
        <p:txBody>
          <a:bodyPr/>
          <a:lstStyle/>
          <a:p>
            <a:r>
              <a:rPr lang="en-US" dirty="0"/>
              <a:t>Why Angular?</a:t>
            </a:r>
          </a:p>
        </p:txBody>
      </p:sp>
      <p:sp>
        <p:nvSpPr>
          <p:cNvPr id="3" name="Content Placeholder 2">
            <a:extLst>
              <a:ext uri="{FF2B5EF4-FFF2-40B4-BE49-F238E27FC236}">
                <a16:creationId xmlns:a16="http://schemas.microsoft.com/office/drawing/2014/main" id="{9AD40553-F810-4172-93B9-D5996F8E8976}"/>
              </a:ext>
            </a:extLst>
          </p:cNvPr>
          <p:cNvSpPr>
            <a:spLocks noGrp="1"/>
          </p:cNvSpPr>
          <p:nvPr>
            <p:ph idx="1"/>
          </p:nvPr>
        </p:nvSpPr>
        <p:spPr/>
        <p:txBody>
          <a:bodyPr>
            <a:normAutofit fontScale="85000" lnSpcReduction="20000"/>
          </a:bodyPr>
          <a:lstStyle/>
          <a:p>
            <a:pPr marL="0" indent="0">
              <a:buNone/>
            </a:pPr>
            <a:r>
              <a:rPr lang="en-US" dirty="0"/>
              <a:t>Represents the evolution of web development</a:t>
            </a:r>
          </a:p>
          <a:p>
            <a:r>
              <a:rPr lang="en-US" dirty="0"/>
              <a:t>Component Based </a:t>
            </a:r>
          </a:p>
          <a:p>
            <a:pPr lvl="1"/>
            <a:r>
              <a:rPr lang="en-US" dirty="0"/>
              <a:t>uses MVC pattern</a:t>
            </a:r>
          </a:p>
          <a:p>
            <a:r>
              <a:rPr lang="en-US" dirty="0"/>
              <a:t>Built-in Dependency Injection</a:t>
            </a:r>
          </a:p>
          <a:p>
            <a:r>
              <a:rPr lang="en-US" dirty="0"/>
              <a:t>Robust Routing</a:t>
            </a:r>
          </a:p>
          <a:p>
            <a:r>
              <a:rPr lang="en-US" dirty="0"/>
              <a:t>Powerful tooling with Angular CLI</a:t>
            </a:r>
          </a:p>
          <a:p>
            <a:r>
              <a:rPr lang="en-US" dirty="0"/>
              <a:t>Uses TypeScript</a:t>
            </a:r>
          </a:p>
          <a:p>
            <a:r>
              <a:rPr lang="en-US" dirty="0"/>
              <a:t>Active Community</a:t>
            </a:r>
          </a:p>
          <a:p>
            <a:endParaRPr lang="en-US" dirty="0"/>
          </a:p>
        </p:txBody>
      </p:sp>
    </p:spTree>
    <p:extLst>
      <p:ext uri="{BB962C8B-B14F-4D97-AF65-F5344CB8AC3E}">
        <p14:creationId xmlns:p14="http://schemas.microsoft.com/office/powerpoint/2010/main" val="1839604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4B445-809A-400B-A003-42AC0A7B96AD}"/>
              </a:ext>
            </a:extLst>
          </p:cNvPr>
          <p:cNvSpPr>
            <a:spLocks noGrp="1"/>
          </p:cNvSpPr>
          <p:nvPr>
            <p:ph type="title"/>
          </p:nvPr>
        </p:nvSpPr>
        <p:spPr/>
        <p:txBody>
          <a:bodyPr/>
          <a:lstStyle/>
          <a:p>
            <a:r>
              <a:rPr lang="en-US" dirty="0"/>
              <a:t>View Children</a:t>
            </a:r>
          </a:p>
        </p:txBody>
      </p:sp>
      <p:sp>
        <p:nvSpPr>
          <p:cNvPr id="3" name="Content Placeholder 2">
            <a:extLst>
              <a:ext uri="{FF2B5EF4-FFF2-40B4-BE49-F238E27FC236}">
                <a16:creationId xmlns:a16="http://schemas.microsoft.com/office/drawing/2014/main" id="{391FDD5F-C37A-4508-A83D-511DE4E0FB09}"/>
              </a:ext>
            </a:extLst>
          </p:cNvPr>
          <p:cNvSpPr>
            <a:spLocks noGrp="1"/>
          </p:cNvSpPr>
          <p:nvPr>
            <p:ph idx="1"/>
          </p:nvPr>
        </p:nvSpPr>
        <p:spPr/>
        <p:txBody>
          <a:bodyPr>
            <a:normAutofit fontScale="77500" lnSpcReduction="20000"/>
          </a:bodyPr>
          <a:lstStyle/>
          <a:p>
            <a:pPr marL="0" indent="0">
              <a:buNone/>
            </a:pPr>
            <a:r>
              <a:rPr lang="en-US" dirty="0"/>
              <a:t>Allows access to a child directive's public properties, methods and events</a:t>
            </a:r>
          </a:p>
          <a:p>
            <a:pPr marL="0" indent="0">
              <a:buNone/>
            </a:pPr>
            <a:r>
              <a:rPr lang="en-US" dirty="0"/>
              <a:t>Ways to access view children:</a:t>
            </a:r>
          </a:p>
          <a:p>
            <a:r>
              <a:rPr lang="en-US" dirty="0"/>
              <a:t> </a:t>
            </a:r>
            <a:r>
              <a:rPr lang="en-US" dirty="0">
                <a:solidFill>
                  <a:schemeClr val="accent6"/>
                </a:solidFill>
              </a:rPr>
              <a:t>#name</a:t>
            </a:r>
            <a:r>
              <a:rPr lang="en-US" dirty="0"/>
              <a:t> reference</a:t>
            </a:r>
          </a:p>
          <a:p>
            <a:pPr lvl="1"/>
            <a:r>
              <a:rPr lang="en-US" dirty="0"/>
              <a:t>Access within template with the given name</a:t>
            </a:r>
          </a:p>
          <a:p>
            <a:r>
              <a:rPr lang="en-US" dirty="0"/>
              <a:t> </a:t>
            </a:r>
            <a:r>
              <a:rPr lang="en-US" dirty="0">
                <a:solidFill>
                  <a:schemeClr val="accent6"/>
                </a:solidFill>
              </a:rPr>
              <a:t>@</a:t>
            </a:r>
            <a:r>
              <a:rPr lang="en-US" dirty="0" err="1">
                <a:solidFill>
                  <a:schemeClr val="accent6"/>
                </a:solidFill>
              </a:rPr>
              <a:t>ViewChild</a:t>
            </a:r>
            <a:r>
              <a:rPr lang="en-US" dirty="0"/>
              <a:t> decorator</a:t>
            </a:r>
          </a:p>
          <a:p>
            <a:pPr lvl="1"/>
            <a:r>
              <a:rPr lang="en-US" dirty="0"/>
              <a:t>Access a single (first) view child within component template</a:t>
            </a:r>
          </a:p>
          <a:p>
            <a:r>
              <a:rPr lang="en-US" dirty="0"/>
              <a:t> </a:t>
            </a:r>
            <a:r>
              <a:rPr lang="en-US" dirty="0">
                <a:solidFill>
                  <a:schemeClr val="accent6"/>
                </a:solidFill>
              </a:rPr>
              <a:t>@</a:t>
            </a:r>
            <a:r>
              <a:rPr lang="en-US" dirty="0" err="1">
                <a:solidFill>
                  <a:schemeClr val="accent6"/>
                </a:solidFill>
              </a:rPr>
              <a:t>ViewChildren</a:t>
            </a:r>
            <a:r>
              <a:rPr lang="en-US" dirty="0"/>
              <a:t> decorator</a:t>
            </a:r>
          </a:p>
          <a:p>
            <a:pPr lvl="1"/>
            <a:r>
              <a:rPr lang="en-US" dirty="0"/>
              <a:t>Access multiple view children within component template</a:t>
            </a:r>
          </a:p>
          <a:p>
            <a:endParaRPr lang="en-US" dirty="0"/>
          </a:p>
          <a:p>
            <a:pPr lvl="1"/>
            <a:endParaRPr lang="en-US" dirty="0"/>
          </a:p>
        </p:txBody>
      </p:sp>
    </p:spTree>
    <p:extLst>
      <p:ext uri="{BB962C8B-B14F-4D97-AF65-F5344CB8AC3E}">
        <p14:creationId xmlns:p14="http://schemas.microsoft.com/office/powerpoint/2010/main" val="1388373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69F1-0D51-4FCE-8C19-584FA3C46BC6}"/>
              </a:ext>
            </a:extLst>
          </p:cNvPr>
          <p:cNvSpPr>
            <a:spLocks noGrp="1"/>
          </p:cNvSpPr>
          <p:nvPr>
            <p:ph type="title"/>
          </p:nvPr>
        </p:nvSpPr>
        <p:spPr/>
        <p:txBody>
          <a:bodyPr/>
          <a:lstStyle/>
          <a:p>
            <a:r>
              <a:rPr lang="en-US" dirty="0"/>
              <a:t>View Children Timer Example</a:t>
            </a:r>
          </a:p>
        </p:txBody>
      </p:sp>
      <p:sp>
        <p:nvSpPr>
          <p:cNvPr id="3" name="Content Placeholder 2">
            <a:extLst>
              <a:ext uri="{FF2B5EF4-FFF2-40B4-BE49-F238E27FC236}">
                <a16:creationId xmlns:a16="http://schemas.microsoft.com/office/drawing/2014/main" id="{D32219F9-5C4E-4984-8BB4-25F1EFFCBDAA}"/>
              </a:ext>
            </a:extLst>
          </p:cNvPr>
          <p:cNvSpPr>
            <a:spLocks noGrp="1"/>
          </p:cNvSpPr>
          <p:nvPr>
            <p:ph idx="1"/>
          </p:nvPr>
        </p:nvSpPr>
        <p:spPr>
          <a:xfrm>
            <a:off x="457200" y="1200151"/>
            <a:ext cx="8229600" cy="2819400"/>
          </a:xfrm>
        </p:spPr>
        <p:txBody>
          <a:bodyPr>
            <a:normAutofit fontScale="92500" lnSpcReduction="20000"/>
          </a:bodyPr>
          <a:lstStyle/>
          <a:p>
            <a:pPr marL="0" indent="0">
              <a:buNone/>
            </a:pPr>
            <a:r>
              <a:rPr lang="en-US" dirty="0"/>
              <a:t>Goals:</a:t>
            </a:r>
          </a:p>
          <a:p>
            <a:r>
              <a:rPr lang="en-US" dirty="0"/>
              <a:t>Build a timer component that counts seconds</a:t>
            </a:r>
          </a:p>
          <a:p>
            <a:r>
              <a:rPr lang="en-US" dirty="0"/>
              <a:t>Allow the parent to control the timer with start, stop and reset methods</a:t>
            </a:r>
          </a:p>
          <a:p>
            <a:r>
              <a:rPr lang="en-US" dirty="0"/>
              <a:t>Access timer as a template reference </a:t>
            </a:r>
            <a:r>
              <a:rPr lang="en-US" dirty="0">
                <a:solidFill>
                  <a:schemeClr val="accent6"/>
                </a:solidFill>
              </a:rPr>
              <a:t>#</a:t>
            </a:r>
          </a:p>
          <a:p>
            <a:r>
              <a:rPr lang="en-US" dirty="0"/>
              <a:t>Access timer as a </a:t>
            </a:r>
            <a:r>
              <a:rPr lang="en-US" dirty="0">
                <a:solidFill>
                  <a:schemeClr val="accent6"/>
                </a:solidFill>
              </a:rPr>
              <a:t>@</a:t>
            </a:r>
            <a:r>
              <a:rPr lang="en-US" dirty="0" err="1">
                <a:solidFill>
                  <a:schemeClr val="accent6"/>
                </a:solidFill>
              </a:rPr>
              <a:t>ViewChild</a:t>
            </a:r>
            <a:endParaRPr lang="en-US" dirty="0">
              <a:solidFill>
                <a:schemeClr val="accent6"/>
              </a:solidFill>
            </a:endParaRPr>
          </a:p>
          <a:p>
            <a:endParaRPr lang="en-US" dirty="0"/>
          </a:p>
        </p:txBody>
      </p:sp>
      <p:pic>
        <p:nvPicPr>
          <p:cNvPr id="4" name="Picture 3">
            <a:extLst>
              <a:ext uri="{FF2B5EF4-FFF2-40B4-BE49-F238E27FC236}">
                <a16:creationId xmlns:a16="http://schemas.microsoft.com/office/drawing/2014/main" id="{0CB34455-B14F-4D38-BDEC-F401E75925FC}"/>
              </a:ext>
            </a:extLst>
          </p:cNvPr>
          <p:cNvPicPr>
            <a:picLocks noChangeAspect="1"/>
          </p:cNvPicPr>
          <p:nvPr/>
        </p:nvPicPr>
        <p:blipFill>
          <a:blip r:embed="rId3"/>
          <a:stretch>
            <a:fillRect/>
          </a:stretch>
        </p:blipFill>
        <p:spPr>
          <a:xfrm>
            <a:off x="533400" y="4095662"/>
            <a:ext cx="1906875" cy="464667"/>
          </a:xfrm>
          <a:prstGeom prst="rect">
            <a:avLst/>
          </a:prstGeom>
        </p:spPr>
      </p:pic>
    </p:spTree>
    <p:extLst>
      <p:ext uri="{BB962C8B-B14F-4D97-AF65-F5344CB8AC3E}">
        <p14:creationId xmlns:p14="http://schemas.microsoft.com/office/powerpoint/2010/main" val="374706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D325B-1612-44DE-95F5-8A09BB18F27D}"/>
              </a:ext>
            </a:extLst>
          </p:cNvPr>
          <p:cNvSpPr>
            <a:spLocks noGrp="1"/>
          </p:cNvSpPr>
          <p:nvPr>
            <p:ph type="title"/>
          </p:nvPr>
        </p:nvSpPr>
        <p:spPr/>
        <p:txBody>
          <a:bodyPr/>
          <a:lstStyle/>
          <a:p>
            <a:r>
              <a:rPr lang="en-US" dirty="0"/>
              <a:t>Content Projection</a:t>
            </a:r>
          </a:p>
        </p:txBody>
      </p:sp>
      <p:sp>
        <p:nvSpPr>
          <p:cNvPr id="3" name="Content Placeholder 2">
            <a:extLst>
              <a:ext uri="{FF2B5EF4-FFF2-40B4-BE49-F238E27FC236}">
                <a16:creationId xmlns:a16="http://schemas.microsoft.com/office/drawing/2014/main" id="{5B4B6CC8-F3B6-40D6-9E11-A795F28AD5F2}"/>
              </a:ext>
            </a:extLst>
          </p:cNvPr>
          <p:cNvSpPr>
            <a:spLocks noGrp="1"/>
          </p:cNvSpPr>
          <p:nvPr>
            <p:ph idx="1"/>
          </p:nvPr>
        </p:nvSpPr>
        <p:spPr/>
        <p:txBody>
          <a:bodyPr>
            <a:normAutofit fontScale="92500" lnSpcReduction="20000"/>
          </a:bodyPr>
          <a:lstStyle/>
          <a:p>
            <a:pPr marL="0" indent="0">
              <a:buNone/>
            </a:pPr>
            <a:r>
              <a:rPr lang="en-US" dirty="0"/>
              <a:t>Content projection re-displays content children within a component</a:t>
            </a:r>
          </a:p>
          <a:p>
            <a:r>
              <a:rPr lang="en-US" dirty="0"/>
              <a:t>Content projection</a:t>
            </a:r>
          </a:p>
          <a:p>
            <a:pPr lvl="1"/>
            <a:r>
              <a:rPr lang="en-US" dirty="0"/>
              <a:t> </a:t>
            </a:r>
            <a:r>
              <a:rPr lang="en-US" dirty="0">
                <a:solidFill>
                  <a:schemeClr val="accent6"/>
                </a:solidFill>
              </a:rPr>
              <a:t>&lt;ng-content&gt;&lt;/ng-content&gt;</a:t>
            </a:r>
          </a:p>
          <a:p>
            <a:pPr lvl="2"/>
            <a:r>
              <a:rPr lang="en-US" dirty="0"/>
              <a:t>Displays all child content within a template</a:t>
            </a:r>
          </a:p>
          <a:p>
            <a:pPr lvl="1"/>
            <a:r>
              <a:rPr lang="en-US" dirty="0"/>
              <a:t> </a:t>
            </a:r>
            <a:r>
              <a:rPr lang="en-US" dirty="0">
                <a:solidFill>
                  <a:schemeClr val="accent6"/>
                </a:solidFill>
              </a:rPr>
              <a:t>&lt;ng-content select="[selector]"&gt;&lt;/ng-content&gt;</a:t>
            </a:r>
          </a:p>
          <a:p>
            <a:pPr lvl="2"/>
            <a:r>
              <a:rPr lang="en-US" dirty="0"/>
              <a:t>Displays content based on the selector</a:t>
            </a:r>
          </a:p>
          <a:p>
            <a:pPr lvl="2"/>
            <a:r>
              <a:rPr lang="en-US" dirty="0"/>
              <a:t>Allows multiple pieces of content – header/body</a:t>
            </a:r>
          </a:p>
          <a:p>
            <a:pPr marL="342900" lvl="1" indent="0">
              <a:buNone/>
            </a:pPr>
            <a:endParaRPr lang="en-US" dirty="0"/>
          </a:p>
          <a:p>
            <a:pPr marL="342900" lvl="1" indent="0">
              <a:buNone/>
            </a:pPr>
            <a:endParaRPr lang="en-US" dirty="0"/>
          </a:p>
          <a:p>
            <a:pPr lvl="2"/>
            <a:endParaRPr lang="en-US" dirty="0"/>
          </a:p>
        </p:txBody>
      </p:sp>
    </p:spTree>
    <p:extLst>
      <p:ext uri="{BB962C8B-B14F-4D97-AF65-F5344CB8AC3E}">
        <p14:creationId xmlns:p14="http://schemas.microsoft.com/office/powerpoint/2010/main" val="1547998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FEFA-35EE-49FD-8094-42D963CC3B74}"/>
              </a:ext>
            </a:extLst>
          </p:cNvPr>
          <p:cNvSpPr>
            <a:spLocks noGrp="1"/>
          </p:cNvSpPr>
          <p:nvPr>
            <p:ph type="title"/>
          </p:nvPr>
        </p:nvSpPr>
        <p:spPr/>
        <p:txBody>
          <a:bodyPr/>
          <a:lstStyle/>
          <a:p>
            <a:r>
              <a:rPr lang="en-US" dirty="0"/>
              <a:t>Content Projection Example</a:t>
            </a:r>
          </a:p>
        </p:txBody>
      </p:sp>
      <p:sp>
        <p:nvSpPr>
          <p:cNvPr id="3" name="Content Placeholder 2">
            <a:extLst>
              <a:ext uri="{FF2B5EF4-FFF2-40B4-BE49-F238E27FC236}">
                <a16:creationId xmlns:a16="http://schemas.microsoft.com/office/drawing/2014/main" id="{5E936EDE-72AA-41C5-ADA0-1333BD38C6C7}"/>
              </a:ext>
            </a:extLst>
          </p:cNvPr>
          <p:cNvSpPr>
            <a:spLocks noGrp="1"/>
          </p:cNvSpPr>
          <p:nvPr>
            <p:ph idx="1"/>
          </p:nvPr>
        </p:nvSpPr>
        <p:spPr/>
        <p:txBody>
          <a:bodyPr>
            <a:normAutofit/>
          </a:bodyPr>
          <a:lstStyle/>
          <a:p>
            <a:pPr marL="0" indent="0">
              <a:buNone/>
            </a:pPr>
            <a:r>
              <a:rPr lang="en-US" dirty="0"/>
              <a:t>2 Examples:</a:t>
            </a:r>
          </a:p>
          <a:p>
            <a:r>
              <a:rPr lang="en-US" dirty="0"/>
              <a:t>Simple Content</a:t>
            </a:r>
          </a:p>
          <a:p>
            <a:r>
              <a:rPr lang="en-US" dirty="0"/>
              <a:t>Container with Multiple content areas</a:t>
            </a:r>
          </a:p>
          <a:p>
            <a:endParaRPr lang="en-US" dirty="0"/>
          </a:p>
          <a:p>
            <a:pPr lvl="1"/>
            <a:endParaRPr lang="en-US" dirty="0"/>
          </a:p>
        </p:txBody>
      </p:sp>
      <p:pic>
        <p:nvPicPr>
          <p:cNvPr id="4" name="Picture 3">
            <a:extLst>
              <a:ext uri="{FF2B5EF4-FFF2-40B4-BE49-F238E27FC236}">
                <a16:creationId xmlns:a16="http://schemas.microsoft.com/office/drawing/2014/main" id="{3798E169-60E5-4744-831B-41D1F4AA1E71}"/>
              </a:ext>
            </a:extLst>
          </p:cNvPr>
          <p:cNvPicPr>
            <a:picLocks noChangeAspect="1"/>
          </p:cNvPicPr>
          <p:nvPr/>
        </p:nvPicPr>
        <p:blipFill>
          <a:blip r:embed="rId3"/>
          <a:stretch>
            <a:fillRect/>
          </a:stretch>
        </p:blipFill>
        <p:spPr>
          <a:xfrm>
            <a:off x="533400" y="4095662"/>
            <a:ext cx="1906875" cy="464667"/>
          </a:xfrm>
          <a:prstGeom prst="rect">
            <a:avLst/>
          </a:prstGeom>
        </p:spPr>
      </p:pic>
    </p:spTree>
    <p:extLst>
      <p:ext uri="{BB962C8B-B14F-4D97-AF65-F5344CB8AC3E}">
        <p14:creationId xmlns:p14="http://schemas.microsoft.com/office/powerpoint/2010/main" val="1472130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5F231-751A-45CD-9931-66893BA64B41}"/>
              </a:ext>
            </a:extLst>
          </p:cNvPr>
          <p:cNvSpPr>
            <a:spLocks noGrp="1"/>
          </p:cNvSpPr>
          <p:nvPr>
            <p:ph type="title"/>
          </p:nvPr>
        </p:nvSpPr>
        <p:spPr/>
        <p:txBody>
          <a:bodyPr/>
          <a:lstStyle/>
          <a:p>
            <a:r>
              <a:rPr lang="en-US" dirty="0"/>
              <a:t>Content Children</a:t>
            </a:r>
          </a:p>
        </p:txBody>
      </p:sp>
      <p:sp>
        <p:nvSpPr>
          <p:cNvPr id="3" name="Content Placeholder 2">
            <a:extLst>
              <a:ext uri="{FF2B5EF4-FFF2-40B4-BE49-F238E27FC236}">
                <a16:creationId xmlns:a16="http://schemas.microsoft.com/office/drawing/2014/main" id="{557616A7-50EA-4C5A-B211-F7BA7BCB642B}"/>
              </a:ext>
            </a:extLst>
          </p:cNvPr>
          <p:cNvSpPr>
            <a:spLocks noGrp="1"/>
          </p:cNvSpPr>
          <p:nvPr>
            <p:ph idx="1"/>
          </p:nvPr>
        </p:nvSpPr>
        <p:spPr/>
        <p:txBody>
          <a:bodyPr/>
          <a:lstStyle/>
          <a:p>
            <a:r>
              <a:rPr lang="en-US" dirty="0"/>
              <a:t> </a:t>
            </a:r>
            <a:r>
              <a:rPr lang="en-US" dirty="0">
                <a:solidFill>
                  <a:schemeClr val="accent6"/>
                </a:solidFill>
              </a:rPr>
              <a:t>@</a:t>
            </a:r>
            <a:r>
              <a:rPr lang="en-US" dirty="0" err="1">
                <a:solidFill>
                  <a:schemeClr val="accent6"/>
                </a:solidFill>
              </a:rPr>
              <a:t>ContentChild</a:t>
            </a:r>
            <a:endParaRPr lang="en-US" dirty="0">
              <a:solidFill>
                <a:schemeClr val="accent6"/>
              </a:solidFill>
            </a:endParaRPr>
          </a:p>
          <a:p>
            <a:pPr lvl="1"/>
            <a:r>
              <a:rPr lang="en-US" dirty="0"/>
              <a:t>Access a single content child</a:t>
            </a:r>
          </a:p>
          <a:p>
            <a:r>
              <a:rPr lang="en-US" dirty="0"/>
              <a:t> </a:t>
            </a:r>
            <a:r>
              <a:rPr lang="en-US" dirty="0">
                <a:solidFill>
                  <a:schemeClr val="accent6"/>
                </a:solidFill>
              </a:rPr>
              <a:t>@</a:t>
            </a:r>
            <a:r>
              <a:rPr lang="en-US" dirty="0" err="1">
                <a:solidFill>
                  <a:schemeClr val="accent6"/>
                </a:solidFill>
              </a:rPr>
              <a:t>ContentChildren</a:t>
            </a:r>
            <a:endParaRPr lang="en-US" dirty="0">
              <a:solidFill>
                <a:schemeClr val="accent6"/>
              </a:solidFill>
            </a:endParaRPr>
          </a:p>
          <a:p>
            <a:pPr lvl="1"/>
            <a:r>
              <a:rPr lang="en-US" dirty="0"/>
              <a:t>Access multiple content children</a:t>
            </a:r>
          </a:p>
          <a:p>
            <a:endParaRPr lang="en-US" dirty="0"/>
          </a:p>
        </p:txBody>
      </p:sp>
    </p:spTree>
    <p:extLst>
      <p:ext uri="{BB962C8B-B14F-4D97-AF65-F5344CB8AC3E}">
        <p14:creationId xmlns:p14="http://schemas.microsoft.com/office/powerpoint/2010/main" val="2634082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DED0-46E4-4109-B4A8-5698EDD71C99}"/>
              </a:ext>
            </a:extLst>
          </p:cNvPr>
          <p:cNvSpPr>
            <a:spLocks noGrp="1"/>
          </p:cNvSpPr>
          <p:nvPr>
            <p:ph type="title"/>
          </p:nvPr>
        </p:nvSpPr>
        <p:spPr/>
        <p:txBody>
          <a:bodyPr/>
          <a:lstStyle/>
          <a:p>
            <a:r>
              <a:rPr lang="en-US" dirty="0"/>
              <a:t>Content Templates</a:t>
            </a:r>
          </a:p>
        </p:txBody>
      </p:sp>
      <p:sp>
        <p:nvSpPr>
          <p:cNvPr id="3" name="Content Placeholder 2">
            <a:extLst>
              <a:ext uri="{FF2B5EF4-FFF2-40B4-BE49-F238E27FC236}">
                <a16:creationId xmlns:a16="http://schemas.microsoft.com/office/drawing/2014/main" id="{E2C5F307-5A11-496C-B64D-AAFF679509C7}"/>
              </a:ext>
            </a:extLst>
          </p:cNvPr>
          <p:cNvSpPr>
            <a:spLocks noGrp="1"/>
          </p:cNvSpPr>
          <p:nvPr>
            <p:ph idx="1"/>
          </p:nvPr>
        </p:nvSpPr>
        <p:spPr/>
        <p:txBody>
          <a:bodyPr>
            <a:normAutofit fontScale="77500" lnSpcReduction="20000"/>
          </a:bodyPr>
          <a:lstStyle/>
          <a:p>
            <a:pPr marL="0" indent="0">
              <a:buNone/>
            </a:pPr>
            <a:r>
              <a:rPr lang="en-US" dirty="0"/>
              <a:t>Templates allow repeating content and control over creation</a:t>
            </a:r>
          </a:p>
          <a:p>
            <a:r>
              <a:rPr lang="en-US" dirty="0"/>
              <a:t>Reference template using </a:t>
            </a:r>
            <a:r>
              <a:rPr lang="en-US" dirty="0">
                <a:solidFill>
                  <a:schemeClr val="accent6"/>
                </a:solidFill>
              </a:rPr>
              <a:t>@</a:t>
            </a:r>
            <a:r>
              <a:rPr lang="en-US" dirty="0" err="1">
                <a:solidFill>
                  <a:schemeClr val="accent6"/>
                </a:solidFill>
              </a:rPr>
              <a:t>ContentChild</a:t>
            </a:r>
            <a:endParaRPr lang="en-US" dirty="0">
              <a:solidFill>
                <a:schemeClr val="accent6"/>
              </a:solidFill>
            </a:endParaRPr>
          </a:p>
          <a:p>
            <a:r>
              <a:rPr lang="en-US" dirty="0"/>
              <a:t>Instantiate template with </a:t>
            </a:r>
            <a:r>
              <a:rPr lang="en-US" dirty="0">
                <a:solidFill>
                  <a:schemeClr val="accent6"/>
                </a:solidFill>
              </a:rPr>
              <a:t>*</a:t>
            </a:r>
            <a:r>
              <a:rPr lang="en-US" dirty="0" err="1">
                <a:solidFill>
                  <a:schemeClr val="accent6"/>
                </a:solidFill>
              </a:rPr>
              <a:t>ngTemplateOutput</a:t>
            </a:r>
            <a:endParaRPr lang="en-US" dirty="0">
              <a:solidFill>
                <a:schemeClr val="accent6"/>
              </a:solidFill>
            </a:endParaRPr>
          </a:p>
          <a:p>
            <a:pPr lvl="1"/>
            <a:r>
              <a:rPr lang="en-US" dirty="0"/>
              <a:t> </a:t>
            </a:r>
            <a:r>
              <a:rPr lang="en-US" dirty="0">
                <a:solidFill>
                  <a:schemeClr val="accent6"/>
                </a:solidFill>
              </a:rPr>
              <a:t>context</a:t>
            </a:r>
            <a:r>
              <a:rPr lang="en-US" dirty="0"/>
              <a:t> – items accessible from within template</a:t>
            </a:r>
          </a:p>
          <a:p>
            <a:pPr lvl="1"/>
            <a:r>
              <a:rPr lang="en-US" dirty="0"/>
              <a:t> </a:t>
            </a:r>
            <a:r>
              <a:rPr lang="en-US" dirty="0">
                <a:solidFill>
                  <a:schemeClr val="accent6"/>
                </a:solidFill>
              </a:rPr>
              <a:t>$implicit</a:t>
            </a:r>
            <a:r>
              <a:rPr lang="en-US" dirty="0"/>
              <a:t> context is the default</a:t>
            </a:r>
          </a:p>
          <a:p>
            <a:r>
              <a:rPr lang="en-US" dirty="0"/>
              <a:t>In template, use let to reference default or other context items</a:t>
            </a:r>
          </a:p>
          <a:p>
            <a:pPr lvl="1"/>
            <a:r>
              <a:rPr lang="en-US" dirty="0"/>
              <a:t> </a:t>
            </a:r>
            <a:r>
              <a:rPr lang="en-US" dirty="0">
                <a:solidFill>
                  <a:schemeClr val="accent6"/>
                </a:solidFill>
              </a:rPr>
              <a:t>*</a:t>
            </a:r>
            <a:r>
              <a:rPr lang="en-US" dirty="0" err="1">
                <a:solidFill>
                  <a:schemeClr val="accent6"/>
                </a:solidFill>
              </a:rPr>
              <a:t>dataItem</a:t>
            </a:r>
            <a:r>
              <a:rPr lang="en-US" dirty="0">
                <a:solidFill>
                  <a:schemeClr val="accent6"/>
                </a:solidFill>
              </a:rPr>
              <a:t>="let item"</a:t>
            </a:r>
          </a:p>
          <a:p>
            <a:endParaRPr lang="en-US" dirty="0"/>
          </a:p>
        </p:txBody>
      </p:sp>
    </p:spTree>
    <p:extLst>
      <p:ext uri="{BB962C8B-B14F-4D97-AF65-F5344CB8AC3E}">
        <p14:creationId xmlns:p14="http://schemas.microsoft.com/office/powerpoint/2010/main" val="2241115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9B90-648D-4984-A50C-800BA33612A7}"/>
              </a:ext>
            </a:extLst>
          </p:cNvPr>
          <p:cNvSpPr>
            <a:spLocks noGrp="1"/>
          </p:cNvSpPr>
          <p:nvPr>
            <p:ph type="title"/>
          </p:nvPr>
        </p:nvSpPr>
        <p:spPr/>
        <p:txBody>
          <a:bodyPr/>
          <a:lstStyle/>
          <a:p>
            <a:r>
              <a:rPr lang="en-US" dirty="0"/>
              <a:t>Content Template Example</a:t>
            </a:r>
          </a:p>
        </p:txBody>
      </p:sp>
      <p:sp>
        <p:nvSpPr>
          <p:cNvPr id="3" name="Content Placeholder 2">
            <a:extLst>
              <a:ext uri="{FF2B5EF4-FFF2-40B4-BE49-F238E27FC236}">
                <a16:creationId xmlns:a16="http://schemas.microsoft.com/office/drawing/2014/main" id="{E75F3AAA-BDD9-4FB7-AC50-8085279F2A64}"/>
              </a:ext>
            </a:extLst>
          </p:cNvPr>
          <p:cNvSpPr>
            <a:spLocks noGrp="1"/>
          </p:cNvSpPr>
          <p:nvPr>
            <p:ph idx="1"/>
          </p:nvPr>
        </p:nvSpPr>
        <p:spPr>
          <a:xfrm>
            <a:off x="457200" y="1200151"/>
            <a:ext cx="8229600" cy="2819400"/>
          </a:xfrm>
        </p:spPr>
        <p:txBody>
          <a:bodyPr>
            <a:normAutofit fontScale="92500" lnSpcReduction="10000"/>
          </a:bodyPr>
          <a:lstStyle/>
          <a:p>
            <a:r>
              <a:rPr lang="en-US" dirty="0"/>
              <a:t>Goals</a:t>
            </a:r>
          </a:p>
          <a:p>
            <a:pPr lvl="1"/>
            <a:r>
              <a:rPr lang="en-US" dirty="0"/>
              <a:t>Create a re-usable data list control</a:t>
            </a:r>
          </a:p>
          <a:p>
            <a:pPr lvl="1"/>
            <a:r>
              <a:rPr lang="en-US" dirty="0"/>
              <a:t>Pass in a list of items</a:t>
            </a:r>
          </a:p>
          <a:p>
            <a:pPr lvl="1"/>
            <a:r>
              <a:rPr lang="en-US" dirty="0"/>
              <a:t>Create a directive to represent a data item template</a:t>
            </a:r>
          </a:p>
          <a:p>
            <a:pPr lvl="1"/>
            <a:r>
              <a:rPr lang="en-US" dirty="0"/>
              <a:t>Output the template for each item</a:t>
            </a:r>
          </a:p>
          <a:p>
            <a:pPr lvl="1"/>
            <a:r>
              <a:rPr lang="en-US" dirty="0"/>
              <a:t>Create a select event when an item is clicked</a:t>
            </a:r>
          </a:p>
          <a:p>
            <a:pPr marL="457200" lvl="1" indent="0">
              <a:buNone/>
            </a:pPr>
            <a:endParaRPr lang="en-US" dirty="0"/>
          </a:p>
          <a:p>
            <a:pPr lvl="1"/>
            <a:endParaRPr lang="en-US" dirty="0"/>
          </a:p>
        </p:txBody>
      </p:sp>
      <p:pic>
        <p:nvPicPr>
          <p:cNvPr id="4" name="Picture 3">
            <a:extLst>
              <a:ext uri="{FF2B5EF4-FFF2-40B4-BE49-F238E27FC236}">
                <a16:creationId xmlns:a16="http://schemas.microsoft.com/office/drawing/2014/main" id="{3A7A96F9-DA00-4AE6-9BFD-0338BC9B55CD}"/>
              </a:ext>
            </a:extLst>
          </p:cNvPr>
          <p:cNvPicPr>
            <a:picLocks noChangeAspect="1"/>
          </p:cNvPicPr>
          <p:nvPr/>
        </p:nvPicPr>
        <p:blipFill>
          <a:blip r:embed="rId3"/>
          <a:stretch>
            <a:fillRect/>
          </a:stretch>
        </p:blipFill>
        <p:spPr>
          <a:xfrm>
            <a:off x="533400" y="4095662"/>
            <a:ext cx="1906875" cy="464667"/>
          </a:xfrm>
          <a:prstGeom prst="rect">
            <a:avLst/>
          </a:prstGeom>
        </p:spPr>
      </p:pic>
    </p:spTree>
    <p:extLst>
      <p:ext uri="{BB962C8B-B14F-4D97-AF65-F5344CB8AC3E}">
        <p14:creationId xmlns:p14="http://schemas.microsoft.com/office/powerpoint/2010/main" val="546269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A5545-4DA6-4360-AEC8-7127C68D68F5}"/>
              </a:ext>
            </a:extLst>
          </p:cNvPr>
          <p:cNvSpPr>
            <a:spLocks noGrp="1"/>
          </p:cNvSpPr>
          <p:nvPr>
            <p:ph type="title"/>
          </p:nvPr>
        </p:nvSpPr>
        <p:spPr/>
        <p:txBody>
          <a:bodyPr>
            <a:normAutofit/>
          </a:bodyPr>
          <a:lstStyle/>
          <a:p>
            <a:r>
              <a:rPr lang="en-US" dirty="0"/>
              <a:t>Component Communication</a:t>
            </a:r>
          </a:p>
        </p:txBody>
      </p:sp>
      <p:sp>
        <p:nvSpPr>
          <p:cNvPr id="3" name="Content Placeholder 2">
            <a:extLst>
              <a:ext uri="{FF2B5EF4-FFF2-40B4-BE49-F238E27FC236}">
                <a16:creationId xmlns:a16="http://schemas.microsoft.com/office/drawing/2014/main" id="{95EEE279-88B2-426C-B9B5-ED2D2981D8CD}"/>
              </a:ext>
            </a:extLst>
          </p:cNvPr>
          <p:cNvSpPr>
            <a:spLocks noGrp="1"/>
          </p:cNvSpPr>
          <p:nvPr>
            <p:ph idx="1"/>
          </p:nvPr>
        </p:nvSpPr>
        <p:spPr>
          <a:xfrm>
            <a:off x="457200" y="1200151"/>
            <a:ext cx="8229600" cy="762000"/>
          </a:xfrm>
        </p:spPr>
        <p:txBody>
          <a:bodyPr>
            <a:normAutofit fontScale="85000" lnSpcReduction="10000"/>
          </a:bodyPr>
          <a:lstStyle/>
          <a:p>
            <a:pPr marL="0" indent="0">
              <a:buNone/>
            </a:pPr>
            <a:r>
              <a:rPr lang="en-US" dirty="0"/>
              <a:t>Using a service to communicate between components</a:t>
            </a:r>
          </a:p>
        </p:txBody>
      </p:sp>
      <p:pic>
        <p:nvPicPr>
          <p:cNvPr id="4" name="Picture 3">
            <a:extLst>
              <a:ext uri="{FF2B5EF4-FFF2-40B4-BE49-F238E27FC236}">
                <a16:creationId xmlns:a16="http://schemas.microsoft.com/office/drawing/2014/main" id="{B72C7746-55C2-40AC-99CC-FF94AFAC7C66}"/>
              </a:ext>
            </a:extLst>
          </p:cNvPr>
          <p:cNvPicPr>
            <a:picLocks noChangeAspect="1"/>
          </p:cNvPicPr>
          <p:nvPr/>
        </p:nvPicPr>
        <p:blipFill>
          <a:blip r:embed="rId2"/>
          <a:stretch>
            <a:fillRect/>
          </a:stretch>
        </p:blipFill>
        <p:spPr>
          <a:xfrm>
            <a:off x="4495800" y="2038350"/>
            <a:ext cx="4098291" cy="2142630"/>
          </a:xfrm>
          <a:prstGeom prst="rect">
            <a:avLst/>
          </a:prstGeom>
        </p:spPr>
      </p:pic>
      <p:sp>
        <p:nvSpPr>
          <p:cNvPr id="5" name="TextBox 4">
            <a:extLst>
              <a:ext uri="{FF2B5EF4-FFF2-40B4-BE49-F238E27FC236}">
                <a16:creationId xmlns:a16="http://schemas.microsoft.com/office/drawing/2014/main" id="{091CFAAA-36C1-49B5-AAB3-114E1BA83D88}"/>
              </a:ext>
            </a:extLst>
          </p:cNvPr>
          <p:cNvSpPr txBox="1"/>
          <p:nvPr/>
        </p:nvSpPr>
        <p:spPr>
          <a:xfrm>
            <a:off x="457200" y="1694586"/>
            <a:ext cx="3962400" cy="2215991"/>
          </a:xfrm>
          <a:prstGeom prst="rect">
            <a:avLst/>
          </a:prstGeom>
          <a:noFill/>
        </p:spPr>
        <p:txBody>
          <a:bodyPr wrap="square" rtlCol="0">
            <a:spAutoFit/>
          </a:bodyPr>
          <a:lstStyle/>
          <a:p>
            <a:pPr marL="285750" indent="-285750">
              <a:buFont typeface="Arial" panose="020B0604020202020204" pitchFamily="34" charset="0"/>
              <a:buChar char="•"/>
            </a:pPr>
            <a:r>
              <a:rPr lang="en-US" sz="2400" dirty="0"/>
              <a:t>Service stores shared state</a:t>
            </a:r>
          </a:p>
          <a:p>
            <a:pPr marL="285750" indent="-285750">
              <a:buFont typeface="Arial" panose="020B0604020202020204" pitchFamily="34" charset="0"/>
              <a:buChar char="•"/>
            </a:pPr>
            <a:r>
              <a:rPr lang="en-US" sz="2400" dirty="0"/>
              <a:t>Use service methods to update state</a:t>
            </a:r>
          </a:p>
          <a:p>
            <a:pPr marL="285750" indent="-285750">
              <a:buFont typeface="Arial" panose="020B0604020202020204" pitchFamily="34" charset="0"/>
              <a:buChar char="•"/>
            </a:pPr>
            <a:r>
              <a:rPr lang="en-US" sz="2400" dirty="0"/>
              <a:t>Bind component template to service state</a:t>
            </a:r>
          </a:p>
          <a:p>
            <a:endParaRPr lang="en-US" dirty="0"/>
          </a:p>
        </p:txBody>
      </p:sp>
    </p:spTree>
    <p:extLst>
      <p:ext uri="{BB962C8B-B14F-4D97-AF65-F5344CB8AC3E}">
        <p14:creationId xmlns:p14="http://schemas.microsoft.com/office/powerpoint/2010/main" val="627466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15DA-9BF6-4C9A-A4FB-AA9BB8F40A96}"/>
              </a:ext>
            </a:extLst>
          </p:cNvPr>
          <p:cNvSpPr>
            <a:spLocks noGrp="1"/>
          </p:cNvSpPr>
          <p:nvPr>
            <p:ph type="title"/>
          </p:nvPr>
        </p:nvSpPr>
        <p:spPr/>
        <p:txBody>
          <a:bodyPr/>
          <a:lstStyle/>
          <a:p>
            <a:r>
              <a:rPr lang="en-US" dirty="0"/>
              <a:t>Shared Service Example</a:t>
            </a:r>
          </a:p>
        </p:txBody>
      </p:sp>
      <p:sp>
        <p:nvSpPr>
          <p:cNvPr id="3" name="Content Placeholder 2">
            <a:extLst>
              <a:ext uri="{FF2B5EF4-FFF2-40B4-BE49-F238E27FC236}">
                <a16:creationId xmlns:a16="http://schemas.microsoft.com/office/drawing/2014/main" id="{BA773DDD-73B3-43E1-8A6E-C2563EEBC1AE}"/>
              </a:ext>
            </a:extLst>
          </p:cNvPr>
          <p:cNvSpPr>
            <a:spLocks noGrp="1"/>
          </p:cNvSpPr>
          <p:nvPr>
            <p:ph idx="1"/>
          </p:nvPr>
        </p:nvSpPr>
        <p:spPr/>
        <p:txBody>
          <a:bodyPr/>
          <a:lstStyle/>
          <a:p>
            <a:pPr marL="0" indent="0">
              <a:buNone/>
            </a:pPr>
            <a:r>
              <a:rPr lang="en-US" dirty="0"/>
              <a:t>Goals</a:t>
            </a:r>
          </a:p>
          <a:p>
            <a:r>
              <a:rPr lang="en-US" dirty="0"/>
              <a:t>Create a timer as a service</a:t>
            </a:r>
          </a:p>
          <a:p>
            <a:r>
              <a:rPr lang="en-US" dirty="0"/>
              <a:t>Display timer value in both child and parent </a:t>
            </a:r>
          </a:p>
          <a:p>
            <a:r>
              <a:rPr lang="en-US" dirty="0"/>
              <a:t>Control the service from child and parent</a:t>
            </a:r>
          </a:p>
          <a:p>
            <a:endParaRPr lang="en-US" dirty="0"/>
          </a:p>
        </p:txBody>
      </p:sp>
      <p:pic>
        <p:nvPicPr>
          <p:cNvPr id="4" name="Picture 3">
            <a:extLst>
              <a:ext uri="{FF2B5EF4-FFF2-40B4-BE49-F238E27FC236}">
                <a16:creationId xmlns:a16="http://schemas.microsoft.com/office/drawing/2014/main" id="{5D0AA211-D770-4E90-9CE2-09ACF272CA8F}"/>
              </a:ext>
            </a:extLst>
          </p:cNvPr>
          <p:cNvPicPr>
            <a:picLocks noChangeAspect="1"/>
          </p:cNvPicPr>
          <p:nvPr/>
        </p:nvPicPr>
        <p:blipFill>
          <a:blip r:embed="rId2"/>
          <a:stretch>
            <a:fillRect/>
          </a:stretch>
        </p:blipFill>
        <p:spPr>
          <a:xfrm>
            <a:off x="533400" y="4095662"/>
            <a:ext cx="1906875" cy="464667"/>
          </a:xfrm>
          <a:prstGeom prst="rect">
            <a:avLst/>
          </a:prstGeom>
        </p:spPr>
      </p:pic>
    </p:spTree>
    <p:extLst>
      <p:ext uri="{BB962C8B-B14F-4D97-AF65-F5344CB8AC3E}">
        <p14:creationId xmlns:p14="http://schemas.microsoft.com/office/powerpoint/2010/main" val="1815472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2C25-0AEE-4C33-9A60-3EC10844436E}"/>
              </a:ext>
            </a:extLst>
          </p:cNvPr>
          <p:cNvSpPr>
            <a:spLocks noGrp="1"/>
          </p:cNvSpPr>
          <p:nvPr>
            <p:ph type="title"/>
          </p:nvPr>
        </p:nvSpPr>
        <p:spPr/>
        <p:txBody>
          <a:bodyPr/>
          <a:lstStyle/>
          <a:p>
            <a:r>
              <a:rPr lang="en-US" dirty="0"/>
              <a:t>Dynamic Component Instantiation</a:t>
            </a:r>
          </a:p>
        </p:txBody>
      </p:sp>
      <p:sp>
        <p:nvSpPr>
          <p:cNvPr id="3" name="Content Placeholder 2">
            <a:extLst>
              <a:ext uri="{FF2B5EF4-FFF2-40B4-BE49-F238E27FC236}">
                <a16:creationId xmlns:a16="http://schemas.microsoft.com/office/drawing/2014/main" id="{233ECD45-82A1-47D1-A196-968419F76799}"/>
              </a:ext>
            </a:extLst>
          </p:cNvPr>
          <p:cNvSpPr>
            <a:spLocks noGrp="1"/>
          </p:cNvSpPr>
          <p:nvPr>
            <p:ph idx="1"/>
          </p:nvPr>
        </p:nvSpPr>
        <p:spPr/>
        <p:txBody>
          <a:bodyPr/>
          <a:lstStyle/>
          <a:p>
            <a:r>
              <a:rPr lang="en-US" dirty="0"/>
              <a:t>Ability to instantiate a component based on a reference to the component class</a:t>
            </a:r>
          </a:p>
          <a:p>
            <a:r>
              <a:rPr lang="en-US" dirty="0"/>
              <a:t>Component must be included as an entry component in </a:t>
            </a:r>
            <a:r>
              <a:rPr lang="en-US"/>
              <a:t>a loaded module</a:t>
            </a:r>
            <a:endParaRPr lang="en-US" dirty="0"/>
          </a:p>
          <a:p>
            <a:r>
              <a:rPr lang="en-US" dirty="0"/>
              <a:t>Should use an interface or base class to define structure of component for parent</a:t>
            </a:r>
          </a:p>
          <a:p>
            <a:endParaRPr lang="en-US" dirty="0"/>
          </a:p>
        </p:txBody>
      </p:sp>
    </p:spTree>
    <p:extLst>
      <p:ext uri="{BB962C8B-B14F-4D97-AF65-F5344CB8AC3E}">
        <p14:creationId xmlns:p14="http://schemas.microsoft.com/office/powerpoint/2010/main" val="259463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4727-369A-43B4-8DB5-396A1EFA5F7D}"/>
              </a:ext>
            </a:extLst>
          </p:cNvPr>
          <p:cNvSpPr>
            <a:spLocks noGrp="1"/>
          </p:cNvSpPr>
          <p:nvPr>
            <p:ph type="title"/>
          </p:nvPr>
        </p:nvSpPr>
        <p:spPr/>
        <p:txBody>
          <a:bodyPr/>
          <a:lstStyle/>
          <a:p>
            <a:r>
              <a:rPr lang="en-US" dirty="0"/>
              <a:t>Angular Core Architecture</a:t>
            </a:r>
          </a:p>
        </p:txBody>
      </p:sp>
      <p:pic>
        <p:nvPicPr>
          <p:cNvPr id="4" name="Content Placeholder 3">
            <a:extLst>
              <a:ext uri="{FF2B5EF4-FFF2-40B4-BE49-F238E27FC236}">
                <a16:creationId xmlns:a16="http://schemas.microsoft.com/office/drawing/2014/main" id="{2943BEE4-A5C9-464B-8FBF-F7C22DA3439E}"/>
              </a:ext>
            </a:extLst>
          </p:cNvPr>
          <p:cNvPicPr>
            <a:picLocks noGrp="1" noChangeAspect="1"/>
          </p:cNvPicPr>
          <p:nvPr>
            <p:ph idx="1"/>
          </p:nvPr>
        </p:nvPicPr>
        <p:blipFill>
          <a:blip r:embed="rId3"/>
          <a:stretch>
            <a:fillRect/>
          </a:stretch>
        </p:blipFill>
        <p:spPr>
          <a:xfrm>
            <a:off x="1524000" y="1200150"/>
            <a:ext cx="5638800" cy="3072628"/>
          </a:xfrm>
          <a:prstGeom prst="rect">
            <a:avLst/>
          </a:prstGeom>
        </p:spPr>
      </p:pic>
    </p:spTree>
    <p:extLst>
      <p:ext uri="{BB962C8B-B14F-4D97-AF65-F5344CB8AC3E}">
        <p14:creationId xmlns:p14="http://schemas.microsoft.com/office/powerpoint/2010/main" val="1415399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FE134-181C-43B8-83C4-A3B0B11B7E4A}"/>
              </a:ext>
            </a:extLst>
          </p:cNvPr>
          <p:cNvSpPr>
            <a:spLocks noGrp="1"/>
          </p:cNvSpPr>
          <p:nvPr>
            <p:ph type="title"/>
          </p:nvPr>
        </p:nvSpPr>
        <p:spPr/>
        <p:txBody>
          <a:bodyPr/>
          <a:lstStyle/>
          <a:p>
            <a:r>
              <a:rPr lang="en-US" dirty="0"/>
              <a:t>Dynamic component Details</a:t>
            </a:r>
          </a:p>
        </p:txBody>
      </p:sp>
      <p:sp>
        <p:nvSpPr>
          <p:cNvPr id="3" name="Content Placeholder 2">
            <a:extLst>
              <a:ext uri="{FF2B5EF4-FFF2-40B4-BE49-F238E27FC236}">
                <a16:creationId xmlns:a16="http://schemas.microsoft.com/office/drawing/2014/main" id="{813CE5A1-F83C-47D8-B6CE-31D592C52A68}"/>
              </a:ext>
            </a:extLst>
          </p:cNvPr>
          <p:cNvSpPr>
            <a:spLocks noGrp="1"/>
          </p:cNvSpPr>
          <p:nvPr>
            <p:ph idx="1"/>
          </p:nvPr>
        </p:nvSpPr>
        <p:spPr/>
        <p:txBody>
          <a:bodyPr>
            <a:normAutofit fontScale="70000" lnSpcReduction="20000"/>
          </a:bodyPr>
          <a:lstStyle/>
          <a:p>
            <a:pPr marL="0" indent="0">
              <a:buNone/>
            </a:pPr>
            <a:r>
              <a:rPr lang="en-US" dirty="0"/>
              <a:t>Steps to instantiate a component dynamically:</a:t>
            </a:r>
          </a:p>
          <a:p>
            <a:r>
              <a:rPr lang="en-US" dirty="0"/>
              <a:t>Create a directive that exposes the </a:t>
            </a:r>
            <a:r>
              <a:rPr lang="en-US" dirty="0" err="1">
                <a:solidFill>
                  <a:schemeClr val="accent6"/>
                </a:solidFill>
              </a:rPr>
              <a:t>ViewContainerRef</a:t>
            </a:r>
            <a:endParaRPr lang="en-US" dirty="0">
              <a:solidFill>
                <a:schemeClr val="accent6"/>
              </a:solidFill>
            </a:endParaRPr>
          </a:p>
          <a:p>
            <a:pPr lvl="1"/>
            <a:r>
              <a:rPr lang="en-US" i="1" dirty="0"/>
              <a:t> </a:t>
            </a:r>
            <a:r>
              <a:rPr lang="en-US" i="1" dirty="0">
                <a:solidFill>
                  <a:schemeClr val="accent6"/>
                </a:solidFill>
              </a:rPr>
              <a:t>constructor(public </a:t>
            </a:r>
            <a:r>
              <a:rPr lang="en-US" i="1" dirty="0" err="1">
                <a:solidFill>
                  <a:schemeClr val="accent6"/>
                </a:solidFill>
              </a:rPr>
              <a:t>viewContainerRef</a:t>
            </a:r>
            <a:r>
              <a:rPr lang="en-US" i="1" dirty="0">
                <a:solidFill>
                  <a:schemeClr val="accent6"/>
                </a:solidFill>
              </a:rPr>
              <a:t>: </a:t>
            </a:r>
            <a:r>
              <a:rPr lang="en-US" i="1" dirty="0" err="1">
                <a:solidFill>
                  <a:schemeClr val="accent6"/>
                </a:solidFill>
              </a:rPr>
              <a:t>ViewContainerRef</a:t>
            </a:r>
            <a:r>
              <a:rPr lang="en-US" i="1" dirty="0">
                <a:solidFill>
                  <a:schemeClr val="accent6"/>
                </a:solidFill>
              </a:rPr>
              <a:t>)</a:t>
            </a:r>
          </a:p>
          <a:p>
            <a:r>
              <a:rPr lang="en-US" dirty="0"/>
              <a:t>Identify a host with </a:t>
            </a:r>
            <a:r>
              <a:rPr lang="en-US" dirty="0">
                <a:solidFill>
                  <a:schemeClr val="accent6"/>
                </a:solidFill>
              </a:rPr>
              <a:t>@</a:t>
            </a:r>
            <a:r>
              <a:rPr lang="en-US" dirty="0" err="1">
                <a:solidFill>
                  <a:schemeClr val="accent6"/>
                </a:solidFill>
              </a:rPr>
              <a:t>ViewChild</a:t>
            </a:r>
            <a:r>
              <a:rPr lang="en-US" dirty="0">
                <a:solidFill>
                  <a:schemeClr val="accent6"/>
                </a:solidFill>
              </a:rPr>
              <a:t> </a:t>
            </a:r>
            <a:r>
              <a:rPr lang="en-US" dirty="0"/>
              <a:t>using that directive</a:t>
            </a:r>
          </a:p>
          <a:p>
            <a:pPr lvl="1"/>
            <a:r>
              <a:rPr lang="en-US" i="1" dirty="0"/>
              <a:t> </a:t>
            </a:r>
            <a:r>
              <a:rPr lang="en-US" i="1" dirty="0">
                <a:solidFill>
                  <a:schemeClr val="accent6"/>
                </a:solidFill>
              </a:rPr>
              <a:t>@</a:t>
            </a:r>
            <a:r>
              <a:rPr lang="en-US" i="1" dirty="0" err="1">
                <a:solidFill>
                  <a:schemeClr val="accent6"/>
                </a:solidFill>
              </a:rPr>
              <a:t>ViewChild</a:t>
            </a:r>
            <a:r>
              <a:rPr lang="en-US" i="1" dirty="0">
                <a:solidFill>
                  <a:schemeClr val="accent6"/>
                </a:solidFill>
              </a:rPr>
              <a:t>(</a:t>
            </a:r>
            <a:r>
              <a:rPr lang="en-US" i="1" dirty="0" err="1">
                <a:solidFill>
                  <a:schemeClr val="accent6"/>
                </a:solidFill>
              </a:rPr>
              <a:t>DynamicHostDirective</a:t>
            </a:r>
            <a:r>
              <a:rPr lang="en-US" i="1" dirty="0">
                <a:solidFill>
                  <a:schemeClr val="accent6"/>
                </a:solidFill>
              </a:rPr>
              <a:t>) </a:t>
            </a:r>
            <a:r>
              <a:rPr lang="en-US" i="1" dirty="0" err="1">
                <a:solidFill>
                  <a:schemeClr val="accent6"/>
                </a:solidFill>
              </a:rPr>
              <a:t>dynamicHost</a:t>
            </a:r>
            <a:r>
              <a:rPr lang="en-US" i="1" dirty="0">
                <a:solidFill>
                  <a:schemeClr val="accent6"/>
                </a:solidFill>
              </a:rPr>
              <a:t>: </a:t>
            </a:r>
            <a:r>
              <a:rPr lang="en-US" i="1" dirty="0" err="1">
                <a:solidFill>
                  <a:schemeClr val="accent6"/>
                </a:solidFill>
              </a:rPr>
              <a:t>DynamicHostDirective</a:t>
            </a:r>
            <a:r>
              <a:rPr lang="en-US" i="1" dirty="0">
                <a:solidFill>
                  <a:schemeClr val="accent6"/>
                </a:solidFill>
              </a:rPr>
              <a:t>;</a:t>
            </a:r>
          </a:p>
          <a:p>
            <a:r>
              <a:rPr lang="en-US" dirty="0"/>
              <a:t>Inject a </a:t>
            </a:r>
            <a:r>
              <a:rPr lang="en-US" dirty="0" err="1">
                <a:solidFill>
                  <a:schemeClr val="accent6"/>
                </a:solidFill>
              </a:rPr>
              <a:t>ComponentFactoryResolver</a:t>
            </a:r>
            <a:r>
              <a:rPr lang="en-US" dirty="0"/>
              <a:t> into the host component</a:t>
            </a:r>
          </a:p>
          <a:p>
            <a:r>
              <a:rPr lang="en-US" dirty="0"/>
              <a:t>Load the component in </a:t>
            </a:r>
            <a:r>
              <a:rPr lang="en-US" dirty="0">
                <a:solidFill>
                  <a:schemeClr val="accent6"/>
                </a:solidFill>
              </a:rPr>
              <a:t>ngAfterContentInit()</a:t>
            </a:r>
          </a:p>
          <a:p>
            <a:pPr lvl="1"/>
            <a:r>
              <a:rPr lang="en-US" dirty="0"/>
              <a:t>Create the component factory using the </a:t>
            </a:r>
            <a:r>
              <a:rPr lang="en-US" dirty="0" err="1">
                <a:solidFill>
                  <a:schemeClr val="accent6"/>
                </a:solidFill>
              </a:rPr>
              <a:t>ComponentFactoryResolver</a:t>
            </a:r>
            <a:endParaRPr lang="en-US" dirty="0"/>
          </a:p>
          <a:p>
            <a:pPr lvl="1"/>
            <a:r>
              <a:rPr lang="en-US" dirty="0"/>
              <a:t>Use factory to create an instance of the component</a:t>
            </a:r>
          </a:p>
          <a:p>
            <a:endParaRPr lang="en-US" dirty="0"/>
          </a:p>
        </p:txBody>
      </p:sp>
    </p:spTree>
    <p:extLst>
      <p:ext uri="{BB962C8B-B14F-4D97-AF65-F5344CB8AC3E}">
        <p14:creationId xmlns:p14="http://schemas.microsoft.com/office/powerpoint/2010/main" val="429189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2CEC-4AAC-4EFC-9C03-3BD9D68AB92F}"/>
              </a:ext>
            </a:extLst>
          </p:cNvPr>
          <p:cNvSpPr>
            <a:spLocks noGrp="1"/>
          </p:cNvSpPr>
          <p:nvPr>
            <p:ph type="title"/>
          </p:nvPr>
        </p:nvSpPr>
        <p:spPr/>
        <p:txBody>
          <a:bodyPr/>
          <a:lstStyle/>
          <a:p>
            <a:r>
              <a:rPr lang="en-US" dirty="0"/>
              <a:t>Dynamic Component Example</a:t>
            </a:r>
          </a:p>
        </p:txBody>
      </p:sp>
      <p:sp>
        <p:nvSpPr>
          <p:cNvPr id="3" name="Content Placeholder 2">
            <a:extLst>
              <a:ext uri="{FF2B5EF4-FFF2-40B4-BE49-F238E27FC236}">
                <a16:creationId xmlns:a16="http://schemas.microsoft.com/office/drawing/2014/main" id="{D6503630-AEA4-4D02-8F6F-AB2B18204F3E}"/>
              </a:ext>
            </a:extLst>
          </p:cNvPr>
          <p:cNvSpPr>
            <a:spLocks noGrp="1"/>
          </p:cNvSpPr>
          <p:nvPr>
            <p:ph idx="1"/>
          </p:nvPr>
        </p:nvSpPr>
        <p:spPr>
          <a:xfrm>
            <a:off x="457200" y="1200151"/>
            <a:ext cx="8229600" cy="2895600"/>
          </a:xfrm>
        </p:spPr>
        <p:txBody>
          <a:bodyPr>
            <a:normAutofit lnSpcReduction="10000"/>
          </a:bodyPr>
          <a:lstStyle/>
          <a:p>
            <a:r>
              <a:rPr lang="en-US" dirty="0"/>
              <a:t>Goals</a:t>
            </a:r>
          </a:p>
          <a:p>
            <a:pPr lvl="1"/>
            <a:r>
              <a:rPr lang="en-US" dirty="0"/>
              <a:t>Dynamically create various shape components</a:t>
            </a:r>
          </a:p>
          <a:p>
            <a:pPr lvl="1"/>
            <a:r>
              <a:rPr lang="en-US" dirty="0"/>
              <a:t>Allow setting the color of the shape</a:t>
            </a:r>
          </a:p>
          <a:p>
            <a:pPr lvl="1"/>
            <a:r>
              <a:rPr lang="en-US" dirty="0"/>
              <a:t>Use component instance to access properties &amp; methods</a:t>
            </a:r>
          </a:p>
          <a:p>
            <a:pPr lvl="1"/>
            <a:r>
              <a:rPr lang="en-US" dirty="0"/>
              <a:t>Use component inheritance</a:t>
            </a:r>
          </a:p>
          <a:p>
            <a:pPr marL="0" indent="0">
              <a:buNone/>
            </a:pPr>
            <a:endParaRPr lang="en-US" dirty="0"/>
          </a:p>
        </p:txBody>
      </p:sp>
      <p:pic>
        <p:nvPicPr>
          <p:cNvPr id="4" name="Picture 3">
            <a:extLst>
              <a:ext uri="{FF2B5EF4-FFF2-40B4-BE49-F238E27FC236}">
                <a16:creationId xmlns:a16="http://schemas.microsoft.com/office/drawing/2014/main" id="{10743596-18DA-4725-B990-7DC474CEE867}"/>
              </a:ext>
            </a:extLst>
          </p:cNvPr>
          <p:cNvPicPr>
            <a:picLocks noChangeAspect="1"/>
          </p:cNvPicPr>
          <p:nvPr/>
        </p:nvPicPr>
        <p:blipFill>
          <a:blip r:embed="rId3"/>
          <a:stretch>
            <a:fillRect/>
          </a:stretch>
        </p:blipFill>
        <p:spPr>
          <a:xfrm>
            <a:off x="533400" y="4095662"/>
            <a:ext cx="1906875" cy="464667"/>
          </a:xfrm>
          <a:prstGeom prst="rect">
            <a:avLst/>
          </a:prstGeom>
        </p:spPr>
      </p:pic>
    </p:spTree>
    <p:extLst>
      <p:ext uri="{BB962C8B-B14F-4D97-AF65-F5344CB8AC3E}">
        <p14:creationId xmlns:p14="http://schemas.microsoft.com/office/powerpoint/2010/main" val="54498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26EA-C824-4020-996C-7A611B5EC65F}"/>
              </a:ext>
            </a:extLst>
          </p:cNvPr>
          <p:cNvSpPr>
            <a:spLocks noGrp="1"/>
          </p:cNvSpPr>
          <p:nvPr>
            <p:ph type="title"/>
          </p:nvPr>
        </p:nvSpPr>
        <p:spPr/>
        <p:txBody>
          <a:bodyPr/>
          <a:lstStyle/>
          <a:p>
            <a:r>
              <a:rPr lang="en-US" dirty="0"/>
              <a:t>Complete Component Life Cycle</a:t>
            </a:r>
          </a:p>
        </p:txBody>
      </p:sp>
      <p:sp>
        <p:nvSpPr>
          <p:cNvPr id="3" name="Content Placeholder 2">
            <a:extLst>
              <a:ext uri="{FF2B5EF4-FFF2-40B4-BE49-F238E27FC236}">
                <a16:creationId xmlns:a16="http://schemas.microsoft.com/office/drawing/2014/main" id="{E928D95F-9835-4A3B-AEAD-6FB5387D588F}"/>
              </a:ext>
            </a:extLst>
          </p:cNvPr>
          <p:cNvSpPr>
            <a:spLocks noGrp="1"/>
          </p:cNvSpPr>
          <p:nvPr>
            <p:ph idx="1"/>
          </p:nvPr>
        </p:nvSpPr>
        <p:spPr/>
        <p:txBody>
          <a:bodyPr>
            <a:normAutofit fontScale="47500" lnSpcReduction="20000"/>
          </a:bodyPr>
          <a:lstStyle/>
          <a:p>
            <a:pPr marL="0" indent="0">
              <a:buNone/>
            </a:pPr>
            <a:r>
              <a:rPr lang="en-US" dirty="0"/>
              <a:t>Angular components have a set of events that are fired automatically:</a:t>
            </a:r>
          </a:p>
          <a:p>
            <a:pPr marL="0" indent="0">
              <a:buNone/>
            </a:pPr>
            <a:endParaRPr lang="en-US" dirty="0"/>
          </a:p>
          <a:p>
            <a:pPr marL="0" indent="0">
              <a:buNone/>
            </a:pPr>
            <a:r>
              <a:rPr lang="en-US" dirty="0"/>
              <a:t>Input Changes</a:t>
            </a:r>
          </a:p>
          <a:p>
            <a:r>
              <a:rPr lang="en-US" dirty="0"/>
              <a:t> </a:t>
            </a:r>
            <a:r>
              <a:rPr lang="en-US" dirty="0">
                <a:solidFill>
                  <a:schemeClr val="accent6"/>
                </a:solidFill>
              </a:rPr>
              <a:t>ngOnChanges</a:t>
            </a:r>
          </a:p>
          <a:p>
            <a:pPr marL="0" lvl="0" indent="0">
              <a:buNone/>
            </a:pPr>
            <a:r>
              <a:rPr lang="en-US" dirty="0"/>
              <a:t>Initialization Events</a:t>
            </a:r>
          </a:p>
          <a:p>
            <a:pPr lvl="0"/>
            <a:r>
              <a:rPr lang="en-US" dirty="0"/>
              <a:t> </a:t>
            </a:r>
            <a:r>
              <a:rPr lang="en-US" dirty="0">
                <a:solidFill>
                  <a:schemeClr val="accent6"/>
                </a:solidFill>
              </a:rPr>
              <a:t>ngOnInit</a:t>
            </a:r>
          </a:p>
          <a:p>
            <a:pPr lvl="0"/>
            <a:r>
              <a:rPr lang="en-US" dirty="0"/>
              <a:t> </a:t>
            </a:r>
            <a:r>
              <a:rPr lang="en-US" dirty="0">
                <a:solidFill>
                  <a:schemeClr val="accent6"/>
                </a:solidFill>
              </a:rPr>
              <a:t>ngAfterViewInit</a:t>
            </a:r>
          </a:p>
          <a:p>
            <a:pPr lvl="0"/>
            <a:r>
              <a:rPr lang="en-US" dirty="0"/>
              <a:t> </a:t>
            </a:r>
            <a:r>
              <a:rPr lang="en-US" dirty="0">
                <a:solidFill>
                  <a:schemeClr val="accent6"/>
                </a:solidFill>
              </a:rPr>
              <a:t>ngAfterContentInit</a:t>
            </a:r>
          </a:p>
          <a:p>
            <a:pPr marL="0" lvl="0" indent="0">
              <a:buNone/>
            </a:pPr>
            <a:r>
              <a:rPr lang="en-US" dirty="0"/>
              <a:t>Change Detection Events</a:t>
            </a:r>
          </a:p>
          <a:p>
            <a:r>
              <a:rPr lang="en-US" dirty="0"/>
              <a:t> </a:t>
            </a:r>
            <a:r>
              <a:rPr lang="en-US" dirty="0">
                <a:solidFill>
                  <a:schemeClr val="accent6"/>
                </a:solidFill>
              </a:rPr>
              <a:t>ngAfterViewChecked</a:t>
            </a:r>
          </a:p>
          <a:p>
            <a:pPr lvl="0"/>
            <a:r>
              <a:rPr lang="en-US" dirty="0"/>
              <a:t> </a:t>
            </a:r>
            <a:r>
              <a:rPr lang="en-US" dirty="0">
                <a:solidFill>
                  <a:schemeClr val="accent6"/>
                </a:solidFill>
              </a:rPr>
              <a:t>ngAfterContentChecked</a:t>
            </a:r>
          </a:p>
          <a:p>
            <a:pPr lvl="0"/>
            <a:r>
              <a:rPr lang="en-US" dirty="0"/>
              <a:t> </a:t>
            </a:r>
            <a:r>
              <a:rPr lang="en-US" dirty="0">
                <a:solidFill>
                  <a:schemeClr val="accent6"/>
                </a:solidFill>
              </a:rPr>
              <a:t>ngDoCheck</a:t>
            </a:r>
          </a:p>
          <a:p>
            <a:pPr marL="0" lvl="0" indent="0">
              <a:buNone/>
            </a:pPr>
            <a:r>
              <a:rPr lang="en-US" dirty="0"/>
              <a:t>Clean up</a:t>
            </a:r>
          </a:p>
          <a:p>
            <a:pPr lvl="0"/>
            <a:r>
              <a:rPr lang="en-US" dirty="0"/>
              <a:t> </a:t>
            </a:r>
            <a:r>
              <a:rPr lang="en-US" dirty="0">
                <a:solidFill>
                  <a:schemeClr val="accent6"/>
                </a:solidFill>
              </a:rPr>
              <a:t>ngOnDestroy</a:t>
            </a:r>
          </a:p>
        </p:txBody>
      </p:sp>
    </p:spTree>
    <p:extLst>
      <p:ext uri="{BB962C8B-B14F-4D97-AF65-F5344CB8AC3E}">
        <p14:creationId xmlns:p14="http://schemas.microsoft.com/office/powerpoint/2010/main" val="726610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BF78-41D1-43C9-AE80-C43137364212}"/>
              </a:ext>
            </a:extLst>
          </p:cNvPr>
          <p:cNvSpPr>
            <a:spLocks noGrp="1"/>
          </p:cNvSpPr>
          <p:nvPr>
            <p:ph type="title"/>
          </p:nvPr>
        </p:nvSpPr>
        <p:spPr/>
        <p:txBody>
          <a:bodyPr/>
          <a:lstStyle/>
          <a:p>
            <a:r>
              <a:rPr lang="en-US" dirty="0"/>
              <a:t>Component Life Cycle Example</a:t>
            </a:r>
          </a:p>
        </p:txBody>
      </p:sp>
      <p:sp>
        <p:nvSpPr>
          <p:cNvPr id="3" name="Content Placeholder 2">
            <a:extLst>
              <a:ext uri="{FF2B5EF4-FFF2-40B4-BE49-F238E27FC236}">
                <a16:creationId xmlns:a16="http://schemas.microsoft.com/office/drawing/2014/main" id="{9A0BF75F-6411-4527-9206-ADEA86438AB9}"/>
              </a:ext>
            </a:extLst>
          </p:cNvPr>
          <p:cNvSpPr>
            <a:spLocks noGrp="1"/>
          </p:cNvSpPr>
          <p:nvPr>
            <p:ph idx="1"/>
          </p:nvPr>
        </p:nvSpPr>
        <p:spPr/>
        <p:txBody>
          <a:bodyPr/>
          <a:lstStyle/>
          <a:p>
            <a:pPr marL="0" indent="0">
              <a:buNone/>
            </a:pPr>
            <a:r>
              <a:rPr lang="en-US" dirty="0"/>
              <a:t>Goals</a:t>
            </a:r>
          </a:p>
          <a:p>
            <a:r>
              <a:rPr lang="en-US" dirty="0"/>
              <a:t>See the life cycle on load</a:t>
            </a:r>
          </a:p>
          <a:p>
            <a:r>
              <a:rPr lang="en-US" dirty="0"/>
              <a:t>See the life cycle during change detection</a:t>
            </a:r>
          </a:p>
        </p:txBody>
      </p:sp>
      <p:pic>
        <p:nvPicPr>
          <p:cNvPr id="5" name="Picture 4">
            <a:extLst>
              <a:ext uri="{FF2B5EF4-FFF2-40B4-BE49-F238E27FC236}">
                <a16:creationId xmlns:a16="http://schemas.microsoft.com/office/drawing/2014/main" id="{283AC48E-73EB-41E7-91AA-C031A467EAE8}"/>
              </a:ext>
            </a:extLst>
          </p:cNvPr>
          <p:cNvPicPr>
            <a:picLocks noChangeAspect="1"/>
          </p:cNvPicPr>
          <p:nvPr/>
        </p:nvPicPr>
        <p:blipFill>
          <a:blip r:embed="rId3"/>
          <a:stretch>
            <a:fillRect/>
          </a:stretch>
        </p:blipFill>
        <p:spPr>
          <a:xfrm>
            <a:off x="533400" y="3934193"/>
            <a:ext cx="731250" cy="787667"/>
          </a:xfrm>
          <a:prstGeom prst="rect">
            <a:avLst/>
          </a:prstGeom>
        </p:spPr>
      </p:pic>
    </p:spTree>
    <p:extLst>
      <p:ext uri="{BB962C8B-B14F-4D97-AF65-F5344CB8AC3E}">
        <p14:creationId xmlns:p14="http://schemas.microsoft.com/office/powerpoint/2010/main" val="1626610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D771-2412-431A-B016-534B72A2940A}"/>
              </a:ext>
            </a:extLst>
          </p:cNvPr>
          <p:cNvSpPr>
            <a:spLocks noGrp="1"/>
          </p:cNvSpPr>
          <p:nvPr>
            <p:ph type="title"/>
          </p:nvPr>
        </p:nvSpPr>
        <p:spPr/>
        <p:txBody>
          <a:bodyPr/>
          <a:lstStyle/>
          <a:p>
            <a:r>
              <a:rPr lang="en-US" dirty="0"/>
              <a:t>Angular Forms</a:t>
            </a:r>
          </a:p>
        </p:txBody>
      </p:sp>
      <p:sp>
        <p:nvSpPr>
          <p:cNvPr id="3" name="Content Placeholder 2">
            <a:extLst>
              <a:ext uri="{FF2B5EF4-FFF2-40B4-BE49-F238E27FC236}">
                <a16:creationId xmlns:a16="http://schemas.microsoft.com/office/drawing/2014/main" id="{B771159B-E7A6-4E83-8667-4477EA8FF62C}"/>
              </a:ext>
            </a:extLst>
          </p:cNvPr>
          <p:cNvSpPr>
            <a:spLocks noGrp="1"/>
          </p:cNvSpPr>
          <p:nvPr>
            <p:ph idx="1"/>
          </p:nvPr>
        </p:nvSpPr>
        <p:spPr/>
        <p:txBody>
          <a:bodyPr>
            <a:normAutofit fontScale="70000" lnSpcReduction="20000"/>
          </a:bodyPr>
          <a:lstStyle/>
          <a:p>
            <a:pPr marL="0" indent="0">
              <a:buNone/>
            </a:pPr>
            <a:r>
              <a:rPr lang="en-US" dirty="0"/>
              <a:t>Key Features</a:t>
            </a:r>
          </a:p>
          <a:p>
            <a:r>
              <a:rPr lang="en-US" dirty="0"/>
              <a:t>Two-way data binding</a:t>
            </a:r>
          </a:p>
          <a:p>
            <a:r>
              <a:rPr lang="en-US" dirty="0"/>
              <a:t>Change tracking</a:t>
            </a:r>
          </a:p>
          <a:p>
            <a:r>
              <a:rPr lang="en-US" dirty="0"/>
              <a:t>Validation</a:t>
            </a:r>
          </a:p>
          <a:p>
            <a:r>
              <a:rPr lang="en-US" dirty="0"/>
              <a:t>Error handling</a:t>
            </a:r>
          </a:p>
          <a:p>
            <a:pPr marL="0" indent="0">
              <a:buNone/>
            </a:pPr>
            <a:endParaRPr lang="en-US" dirty="0"/>
          </a:p>
          <a:p>
            <a:pPr marL="0" indent="0">
              <a:buNone/>
            </a:pPr>
            <a:r>
              <a:rPr lang="en-US" dirty="0"/>
              <a:t>2 Types of Angular Forms</a:t>
            </a:r>
          </a:p>
          <a:p>
            <a:r>
              <a:rPr lang="en-US" dirty="0"/>
              <a:t>Template-driven forms</a:t>
            </a:r>
          </a:p>
          <a:p>
            <a:r>
              <a:rPr lang="en-US" dirty="0"/>
              <a:t>Reactive Forms </a:t>
            </a:r>
          </a:p>
          <a:p>
            <a:pPr marL="342900" lvl="1" indent="0">
              <a:buNone/>
            </a:pPr>
            <a:endParaRPr lang="en-US" dirty="0"/>
          </a:p>
          <a:p>
            <a:endParaRPr lang="en-US" dirty="0"/>
          </a:p>
        </p:txBody>
      </p:sp>
      <p:pic>
        <p:nvPicPr>
          <p:cNvPr id="5" name="Picture 4">
            <a:extLst>
              <a:ext uri="{FF2B5EF4-FFF2-40B4-BE49-F238E27FC236}">
                <a16:creationId xmlns:a16="http://schemas.microsoft.com/office/drawing/2014/main" id="{0A28AB06-4D98-4524-A040-CD1850E5DCD9}"/>
              </a:ext>
            </a:extLst>
          </p:cNvPr>
          <p:cNvPicPr>
            <a:picLocks noChangeAspect="1"/>
          </p:cNvPicPr>
          <p:nvPr/>
        </p:nvPicPr>
        <p:blipFill>
          <a:blip r:embed="rId3"/>
          <a:stretch>
            <a:fillRect/>
          </a:stretch>
        </p:blipFill>
        <p:spPr>
          <a:xfrm>
            <a:off x="4876800" y="1276349"/>
            <a:ext cx="1676400" cy="2916477"/>
          </a:xfrm>
          <a:prstGeom prst="rect">
            <a:avLst/>
          </a:prstGeom>
        </p:spPr>
      </p:pic>
    </p:spTree>
    <p:extLst>
      <p:ext uri="{BB962C8B-B14F-4D97-AF65-F5344CB8AC3E}">
        <p14:creationId xmlns:p14="http://schemas.microsoft.com/office/powerpoint/2010/main" val="1854115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2A5F0-9436-4A33-8F76-74140ACAE929}"/>
              </a:ext>
            </a:extLst>
          </p:cNvPr>
          <p:cNvSpPr>
            <a:spLocks noGrp="1"/>
          </p:cNvSpPr>
          <p:nvPr>
            <p:ph type="title"/>
          </p:nvPr>
        </p:nvSpPr>
        <p:spPr/>
        <p:txBody>
          <a:bodyPr/>
          <a:lstStyle/>
          <a:p>
            <a:r>
              <a:rPr lang="en-US" dirty="0"/>
              <a:t>Template-driven Forms</a:t>
            </a:r>
          </a:p>
        </p:txBody>
      </p:sp>
      <p:sp>
        <p:nvSpPr>
          <p:cNvPr id="3" name="Content Placeholder 2">
            <a:extLst>
              <a:ext uri="{FF2B5EF4-FFF2-40B4-BE49-F238E27FC236}">
                <a16:creationId xmlns:a16="http://schemas.microsoft.com/office/drawing/2014/main" id="{EA9C595A-AA8E-41CD-A98E-65A035DD58C0}"/>
              </a:ext>
            </a:extLst>
          </p:cNvPr>
          <p:cNvSpPr>
            <a:spLocks noGrp="1"/>
          </p:cNvSpPr>
          <p:nvPr>
            <p:ph idx="1"/>
          </p:nvPr>
        </p:nvSpPr>
        <p:spPr/>
        <p:txBody>
          <a:bodyPr/>
          <a:lstStyle/>
          <a:p>
            <a:pPr marL="0" indent="0">
              <a:buNone/>
            </a:pPr>
            <a:r>
              <a:rPr lang="en-US" dirty="0"/>
              <a:t>Template driven forms define their rules in the Html Template</a:t>
            </a:r>
          </a:p>
          <a:p>
            <a:r>
              <a:rPr lang="en-US" dirty="0"/>
              <a:t>Add </a:t>
            </a:r>
            <a:r>
              <a:rPr lang="en-US" dirty="0" err="1">
                <a:solidFill>
                  <a:schemeClr val="accent6"/>
                </a:solidFill>
              </a:rPr>
              <a:t>FormsModule</a:t>
            </a:r>
            <a:r>
              <a:rPr lang="en-US" dirty="0"/>
              <a:t> to module Imports</a:t>
            </a:r>
          </a:p>
          <a:p>
            <a:r>
              <a:rPr lang="en-US" dirty="0"/>
              <a:t>Use </a:t>
            </a:r>
            <a:r>
              <a:rPr lang="en-US" dirty="0">
                <a:solidFill>
                  <a:schemeClr val="accent6"/>
                </a:solidFill>
              </a:rPr>
              <a:t>[(ngModel)]</a:t>
            </a:r>
            <a:r>
              <a:rPr lang="en-US" dirty="0"/>
              <a:t> to bind input controls</a:t>
            </a:r>
          </a:p>
        </p:txBody>
      </p:sp>
    </p:spTree>
    <p:extLst>
      <p:ext uri="{BB962C8B-B14F-4D97-AF65-F5344CB8AC3E}">
        <p14:creationId xmlns:p14="http://schemas.microsoft.com/office/powerpoint/2010/main" val="3920183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2260-3FDF-4B53-8D21-509F887F49ED}"/>
              </a:ext>
            </a:extLst>
          </p:cNvPr>
          <p:cNvSpPr>
            <a:spLocks noGrp="1"/>
          </p:cNvSpPr>
          <p:nvPr>
            <p:ph type="title"/>
          </p:nvPr>
        </p:nvSpPr>
        <p:spPr/>
        <p:txBody>
          <a:bodyPr/>
          <a:lstStyle/>
          <a:p>
            <a:r>
              <a:rPr lang="en-US" dirty="0"/>
              <a:t>Simple Template Driven Form</a:t>
            </a:r>
          </a:p>
        </p:txBody>
      </p:sp>
      <p:sp>
        <p:nvSpPr>
          <p:cNvPr id="6" name="TextBox 5">
            <a:extLst>
              <a:ext uri="{FF2B5EF4-FFF2-40B4-BE49-F238E27FC236}">
                <a16:creationId xmlns:a16="http://schemas.microsoft.com/office/drawing/2014/main" id="{C5243918-C125-483E-AB18-C922B7632CC7}"/>
              </a:ext>
            </a:extLst>
          </p:cNvPr>
          <p:cNvSpPr txBox="1"/>
          <p:nvPr/>
        </p:nvSpPr>
        <p:spPr>
          <a:xfrm>
            <a:off x="661439" y="2885001"/>
            <a:ext cx="6494846" cy="307777"/>
          </a:xfrm>
          <a:prstGeom prst="rect">
            <a:avLst/>
          </a:prstGeom>
          <a:solidFill>
            <a:schemeClr val="tx1"/>
          </a:solidFill>
        </p:spPr>
        <p:txBody>
          <a:bodyPr wrap="square" rtlCol="0">
            <a:spAutoFit/>
          </a:bodyPr>
          <a:lstStyle/>
          <a:p>
            <a:r>
              <a:rPr lang="en-US" sz="1400" dirty="0">
                <a:solidFill>
                  <a:srgbClr val="9CDCFE"/>
                </a:solidFill>
                <a:latin typeface="Consolas" panose="020B0609020204030204" pitchFamily="49" charset="0"/>
              </a:rPr>
              <a:t>name</a:t>
            </a:r>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string</a:t>
            </a:r>
            <a:r>
              <a:rPr lang="en-US" sz="1400" dirty="0">
                <a:solidFill>
                  <a:srgbClr val="D4D4D4"/>
                </a:solidFill>
                <a:latin typeface="Consolas" panose="020B0609020204030204" pitchFamily="49" charset="0"/>
              </a:rPr>
              <a:t>;</a:t>
            </a:r>
          </a:p>
        </p:txBody>
      </p:sp>
      <p:sp>
        <p:nvSpPr>
          <p:cNvPr id="3" name="Rectangle 2">
            <a:extLst>
              <a:ext uri="{FF2B5EF4-FFF2-40B4-BE49-F238E27FC236}">
                <a16:creationId xmlns:a16="http://schemas.microsoft.com/office/drawing/2014/main" id="{1F64DD8D-C172-48BB-A969-DC0F8B24570E}"/>
              </a:ext>
            </a:extLst>
          </p:cNvPr>
          <p:cNvSpPr/>
          <p:nvPr/>
        </p:nvSpPr>
        <p:spPr>
          <a:xfrm>
            <a:off x="679285" y="1504950"/>
            <a:ext cx="6477000" cy="923330"/>
          </a:xfrm>
          <a:prstGeom prst="rect">
            <a:avLst/>
          </a:prstGeom>
          <a:solidFill>
            <a:schemeClr val="tx1"/>
          </a:solidFill>
        </p:spPr>
        <p:txBody>
          <a:bodyPr wrap="square">
            <a:spAutoFit/>
          </a:bodyPr>
          <a:lstStyle/>
          <a:p>
            <a:r>
              <a:rPr lang="en-US" sz="1350" dirty="0">
                <a:solidFill>
                  <a:srgbClr val="808080"/>
                </a:solidFill>
                <a:latin typeface="Consolas" panose="020B0609020204030204" pitchFamily="49" charset="0"/>
              </a:rPr>
              <a:t>&lt;</a:t>
            </a:r>
            <a:r>
              <a:rPr lang="en-US" sz="1350" dirty="0">
                <a:solidFill>
                  <a:srgbClr val="569CD6"/>
                </a:solidFill>
                <a:latin typeface="Consolas" panose="020B0609020204030204" pitchFamily="49" charset="0"/>
              </a:rPr>
              <a:t>div</a:t>
            </a:r>
            <a:r>
              <a:rPr lang="en-US" sz="1350" dirty="0">
                <a:solidFill>
                  <a:srgbClr val="D4D4D4"/>
                </a:solidFill>
                <a:latin typeface="Consolas" panose="020B0609020204030204" pitchFamily="49" charset="0"/>
              </a:rPr>
              <a:t> </a:t>
            </a:r>
            <a:r>
              <a:rPr lang="en-US" sz="1350" dirty="0">
                <a:solidFill>
                  <a:srgbClr val="9CDCFE"/>
                </a:solidFill>
                <a:latin typeface="Consolas" panose="020B0609020204030204" pitchFamily="49" charset="0"/>
              </a:rPr>
              <a:t>class</a:t>
            </a:r>
            <a:r>
              <a:rPr lang="en-US" sz="1350" dirty="0">
                <a:solidFill>
                  <a:srgbClr val="D4D4D4"/>
                </a:solidFill>
                <a:latin typeface="Consolas" panose="020B0609020204030204" pitchFamily="49" charset="0"/>
              </a:rPr>
              <a:t>=</a:t>
            </a:r>
            <a:r>
              <a:rPr lang="en-US" sz="1350" dirty="0">
                <a:solidFill>
                  <a:srgbClr val="CE9178"/>
                </a:solidFill>
                <a:latin typeface="Consolas" panose="020B0609020204030204" pitchFamily="49" charset="0"/>
              </a:rPr>
              <a:t>"form-group"</a:t>
            </a:r>
            <a:r>
              <a:rPr lang="en-US" sz="1350" dirty="0">
                <a:solidFill>
                  <a:srgbClr val="808080"/>
                </a:solidFill>
                <a:latin typeface="Consolas" panose="020B0609020204030204" pitchFamily="49" charset="0"/>
              </a:rPr>
              <a:t>&gt;</a:t>
            </a:r>
            <a:endParaRPr lang="en-US" sz="1350" dirty="0">
              <a:solidFill>
                <a:srgbClr val="D4D4D4"/>
              </a:solidFill>
              <a:latin typeface="Consolas" panose="020B0609020204030204" pitchFamily="49" charset="0"/>
            </a:endParaRPr>
          </a:p>
          <a:p>
            <a:r>
              <a:rPr lang="en-US" sz="1350" dirty="0">
                <a:solidFill>
                  <a:srgbClr val="808080"/>
                </a:solidFill>
                <a:latin typeface="Consolas" panose="020B0609020204030204" pitchFamily="49" charset="0"/>
              </a:rPr>
              <a:t>  &lt;</a:t>
            </a:r>
            <a:r>
              <a:rPr lang="en-US" sz="1350" dirty="0">
                <a:solidFill>
                  <a:srgbClr val="569CD6"/>
                </a:solidFill>
                <a:latin typeface="Consolas" panose="020B0609020204030204" pitchFamily="49" charset="0"/>
              </a:rPr>
              <a:t>label</a:t>
            </a:r>
            <a:r>
              <a:rPr lang="en-US" sz="1350" dirty="0">
                <a:solidFill>
                  <a:srgbClr val="808080"/>
                </a:solidFill>
                <a:latin typeface="Consolas" panose="020B0609020204030204" pitchFamily="49" charset="0"/>
              </a:rPr>
              <a:t>&gt;</a:t>
            </a:r>
            <a:r>
              <a:rPr lang="en-US" sz="1350" dirty="0">
                <a:solidFill>
                  <a:srgbClr val="D4D4D4"/>
                </a:solidFill>
                <a:latin typeface="Consolas" panose="020B0609020204030204" pitchFamily="49" charset="0"/>
              </a:rPr>
              <a:t>Customer Name</a:t>
            </a:r>
            <a:r>
              <a:rPr lang="en-US" sz="1350" dirty="0">
                <a:solidFill>
                  <a:srgbClr val="808080"/>
                </a:solidFill>
                <a:latin typeface="Consolas" panose="020B0609020204030204" pitchFamily="49" charset="0"/>
              </a:rPr>
              <a:t>&lt;/</a:t>
            </a:r>
            <a:r>
              <a:rPr lang="en-US" sz="1350" dirty="0">
                <a:solidFill>
                  <a:srgbClr val="569CD6"/>
                </a:solidFill>
                <a:latin typeface="Consolas" panose="020B0609020204030204" pitchFamily="49" charset="0"/>
              </a:rPr>
              <a:t>label</a:t>
            </a:r>
            <a:r>
              <a:rPr lang="en-US" sz="1350" dirty="0">
                <a:solidFill>
                  <a:srgbClr val="808080"/>
                </a:solidFill>
                <a:latin typeface="Consolas" panose="020B0609020204030204" pitchFamily="49" charset="0"/>
              </a:rPr>
              <a:t>&gt;</a:t>
            </a:r>
            <a:endParaRPr lang="en-US" sz="1350" dirty="0">
              <a:solidFill>
                <a:srgbClr val="D4D4D4"/>
              </a:solidFill>
              <a:latin typeface="Consolas" panose="020B0609020204030204" pitchFamily="49" charset="0"/>
            </a:endParaRPr>
          </a:p>
          <a:p>
            <a:r>
              <a:rPr lang="en-US" sz="1350" dirty="0">
                <a:solidFill>
                  <a:srgbClr val="808080"/>
                </a:solidFill>
                <a:latin typeface="Consolas" panose="020B0609020204030204" pitchFamily="49" charset="0"/>
              </a:rPr>
              <a:t>  &lt;</a:t>
            </a:r>
            <a:r>
              <a:rPr lang="en-US" sz="1350" dirty="0">
                <a:solidFill>
                  <a:srgbClr val="569CD6"/>
                </a:solidFill>
                <a:latin typeface="Consolas" panose="020B0609020204030204" pitchFamily="49" charset="0"/>
              </a:rPr>
              <a:t>input</a:t>
            </a:r>
            <a:r>
              <a:rPr lang="en-US" sz="1350" dirty="0">
                <a:solidFill>
                  <a:srgbClr val="D4D4D4"/>
                </a:solidFill>
                <a:latin typeface="Consolas" panose="020B0609020204030204" pitchFamily="49" charset="0"/>
              </a:rPr>
              <a:t> </a:t>
            </a:r>
            <a:r>
              <a:rPr lang="en-US" sz="1350" dirty="0">
                <a:solidFill>
                  <a:srgbClr val="9CDCFE"/>
                </a:solidFill>
                <a:latin typeface="Consolas" panose="020B0609020204030204" pitchFamily="49" charset="0"/>
              </a:rPr>
              <a:t>type</a:t>
            </a:r>
            <a:r>
              <a:rPr lang="en-US" sz="1350" dirty="0">
                <a:solidFill>
                  <a:srgbClr val="D4D4D4"/>
                </a:solidFill>
                <a:latin typeface="Consolas" panose="020B0609020204030204" pitchFamily="49" charset="0"/>
              </a:rPr>
              <a:t>=</a:t>
            </a:r>
            <a:r>
              <a:rPr lang="en-US" sz="1350" dirty="0">
                <a:solidFill>
                  <a:srgbClr val="CE9178"/>
                </a:solidFill>
                <a:latin typeface="Consolas" panose="020B0609020204030204" pitchFamily="49" charset="0"/>
              </a:rPr>
              <a:t>"text"</a:t>
            </a:r>
            <a:r>
              <a:rPr lang="en-US" sz="1350" dirty="0">
                <a:solidFill>
                  <a:srgbClr val="D4D4D4"/>
                </a:solidFill>
                <a:latin typeface="Consolas" panose="020B0609020204030204" pitchFamily="49" charset="0"/>
              </a:rPr>
              <a:t> </a:t>
            </a:r>
            <a:r>
              <a:rPr lang="en-US" sz="1350" dirty="0">
                <a:solidFill>
                  <a:srgbClr val="9CDCFE"/>
                </a:solidFill>
                <a:latin typeface="Consolas" panose="020B0609020204030204" pitchFamily="49" charset="0"/>
              </a:rPr>
              <a:t>[(ngModel)]</a:t>
            </a:r>
            <a:r>
              <a:rPr lang="en-US" sz="1350" dirty="0">
                <a:solidFill>
                  <a:srgbClr val="D4D4D4"/>
                </a:solidFill>
                <a:latin typeface="Consolas" panose="020B0609020204030204" pitchFamily="49" charset="0"/>
              </a:rPr>
              <a:t>=</a:t>
            </a:r>
            <a:r>
              <a:rPr lang="en-US" sz="1350" dirty="0">
                <a:solidFill>
                  <a:srgbClr val="CE9178"/>
                </a:solidFill>
                <a:latin typeface="Consolas" panose="020B0609020204030204" pitchFamily="49" charset="0"/>
              </a:rPr>
              <a:t>"name"</a:t>
            </a:r>
            <a:r>
              <a:rPr lang="en-US" sz="1350" dirty="0">
                <a:solidFill>
                  <a:srgbClr val="808080"/>
                </a:solidFill>
                <a:latin typeface="Consolas" panose="020B0609020204030204" pitchFamily="49" charset="0"/>
              </a:rPr>
              <a:t>&gt;</a:t>
            </a:r>
            <a:endParaRPr lang="en-US" sz="1350" dirty="0">
              <a:solidFill>
                <a:srgbClr val="D4D4D4"/>
              </a:solidFill>
              <a:latin typeface="Consolas" panose="020B0609020204030204" pitchFamily="49" charset="0"/>
            </a:endParaRPr>
          </a:p>
          <a:p>
            <a:r>
              <a:rPr lang="en-US" sz="1350" dirty="0">
                <a:solidFill>
                  <a:srgbClr val="808080"/>
                </a:solidFill>
                <a:latin typeface="Consolas" panose="020B0609020204030204" pitchFamily="49" charset="0"/>
              </a:rPr>
              <a:t>&lt;/</a:t>
            </a:r>
            <a:r>
              <a:rPr lang="en-US" sz="1350" dirty="0">
                <a:solidFill>
                  <a:srgbClr val="569CD6"/>
                </a:solidFill>
                <a:latin typeface="Consolas" panose="020B0609020204030204" pitchFamily="49" charset="0"/>
              </a:rPr>
              <a:t>div</a:t>
            </a:r>
            <a:r>
              <a:rPr lang="en-US" sz="1350" dirty="0">
                <a:solidFill>
                  <a:srgbClr val="808080"/>
                </a:solidFill>
                <a:latin typeface="Consolas" panose="020B0609020204030204" pitchFamily="49" charset="0"/>
              </a:rPr>
              <a:t>&gt;</a:t>
            </a:r>
            <a:endParaRPr lang="en-US" sz="1350" dirty="0">
              <a:solidFill>
                <a:srgbClr val="D4D4D4"/>
              </a:solidFill>
              <a:latin typeface="Consolas" panose="020B0609020204030204" pitchFamily="49" charset="0"/>
            </a:endParaRPr>
          </a:p>
        </p:txBody>
      </p:sp>
      <p:sp>
        <p:nvSpPr>
          <p:cNvPr id="4" name="TextBox 3">
            <a:extLst>
              <a:ext uri="{FF2B5EF4-FFF2-40B4-BE49-F238E27FC236}">
                <a16:creationId xmlns:a16="http://schemas.microsoft.com/office/drawing/2014/main" id="{A0F5CC31-6DAE-42B6-934B-1C6E4B5EE5E7}"/>
              </a:ext>
            </a:extLst>
          </p:cNvPr>
          <p:cNvSpPr txBox="1"/>
          <p:nvPr/>
        </p:nvSpPr>
        <p:spPr>
          <a:xfrm>
            <a:off x="609600" y="1120169"/>
            <a:ext cx="2209259" cy="369332"/>
          </a:xfrm>
          <a:prstGeom prst="rect">
            <a:avLst/>
          </a:prstGeom>
          <a:noFill/>
        </p:spPr>
        <p:txBody>
          <a:bodyPr wrap="none" rtlCol="0">
            <a:spAutoFit/>
          </a:bodyPr>
          <a:lstStyle/>
          <a:p>
            <a:r>
              <a:rPr lang="en-US" dirty="0"/>
              <a:t>Component Template</a:t>
            </a:r>
          </a:p>
        </p:txBody>
      </p:sp>
      <p:sp>
        <p:nvSpPr>
          <p:cNvPr id="7" name="TextBox 6">
            <a:extLst>
              <a:ext uri="{FF2B5EF4-FFF2-40B4-BE49-F238E27FC236}">
                <a16:creationId xmlns:a16="http://schemas.microsoft.com/office/drawing/2014/main" id="{F5181BA6-C1E9-4B58-ABA6-93037EE34161}"/>
              </a:ext>
            </a:extLst>
          </p:cNvPr>
          <p:cNvSpPr txBox="1"/>
          <p:nvPr/>
        </p:nvSpPr>
        <p:spPr>
          <a:xfrm>
            <a:off x="609600" y="2434618"/>
            <a:ext cx="1827231" cy="369332"/>
          </a:xfrm>
          <a:prstGeom prst="rect">
            <a:avLst/>
          </a:prstGeom>
          <a:noFill/>
        </p:spPr>
        <p:txBody>
          <a:bodyPr wrap="none" rtlCol="0">
            <a:spAutoFit/>
          </a:bodyPr>
          <a:lstStyle/>
          <a:p>
            <a:r>
              <a:rPr lang="en-US" dirty="0"/>
              <a:t>Component Code</a:t>
            </a:r>
          </a:p>
        </p:txBody>
      </p:sp>
    </p:spTree>
    <p:extLst>
      <p:ext uri="{BB962C8B-B14F-4D97-AF65-F5344CB8AC3E}">
        <p14:creationId xmlns:p14="http://schemas.microsoft.com/office/powerpoint/2010/main" val="2014540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7291-8BF5-45E8-A1DF-5956D666EF2C}"/>
              </a:ext>
            </a:extLst>
          </p:cNvPr>
          <p:cNvSpPr>
            <a:spLocks noGrp="1"/>
          </p:cNvSpPr>
          <p:nvPr>
            <p:ph type="title"/>
          </p:nvPr>
        </p:nvSpPr>
        <p:spPr>
          <a:xfrm>
            <a:off x="628650" y="273844"/>
            <a:ext cx="7886700" cy="994172"/>
          </a:xfrm>
        </p:spPr>
        <p:txBody>
          <a:bodyPr/>
          <a:lstStyle/>
          <a:p>
            <a:r>
              <a:rPr lang="en-US" dirty="0"/>
              <a:t>Reactive Forms</a:t>
            </a:r>
          </a:p>
        </p:txBody>
      </p:sp>
      <p:sp>
        <p:nvSpPr>
          <p:cNvPr id="3" name="Content Placeholder 2">
            <a:extLst>
              <a:ext uri="{FF2B5EF4-FFF2-40B4-BE49-F238E27FC236}">
                <a16:creationId xmlns:a16="http://schemas.microsoft.com/office/drawing/2014/main" id="{5ECB8C9B-4C8F-421D-AAA8-72954C791AAC}"/>
              </a:ext>
            </a:extLst>
          </p:cNvPr>
          <p:cNvSpPr>
            <a:spLocks noGrp="1"/>
          </p:cNvSpPr>
          <p:nvPr>
            <p:ph idx="1"/>
          </p:nvPr>
        </p:nvSpPr>
        <p:spPr>
          <a:xfrm>
            <a:off x="628650" y="1369219"/>
            <a:ext cx="7407823" cy="3263504"/>
          </a:xfrm>
        </p:spPr>
        <p:txBody>
          <a:bodyPr>
            <a:normAutofit fontScale="70000" lnSpcReduction="20000"/>
          </a:bodyPr>
          <a:lstStyle/>
          <a:p>
            <a:pPr marL="0" indent="0">
              <a:buNone/>
            </a:pPr>
            <a:r>
              <a:rPr lang="en-US" dirty="0"/>
              <a:t>Reactive Forms use a model or code based approach</a:t>
            </a:r>
          </a:p>
          <a:p>
            <a:r>
              <a:rPr lang="en-US" dirty="0"/>
              <a:t>Uses </a:t>
            </a:r>
            <a:r>
              <a:rPr lang="en-US"/>
              <a:t>RxJs </a:t>
            </a:r>
            <a:r>
              <a:rPr lang="en-US" dirty="0"/>
              <a:t>to provide Observables</a:t>
            </a:r>
          </a:p>
          <a:p>
            <a:r>
              <a:rPr lang="en-US" dirty="0"/>
              <a:t>Add </a:t>
            </a:r>
            <a:r>
              <a:rPr lang="en-US" dirty="0" err="1">
                <a:solidFill>
                  <a:schemeClr val="accent6"/>
                </a:solidFill>
              </a:rPr>
              <a:t>ReactiveFormsModule</a:t>
            </a:r>
            <a:r>
              <a:rPr lang="en-US" dirty="0"/>
              <a:t> to module imports</a:t>
            </a:r>
          </a:p>
          <a:p>
            <a:r>
              <a:rPr lang="en-US" dirty="0"/>
              <a:t>Create </a:t>
            </a:r>
            <a:r>
              <a:rPr lang="en-US" dirty="0">
                <a:solidFill>
                  <a:schemeClr val="accent6"/>
                </a:solidFill>
              </a:rPr>
              <a:t>FormGroup</a:t>
            </a:r>
            <a:r>
              <a:rPr lang="en-US" dirty="0"/>
              <a:t> and </a:t>
            </a:r>
            <a:r>
              <a:rPr lang="en-US" dirty="0">
                <a:solidFill>
                  <a:schemeClr val="accent6"/>
                </a:solidFill>
              </a:rPr>
              <a:t>FormControl</a:t>
            </a:r>
            <a:r>
              <a:rPr lang="en-US" dirty="0"/>
              <a:t> instances</a:t>
            </a:r>
          </a:p>
          <a:p>
            <a:r>
              <a:rPr lang="en-US" dirty="0"/>
              <a:t>Bind a Form Group to a form or other element</a:t>
            </a:r>
          </a:p>
          <a:p>
            <a:pPr lvl="1"/>
            <a:r>
              <a:rPr lang="en-US" dirty="0"/>
              <a:t> </a:t>
            </a:r>
            <a:r>
              <a:rPr lang="en-US" dirty="0">
                <a:solidFill>
                  <a:schemeClr val="accent6"/>
                </a:solidFill>
              </a:rPr>
              <a:t>[formGroup]="formGroup"</a:t>
            </a:r>
          </a:p>
          <a:p>
            <a:r>
              <a:rPr lang="en-US" dirty="0"/>
              <a:t>Bind an Input to a form control  </a:t>
            </a:r>
          </a:p>
          <a:p>
            <a:pPr lvl="1"/>
            <a:r>
              <a:rPr lang="en-US" dirty="0"/>
              <a:t> </a:t>
            </a:r>
            <a:r>
              <a:rPr lang="en-US" dirty="0">
                <a:solidFill>
                  <a:schemeClr val="accent6"/>
                </a:solidFill>
              </a:rPr>
              <a:t>[formControl]="nameControl"</a:t>
            </a:r>
            <a:r>
              <a:rPr lang="en-US" dirty="0"/>
              <a:t> </a:t>
            </a:r>
          </a:p>
          <a:p>
            <a:pPr lvl="1"/>
            <a:r>
              <a:rPr lang="en-US" dirty="0"/>
              <a:t> </a:t>
            </a:r>
            <a:r>
              <a:rPr lang="en-US" dirty="0" err="1">
                <a:solidFill>
                  <a:schemeClr val="accent6"/>
                </a:solidFill>
              </a:rPr>
              <a:t>formControlName</a:t>
            </a:r>
            <a:r>
              <a:rPr lang="en-US" dirty="0">
                <a:solidFill>
                  <a:schemeClr val="accent6"/>
                </a:solidFill>
              </a:rPr>
              <a:t>="name"</a:t>
            </a:r>
          </a:p>
          <a:p>
            <a:pPr lvl="1"/>
            <a:endParaRPr lang="en-US" dirty="0"/>
          </a:p>
        </p:txBody>
      </p:sp>
    </p:spTree>
    <p:extLst>
      <p:ext uri="{BB962C8B-B14F-4D97-AF65-F5344CB8AC3E}">
        <p14:creationId xmlns:p14="http://schemas.microsoft.com/office/powerpoint/2010/main" val="2144606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2A38-6652-4383-9FDC-3C498EB82FDF}"/>
              </a:ext>
            </a:extLst>
          </p:cNvPr>
          <p:cNvSpPr>
            <a:spLocks noGrp="1"/>
          </p:cNvSpPr>
          <p:nvPr>
            <p:ph type="title"/>
          </p:nvPr>
        </p:nvSpPr>
        <p:spPr/>
        <p:txBody>
          <a:bodyPr/>
          <a:lstStyle/>
          <a:p>
            <a:r>
              <a:rPr lang="en-US" dirty="0"/>
              <a:t>Simple Reactive Form</a:t>
            </a:r>
          </a:p>
        </p:txBody>
      </p:sp>
      <p:sp>
        <p:nvSpPr>
          <p:cNvPr id="4" name="TextBox 3">
            <a:extLst>
              <a:ext uri="{FF2B5EF4-FFF2-40B4-BE49-F238E27FC236}">
                <a16:creationId xmlns:a16="http://schemas.microsoft.com/office/drawing/2014/main" id="{A28DDBB8-FD46-4F87-A1DD-AFCE96881080}"/>
              </a:ext>
            </a:extLst>
          </p:cNvPr>
          <p:cNvSpPr txBox="1"/>
          <p:nvPr/>
        </p:nvSpPr>
        <p:spPr>
          <a:xfrm>
            <a:off x="685800" y="2712482"/>
            <a:ext cx="6993836" cy="1546577"/>
          </a:xfrm>
          <a:prstGeom prst="rect">
            <a:avLst/>
          </a:prstGeom>
          <a:solidFill>
            <a:schemeClr val="tx1"/>
          </a:solidFill>
        </p:spPr>
        <p:txBody>
          <a:bodyPr wrap="square" rtlCol="0">
            <a:spAutoFit/>
          </a:bodyPr>
          <a:lstStyle/>
          <a:p>
            <a:r>
              <a:rPr lang="en-US" sz="1350" dirty="0">
                <a:solidFill>
                  <a:srgbClr val="9CDCFE"/>
                </a:solidFill>
                <a:latin typeface="Consolas" panose="020B0609020204030204" pitchFamily="49" charset="0"/>
              </a:rPr>
              <a:t>formGroup</a:t>
            </a:r>
            <a:r>
              <a:rPr lang="en-US" sz="1350" dirty="0">
                <a:solidFill>
                  <a:srgbClr val="D4D4D4"/>
                </a:solidFill>
                <a:latin typeface="Consolas" panose="020B0609020204030204" pitchFamily="49" charset="0"/>
              </a:rPr>
              <a:t>: </a:t>
            </a:r>
            <a:r>
              <a:rPr lang="en-US" sz="1350" dirty="0">
                <a:solidFill>
                  <a:srgbClr val="4EC9B0"/>
                </a:solidFill>
                <a:latin typeface="Consolas" panose="020B0609020204030204" pitchFamily="49" charset="0"/>
              </a:rPr>
              <a:t>FormGroup</a:t>
            </a:r>
            <a:r>
              <a:rPr lang="en-US" sz="1350" dirty="0">
                <a:solidFill>
                  <a:srgbClr val="D4D4D4"/>
                </a:solidFill>
                <a:latin typeface="Consolas" panose="020B0609020204030204" pitchFamily="49" charset="0"/>
              </a:rPr>
              <a:t>;</a:t>
            </a:r>
          </a:p>
          <a:p>
            <a:br>
              <a:rPr lang="en-US" sz="1350" dirty="0">
                <a:solidFill>
                  <a:srgbClr val="D4D4D4"/>
                </a:solidFill>
                <a:latin typeface="Consolas" panose="020B0609020204030204" pitchFamily="49" charset="0"/>
              </a:rPr>
            </a:br>
            <a:r>
              <a:rPr lang="en-US" sz="1350" dirty="0">
                <a:solidFill>
                  <a:srgbClr val="DCDCAA"/>
                </a:solidFill>
                <a:latin typeface="Consolas" panose="020B0609020204030204" pitchFamily="49" charset="0"/>
              </a:rPr>
              <a:t>ngOnInit</a:t>
            </a:r>
            <a:r>
              <a:rPr lang="en-US" sz="1350" dirty="0">
                <a:solidFill>
                  <a:srgbClr val="D4D4D4"/>
                </a:solidFill>
                <a:latin typeface="Consolas" panose="020B0609020204030204" pitchFamily="49" charset="0"/>
              </a:rPr>
              <a:t>() {</a:t>
            </a:r>
          </a:p>
          <a:p>
            <a:r>
              <a:rPr lang="en-US" sz="1350" dirty="0">
                <a:solidFill>
                  <a:srgbClr val="569CD6"/>
                </a:solidFill>
                <a:latin typeface="Consolas" panose="020B0609020204030204" pitchFamily="49" charset="0"/>
              </a:rPr>
              <a:t>  this</a:t>
            </a:r>
            <a:r>
              <a:rPr lang="en-US" sz="1350" dirty="0">
                <a:solidFill>
                  <a:srgbClr val="D4D4D4"/>
                </a:solidFill>
                <a:latin typeface="Consolas" panose="020B0609020204030204" pitchFamily="49" charset="0"/>
              </a:rPr>
              <a:t>.</a:t>
            </a:r>
            <a:r>
              <a:rPr lang="en-US" sz="1350" dirty="0">
                <a:solidFill>
                  <a:srgbClr val="9CDCFE"/>
                </a:solidFill>
                <a:latin typeface="Consolas" panose="020B0609020204030204" pitchFamily="49" charset="0"/>
              </a:rPr>
              <a:t>formGroup</a:t>
            </a:r>
            <a:r>
              <a:rPr lang="en-US" sz="1350" dirty="0">
                <a:solidFill>
                  <a:srgbClr val="D4D4D4"/>
                </a:solidFill>
                <a:latin typeface="Consolas" panose="020B0609020204030204" pitchFamily="49" charset="0"/>
              </a:rPr>
              <a:t> = </a:t>
            </a:r>
            <a:r>
              <a:rPr lang="en-US" sz="1350" dirty="0">
                <a:solidFill>
                  <a:srgbClr val="569CD6"/>
                </a:solidFill>
                <a:latin typeface="Consolas" panose="020B0609020204030204" pitchFamily="49" charset="0"/>
              </a:rPr>
              <a:t>new</a:t>
            </a:r>
            <a:r>
              <a:rPr lang="en-US" sz="1350" dirty="0">
                <a:solidFill>
                  <a:srgbClr val="D4D4D4"/>
                </a:solidFill>
                <a:latin typeface="Consolas" panose="020B0609020204030204" pitchFamily="49" charset="0"/>
              </a:rPr>
              <a:t> </a:t>
            </a:r>
            <a:r>
              <a:rPr lang="en-US" sz="1350" dirty="0">
                <a:solidFill>
                  <a:srgbClr val="4EC9B0"/>
                </a:solidFill>
                <a:latin typeface="Consolas" panose="020B0609020204030204" pitchFamily="49" charset="0"/>
              </a:rPr>
              <a:t>FormGroup</a:t>
            </a:r>
            <a:r>
              <a:rPr lang="en-US" sz="1350" dirty="0">
                <a:solidFill>
                  <a:srgbClr val="D4D4D4"/>
                </a:solidFill>
                <a:latin typeface="Consolas" panose="020B0609020204030204" pitchFamily="49" charset="0"/>
              </a:rPr>
              <a:t>({</a:t>
            </a:r>
          </a:p>
          <a:p>
            <a:r>
              <a:rPr lang="en-US" sz="1350" dirty="0">
                <a:solidFill>
                  <a:srgbClr val="9CDCFE"/>
                </a:solidFill>
                <a:latin typeface="Consolas" panose="020B0609020204030204" pitchFamily="49" charset="0"/>
              </a:rPr>
              <a:t>    name :</a:t>
            </a:r>
            <a:r>
              <a:rPr lang="en-US" sz="1350" dirty="0">
                <a:solidFill>
                  <a:srgbClr val="D4D4D4"/>
                </a:solidFill>
                <a:latin typeface="Consolas" panose="020B0609020204030204" pitchFamily="49" charset="0"/>
              </a:rPr>
              <a:t> </a:t>
            </a:r>
            <a:r>
              <a:rPr lang="en-US" sz="1350" dirty="0">
                <a:solidFill>
                  <a:srgbClr val="569CD6"/>
                </a:solidFill>
                <a:latin typeface="Consolas" panose="020B0609020204030204" pitchFamily="49" charset="0"/>
              </a:rPr>
              <a:t>new</a:t>
            </a:r>
            <a:r>
              <a:rPr lang="en-US" sz="1350" dirty="0">
                <a:solidFill>
                  <a:srgbClr val="D4D4D4"/>
                </a:solidFill>
                <a:latin typeface="Consolas" panose="020B0609020204030204" pitchFamily="49" charset="0"/>
              </a:rPr>
              <a:t> </a:t>
            </a:r>
            <a:r>
              <a:rPr lang="en-US" sz="1350" dirty="0">
                <a:solidFill>
                  <a:srgbClr val="4EC9B0"/>
                </a:solidFill>
                <a:latin typeface="Consolas" panose="020B0609020204030204" pitchFamily="49" charset="0"/>
              </a:rPr>
              <a:t>FormControl</a:t>
            </a:r>
            <a:r>
              <a:rPr lang="en-US" sz="1350" dirty="0">
                <a:solidFill>
                  <a:srgbClr val="D4D4D4"/>
                </a:solidFill>
                <a:latin typeface="Consolas" panose="020B0609020204030204" pitchFamily="49" charset="0"/>
              </a:rPr>
              <a:t>(</a:t>
            </a:r>
            <a:r>
              <a:rPr lang="en-US" sz="1350" dirty="0">
                <a:solidFill>
                  <a:srgbClr val="CE9178"/>
                </a:solidFill>
                <a:latin typeface="Consolas" panose="020B0609020204030204" pitchFamily="49" charset="0"/>
              </a:rPr>
              <a:t>'Wal-Mart'</a:t>
            </a:r>
            <a:r>
              <a:rPr lang="en-US" sz="1350" dirty="0">
                <a:solidFill>
                  <a:srgbClr val="D4D4D4"/>
                </a:solidFill>
                <a:latin typeface="Consolas" panose="020B0609020204030204" pitchFamily="49" charset="0"/>
              </a:rPr>
              <a:t>)</a:t>
            </a:r>
          </a:p>
          <a:p>
            <a:r>
              <a:rPr lang="en-US" sz="1350" dirty="0">
                <a:solidFill>
                  <a:srgbClr val="D4D4D4"/>
                </a:solidFill>
                <a:latin typeface="Consolas" panose="020B0609020204030204" pitchFamily="49" charset="0"/>
              </a:rPr>
              <a:t>  });</a:t>
            </a:r>
          </a:p>
          <a:p>
            <a:r>
              <a:rPr lang="en-US" sz="1350" dirty="0">
                <a:solidFill>
                  <a:srgbClr val="D4D4D4"/>
                </a:solidFill>
                <a:latin typeface="Consolas" panose="020B0609020204030204" pitchFamily="49" charset="0"/>
              </a:rPr>
              <a:t>}</a:t>
            </a:r>
          </a:p>
        </p:txBody>
      </p:sp>
      <p:sp>
        <p:nvSpPr>
          <p:cNvPr id="5" name="TextBox 4">
            <a:extLst>
              <a:ext uri="{FF2B5EF4-FFF2-40B4-BE49-F238E27FC236}">
                <a16:creationId xmlns:a16="http://schemas.microsoft.com/office/drawing/2014/main" id="{A88FD29C-B364-4D23-B736-ADCB8E0597D4}"/>
              </a:ext>
            </a:extLst>
          </p:cNvPr>
          <p:cNvSpPr txBox="1"/>
          <p:nvPr/>
        </p:nvSpPr>
        <p:spPr>
          <a:xfrm>
            <a:off x="685800" y="1378803"/>
            <a:ext cx="6993836" cy="923330"/>
          </a:xfrm>
          <a:prstGeom prst="rect">
            <a:avLst/>
          </a:prstGeom>
          <a:solidFill>
            <a:schemeClr val="tx1"/>
          </a:solidFill>
        </p:spPr>
        <p:txBody>
          <a:bodyPr wrap="square" rtlCol="0">
            <a:spAutoFit/>
          </a:bodyPr>
          <a:lstStyle/>
          <a:p>
            <a:r>
              <a:rPr lang="en-US" sz="1350" dirty="0">
                <a:solidFill>
                  <a:srgbClr val="808080"/>
                </a:solidFill>
                <a:latin typeface="Consolas" panose="020B0609020204030204" pitchFamily="49" charset="0"/>
              </a:rPr>
              <a:t>&lt;</a:t>
            </a:r>
            <a:r>
              <a:rPr lang="en-US" sz="1350" dirty="0">
                <a:solidFill>
                  <a:srgbClr val="569CD6"/>
                </a:solidFill>
                <a:latin typeface="Consolas" panose="020B0609020204030204" pitchFamily="49" charset="0"/>
              </a:rPr>
              <a:t>div</a:t>
            </a:r>
            <a:r>
              <a:rPr lang="en-US" sz="1350" dirty="0">
                <a:solidFill>
                  <a:srgbClr val="D4D4D4"/>
                </a:solidFill>
                <a:latin typeface="Consolas" panose="020B0609020204030204" pitchFamily="49" charset="0"/>
              </a:rPr>
              <a:t> </a:t>
            </a:r>
            <a:r>
              <a:rPr lang="en-US" sz="1350" dirty="0">
                <a:solidFill>
                  <a:srgbClr val="9CDCFE"/>
                </a:solidFill>
                <a:latin typeface="Consolas" panose="020B0609020204030204" pitchFamily="49" charset="0"/>
              </a:rPr>
              <a:t>[formGroup]</a:t>
            </a:r>
            <a:r>
              <a:rPr lang="en-US" sz="1350" dirty="0">
                <a:solidFill>
                  <a:srgbClr val="D4D4D4"/>
                </a:solidFill>
                <a:latin typeface="Consolas" panose="020B0609020204030204" pitchFamily="49" charset="0"/>
              </a:rPr>
              <a:t>=</a:t>
            </a:r>
            <a:r>
              <a:rPr lang="en-US" sz="1350" dirty="0">
                <a:solidFill>
                  <a:srgbClr val="CE9178"/>
                </a:solidFill>
                <a:latin typeface="Consolas" panose="020B0609020204030204" pitchFamily="49" charset="0"/>
              </a:rPr>
              <a:t>"formGroup"</a:t>
            </a:r>
            <a:r>
              <a:rPr lang="en-US" sz="1350" dirty="0">
                <a:solidFill>
                  <a:srgbClr val="808080"/>
                </a:solidFill>
                <a:latin typeface="Consolas" panose="020B0609020204030204" pitchFamily="49" charset="0"/>
              </a:rPr>
              <a:t>&gt;</a:t>
            </a:r>
            <a:endParaRPr lang="en-US" sz="1350" dirty="0">
              <a:solidFill>
                <a:srgbClr val="D4D4D4"/>
              </a:solidFill>
              <a:latin typeface="Consolas" panose="020B0609020204030204" pitchFamily="49" charset="0"/>
            </a:endParaRPr>
          </a:p>
          <a:p>
            <a:r>
              <a:rPr lang="en-US" sz="1350" dirty="0">
                <a:solidFill>
                  <a:srgbClr val="808080"/>
                </a:solidFill>
                <a:latin typeface="Consolas" panose="020B0609020204030204" pitchFamily="49" charset="0"/>
              </a:rPr>
              <a:t>  &lt;</a:t>
            </a:r>
            <a:r>
              <a:rPr lang="en-US" sz="1350" dirty="0">
                <a:solidFill>
                  <a:srgbClr val="569CD6"/>
                </a:solidFill>
                <a:latin typeface="Consolas" panose="020B0609020204030204" pitchFamily="49" charset="0"/>
              </a:rPr>
              <a:t>label</a:t>
            </a:r>
            <a:r>
              <a:rPr lang="en-US" sz="1350" dirty="0">
                <a:solidFill>
                  <a:srgbClr val="808080"/>
                </a:solidFill>
                <a:latin typeface="Consolas" panose="020B0609020204030204" pitchFamily="49" charset="0"/>
              </a:rPr>
              <a:t>&gt;</a:t>
            </a:r>
            <a:r>
              <a:rPr lang="en-US" sz="1350" dirty="0">
                <a:solidFill>
                  <a:srgbClr val="D4D4D4"/>
                </a:solidFill>
                <a:latin typeface="Consolas" panose="020B0609020204030204" pitchFamily="49" charset="0"/>
              </a:rPr>
              <a:t>Customer Name</a:t>
            </a:r>
            <a:r>
              <a:rPr lang="en-US" sz="1350" dirty="0">
                <a:solidFill>
                  <a:srgbClr val="808080"/>
                </a:solidFill>
                <a:latin typeface="Consolas" panose="020B0609020204030204" pitchFamily="49" charset="0"/>
              </a:rPr>
              <a:t>&lt;/</a:t>
            </a:r>
            <a:r>
              <a:rPr lang="en-US" sz="1350" dirty="0">
                <a:solidFill>
                  <a:srgbClr val="569CD6"/>
                </a:solidFill>
                <a:latin typeface="Consolas" panose="020B0609020204030204" pitchFamily="49" charset="0"/>
              </a:rPr>
              <a:t>label</a:t>
            </a:r>
            <a:r>
              <a:rPr lang="en-US" sz="1350" dirty="0">
                <a:solidFill>
                  <a:srgbClr val="808080"/>
                </a:solidFill>
                <a:latin typeface="Consolas" panose="020B0609020204030204" pitchFamily="49" charset="0"/>
              </a:rPr>
              <a:t>&gt;</a:t>
            </a:r>
            <a:endParaRPr lang="en-US" sz="1350" dirty="0">
              <a:solidFill>
                <a:srgbClr val="D4D4D4"/>
              </a:solidFill>
              <a:latin typeface="Consolas" panose="020B0609020204030204" pitchFamily="49" charset="0"/>
            </a:endParaRPr>
          </a:p>
          <a:p>
            <a:r>
              <a:rPr lang="en-US" sz="1350" dirty="0">
                <a:solidFill>
                  <a:srgbClr val="808080"/>
                </a:solidFill>
                <a:latin typeface="Consolas" panose="020B0609020204030204" pitchFamily="49" charset="0"/>
              </a:rPr>
              <a:t>  &lt;</a:t>
            </a:r>
            <a:r>
              <a:rPr lang="en-US" sz="1350" dirty="0">
                <a:solidFill>
                  <a:srgbClr val="569CD6"/>
                </a:solidFill>
                <a:latin typeface="Consolas" panose="020B0609020204030204" pitchFamily="49" charset="0"/>
              </a:rPr>
              <a:t>input</a:t>
            </a:r>
            <a:r>
              <a:rPr lang="en-US" sz="1350" dirty="0">
                <a:solidFill>
                  <a:srgbClr val="D4D4D4"/>
                </a:solidFill>
                <a:latin typeface="Consolas" panose="020B0609020204030204" pitchFamily="49" charset="0"/>
              </a:rPr>
              <a:t> </a:t>
            </a:r>
            <a:r>
              <a:rPr lang="en-US" sz="1350" dirty="0">
                <a:solidFill>
                  <a:srgbClr val="9CDCFE"/>
                </a:solidFill>
                <a:latin typeface="Consolas" panose="020B0609020204030204" pitchFamily="49" charset="0"/>
              </a:rPr>
              <a:t>type</a:t>
            </a:r>
            <a:r>
              <a:rPr lang="en-US" sz="1350" dirty="0">
                <a:solidFill>
                  <a:srgbClr val="D4D4D4"/>
                </a:solidFill>
                <a:latin typeface="Consolas" panose="020B0609020204030204" pitchFamily="49" charset="0"/>
              </a:rPr>
              <a:t>=</a:t>
            </a:r>
            <a:r>
              <a:rPr lang="en-US" sz="1350" dirty="0">
                <a:solidFill>
                  <a:srgbClr val="CE9178"/>
                </a:solidFill>
                <a:latin typeface="Consolas" panose="020B0609020204030204" pitchFamily="49" charset="0"/>
              </a:rPr>
              <a:t>"text"</a:t>
            </a:r>
            <a:r>
              <a:rPr lang="en-US" sz="1350" dirty="0">
                <a:solidFill>
                  <a:srgbClr val="D4D4D4"/>
                </a:solidFill>
                <a:latin typeface="Consolas" panose="020B0609020204030204" pitchFamily="49" charset="0"/>
              </a:rPr>
              <a:t> </a:t>
            </a:r>
            <a:r>
              <a:rPr lang="en-US" sz="1350" dirty="0">
                <a:solidFill>
                  <a:srgbClr val="9CDCFE"/>
                </a:solidFill>
                <a:latin typeface="Consolas" panose="020B0609020204030204" pitchFamily="49" charset="0"/>
              </a:rPr>
              <a:t>formControlName</a:t>
            </a:r>
            <a:r>
              <a:rPr lang="en-US" sz="1350" dirty="0">
                <a:solidFill>
                  <a:srgbClr val="D4D4D4"/>
                </a:solidFill>
                <a:latin typeface="Consolas" panose="020B0609020204030204" pitchFamily="49" charset="0"/>
              </a:rPr>
              <a:t>=</a:t>
            </a:r>
            <a:r>
              <a:rPr lang="en-US" sz="1350" dirty="0">
                <a:solidFill>
                  <a:srgbClr val="CE9178"/>
                </a:solidFill>
                <a:latin typeface="Consolas" panose="020B0609020204030204" pitchFamily="49" charset="0"/>
              </a:rPr>
              <a:t>"name"</a:t>
            </a:r>
            <a:r>
              <a:rPr lang="en-US" sz="1350" dirty="0">
                <a:solidFill>
                  <a:srgbClr val="808080"/>
                </a:solidFill>
                <a:latin typeface="Consolas" panose="020B0609020204030204" pitchFamily="49" charset="0"/>
              </a:rPr>
              <a:t>&gt;</a:t>
            </a:r>
            <a:endParaRPr lang="en-US" sz="1350" dirty="0">
              <a:solidFill>
                <a:srgbClr val="D4D4D4"/>
              </a:solidFill>
              <a:latin typeface="Consolas" panose="020B0609020204030204" pitchFamily="49" charset="0"/>
            </a:endParaRPr>
          </a:p>
          <a:p>
            <a:r>
              <a:rPr lang="en-US" sz="1350" dirty="0">
                <a:solidFill>
                  <a:srgbClr val="808080"/>
                </a:solidFill>
                <a:latin typeface="Consolas" panose="020B0609020204030204" pitchFamily="49" charset="0"/>
              </a:rPr>
              <a:t>&lt;/</a:t>
            </a:r>
            <a:r>
              <a:rPr lang="en-US" sz="1350" dirty="0">
                <a:solidFill>
                  <a:srgbClr val="569CD6"/>
                </a:solidFill>
                <a:latin typeface="Consolas" panose="020B0609020204030204" pitchFamily="49" charset="0"/>
              </a:rPr>
              <a:t>div</a:t>
            </a:r>
            <a:r>
              <a:rPr lang="en-US" sz="1350" dirty="0">
                <a:solidFill>
                  <a:srgbClr val="808080"/>
                </a:solidFill>
                <a:latin typeface="Consolas" panose="020B0609020204030204" pitchFamily="49" charset="0"/>
              </a:rPr>
              <a:t>&gt;</a:t>
            </a:r>
            <a:endParaRPr lang="en-US" sz="1350" dirty="0">
              <a:solidFill>
                <a:srgbClr val="D4D4D4"/>
              </a:solidFill>
              <a:latin typeface="Consolas" panose="020B0609020204030204" pitchFamily="49" charset="0"/>
            </a:endParaRPr>
          </a:p>
        </p:txBody>
      </p:sp>
      <p:sp>
        <p:nvSpPr>
          <p:cNvPr id="6" name="TextBox 5">
            <a:extLst>
              <a:ext uri="{FF2B5EF4-FFF2-40B4-BE49-F238E27FC236}">
                <a16:creationId xmlns:a16="http://schemas.microsoft.com/office/drawing/2014/main" id="{5CBD487F-FFC3-4E00-ADA1-B643299B2F8E}"/>
              </a:ext>
            </a:extLst>
          </p:cNvPr>
          <p:cNvSpPr txBox="1"/>
          <p:nvPr/>
        </p:nvSpPr>
        <p:spPr>
          <a:xfrm>
            <a:off x="609600" y="983165"/>
            <a:ext cx="2209259" cy="369332"/>
          </a:xfrm>
          <a:prstGeom prst="rect">
            <a:avLst/>
          </a:prstGeom>
          <a:noFill/>
        </p:spPr>
        <p:txBody>
          <a:bodyPr wrap="none" rtlCol="0">
            <a:spAutoFit/>
          </a:bodyPr>
          <a:lstStyle/>
          <a:p>
            <a:r>
              <a:rPr lang="en-US" dirty="0"/>
              <a:t>Component Template</a:t>
            </a:r>
          </a:p>
        </p:txBody>
      </p:sp>
      <p:sp>
        <p:nvSpPr>
          <p:cNvPr id="7" name="TextBox 6">
            <a:extLst>
              <a:ext uri="{FF2B5EF4-FFF2-40B4-BE49-F238E27FC236}">
                <a16:creationId xmlns:a16="http://schemas.microsoft.com/office/drawing/2014/main" id="{25201503-AAD1-4949-8965-375E611631EB}"/>
              </a:ext>
            </a:extLst>
          </p:cNvPr>
          <p:cNvSpPr txBox="1"/>
          <p:nvPr/>
        </p:nvSpPr>
        <p:spPr>
          <a:xfrm>
            <a:off x="609600" y="2343150"/>
            <a:ext cx="1827231" cy="369332"/>
          </a:xfrm>
          <a:prstGeom prst="rect">
            <a:avLst/>
          </a:prstGeom>
          <a:noFill/>
        </p:spPr>
        <p:txBody>
          <a:bodyPr wrap="none" rtlCol="0">
            <a:spAutoFit/>
          </a:bodyPr>
          <a:lstStyle/>
          <a:p>
            <a:r>
              <a:rPr lang="en-US" dirty="0"/>
              <a:t>Component Code</a:t>
            </a:r>
          </a:p>
        </p:txBody>
      </p:sp>
    </p:spTree>
    <p:extLst>
      <p:ext uri="{BB962C8B-B14F-4D97-AF65-F5344CB8AC3E}">
        <p14:creationId xmlns:p14="http://schemas.microsoft.com/office/powerpoint/2010/main" val="1376641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5CF5-6DCE-483B-98F0-81774701B3C7}"/>
              </a:ext>
            </a:extLst>
          </p:cNvPr>
          <p:cNvSpPr>
            <a:spLocks noGrp="1"/>
          </p:cNvSpPr>
          <p:nvPr>
            <p:ph type="title"/>
          </p:nvPr>
        </p:nvSpPr>
        <p:spPr/>
        <p:txBody>
          <a:bodyPr/>
          <a:lstStyle/>
          <a:p>
            <a:r>
              <a:rPr lang="en-US" dirty="0"/>
              <a:t>Forms behind the scenes</a:t>
            </a:r>
          </a:p>
        </p:txBody>
      </p:sp>
      <p:sp>
        <p:nvSpPr>
          <p:cNvPr id="3" name="Content Placeholder 2">
            <a:extLst>
              <a:ext uri="{FF2B5EF4-FFF2-40B4-BE49-F238E27FC236}">
                <a16:creationId xmlns:a16="http://schemas.microsoft.com/office/drawing/2014/main" id="{93E39B37-A0FB-49D5-A490-51E0268876D2}"/>
              </a:ext>
            </a:extLst>
          </p:cNvPr>
          <p:cNvSpPr>
            <a:spLocks noGrp="1"/>
          </p:cNvSpPr>
          <p:nvPr>
            <p:ph idx="1"/>
          </p:nvPr>
        </p:nvSpPr>
        <p:spPr/>
        <p:txBody>
          <a:bodyPr>
            <a:normAutofit/>
          </a:bodyPr>
          <a:lstStyle/>
          <a:p>
            <a:pPr marL="0" indent="0">
              <a:buNone/>
            </a:pPr>
            <a:r>
              <a:rPr lang="en-US" sz="2800" dirty="0"/>
              <a:t>Both form types use the same control infrastructure</a:t>
            </a:r>
          </a:p>
        </p:txBody>
      </p:sp>
      <p:sp>
        <p:nvSpPr>
          <p:cNvPr id="5" name="TextBox 4">
            <a:extLst>
              <a:ext uri="{FF2B5EF4-FFF2-40B4-BE49-F238E27FC236}">
                <a16:creationId xmlns:a16="http://schemas.microsoft.com/office/drawing/2014/main" id="{8210EFC5-4506-43A8-81ED-A9FB3F95BEE8}"/>
              </a:ext>
            </a:extLst>
          </p:cNvPr>
          <p:cNvSpPr txBox="1"/>
          <p:nvPr/>
        </p:nvSpPr>
        <p:spPr>
          <a:xfrm>
            <a:off x="5340618" y="2952750"/>
            <a:ext cx="3458561" cy="1546577"/>
          </a:xfrm>
          <a:prstGeom prst="rect">
            <a:avLst/>
          </a:prstGeom>
          <a:noFill/>
        </p:spPr>
        <p:txBody>
          <a:bodyPr wrap="square" rtlCol="0">
            <a:spAutoFit/>
          </a:bodyPr>
          <a:lstStyle/>
          <a:p>
            <a:r>
              <a:rPr lang="en-US" sz="1350" dirty="0"/>
              <a:t>AbstractControl State &amp; Classes:</a:t>
            </a:r>
          </a:p>
          <a:p>
            <a:pPr marL="214313" indent="-214313">
              <a:buFont typeface="Arial" panose="020B0604020202020204" pitchFamily="34" charset="0"/>
              <a:buChar char="•"/>
            </a:pPr>
            <a:r>
              <a:rPr lang="en-US" sz="1350" dirty="0"/>
              <a:t> </a:t>
            </a:r>
            <a:r>
              <a:rPr lang="en-US" sz="1350" dirty="0">
                <a:solidFill>
                  <a:schemeClr val="accent6"/>
                </a:solidFill>
              </a:rPr>
              <a:t>valid</a:t>
            </a:r>
            <a:r>
              <a:rPr lang="en-US" sz="1350" dirty="0"/>
              <a:t> -&gt; ngValid</a:t>
            </a:r>
          </a:p>
          <a:p>
            <a:pPr marL="214313" indent="-214313">
              <a:buFont typeface="Arial" panose="020B0604020202020204" pitchFamily="34" charset="0"/>
              <a:buChar char="•"/>
            </a:pPr>
            <a:r>
              <a:rPr lang="en-US" sz="1350" dirty="0"/>
              <a:t> </a:t>
            </a:r>
            <a:r>
              <a:rPr lang="en-US" sz="1350" dirty="0">
                <a:solidFill>
                  <a:schemeClr val="accent6"/>
                </a:solidFill>
              </a:rPr>
              <a:t>invalid</a:t>
            </a:r>
            <a:r>
              <a:rPr lang="en-US" sz="1350" dirty="0"/>
              <a:t> -&gt; ngInvalid</a:t>
            </a:r>
          </a:p>
          <a:p>
            <a:pPr marL="214313" indent="-214313">
              <a:buFont typeface="Arial" panose="020B0604020202020204" pitchFamily="34" charset="0"/>
              <a:buChar char="•"/>
            </a:pPr>
            <a:r>
              <a:rPr lang="en-US" sz="1350" dirty="0"/>
              <a:t> </a:t>
            </a:r>
            <a:r>
              <a:rPr lang="en-US" sz="1350" dirty="0">
                <a:solidFill>
                  <a:schemeClr val="accent6"/>
                </a:solidFill>
              </a:rPr>
              <a:t>pristine</a:t>
            </a:r>
            <a:r>
              <a:rPr lang="en-US" sz="1350" dirty="0"/>
              <a:t> -&gt; ngPristine</a:t>
            </a:r>
          </a:p>
          <a:p>
            <a:pPr marL="214313" indent="-214313">
              <a:buFont typeface="Arial" panose="020B0604020202020204" pitchFamily="34" charset="0"/>
              <a:buChar char="•"/>
            </a:pPr>
            <a:r>
              <a:rPr lang="en-US" sz="1350" dirty="0"/>
              <a:t> </a:t>
            </a:r>
            <a:r>
              <a:rPr lang="en-US" sz="1350" dirty="0">
                <a:solidFill>
                  <a:schemeClr val="accent6"/>
                </a:solidFill>
              </a:rPr>
              <a:t>dirty</a:t>
            </a:r>
            <a:r>
              <a:rPr lang="en-US" sz="1350" dirty="0"/>
              <a:t> -&gt; ngDirty</a:t>
            </a:r>
          </a:p>
          <a:p>
            <a:pPr marL="214313" indent="-214313">
              <a:buFont typeface="Arial" panose="020B0604020202020204" pitchFamily="34" charset="0"/>
              <a:buChar char="•"/>
            </a:pPr>
            <a:r>
              <a:rPr lang="en-US" sz="1350" dirty="0"/>
              <a:t> </a:t>
            </a:r>
            <a:r>
              <a:rPr lang="en-US" sz="1350" dirty="0">
                <a:solidFill>
                  <a:schemeClr val="accent6"/>
                </a:solidFill>
              </a:rPr>
              <a:t>touched</a:t>
            </a:r>
            <a:r>
              <a:rPr lang="en-US" sz="1350" dirty="0"/>
              <a:t> -&gt; ngTouched</a:t>
            </a:r>
          </a:p>
          <a:p>
            <a:pPr marL="214313" indent="-214313">
              <a:buFont typeface="Arial" panose="020B0604020202020204" pitchFamily="34" charset="0"/>
              <a:buChar char="•"/>
            </a:pPr>
            <a:r>
              <a:rPr lang="en-US" sz="1350" dirty="0"/>
              <a:t> </a:t>
            </a:r>
            <a:r>
              <a:rPr lang="en-US" sz="1350" dirty="0">
                <a:solidFill>
                  <a:schemeClr val="accent6"/>
                </a:solidFill>
              </a:rPr>
              <a:t>untouched</a:t>
            </a:r>
            <a:r>
              <a:rPr lang="en-US" sz="1350" dirty="0"/>
              <a:t> -&gt; ngUntouched</a:t>
            </a:r>
          </a:p>
        </p:txBody>
      </p:sp>
      <p:sp>
        <p:nvSpPr>
          <p:cNvPr id="6" name="TextBox 5">
            <a:extLst>
              <a:ext uri="{FF2B5EF4-FFF2-40B4-BE49-F238E27FC236}">
                <a16:creationId xmlns:a16="http://schemas.microsoft.com/office/drawing/2014/main" id="{30C951DD-9938-4102-9252-1535C4DD491D}"/>
              </a:ext>
            </a:extLst>
          </p:cNvPr>
          <p:cNvSpPr txBox="1"/>
          <p:nvPr/>
        </p:nvSpPr>
        <p:spPr>
          <a:xfrm>
            <a:off x="5340618" y="1765487"/>
            <a:ext cx="3093983" cy="1131079"/>
          </a:xfrm>
          <a:prstGeom prst="rect">
            <a:avLst/>
          </a:prstGeom>
          <a:noFill/>
        </p:spPr>
        <p:txBody>
          <a:bodyPr wrap="square" rtlCol="0">
            <a:spAutoFit/>
          </a:bodyPr>
          <a:lstStyle/>
          <a:p>
            <a:r>
              <a:rPr lang="en-US" sz="1350" dirty="0"/>
              <a:t>AbstractControl Key Aspect:</a:t>
            </a:r>
          </a:p>
          <a:p>
            <a:pPr marL="214313" indent="-214313">
              <a:buFont typeface="Arial" panose="020B0604020202020204" pitchFamily="34" charset="0"/>
              <a:buChar char="•"/>
            </a:pPr>
            <a:r>
              <a:rPr lang="en-US" sz="1350" dirty="0"/>
              <a:t> </a:t>
            </a:r>
            <a:r>
              <a:rPr lang="en-US" sz="1350" dirty="0">
                <a:solidFill>
                  <a:schemeClr val="accent6"/>
                </a:solidFill>
              </a:rPr>
              <a:t>value: any</a:t>
            </a:r>
          </a:p>
          <a:p>
            <a:pPr marL="214313" indent="-214313">
              <a:buFont typeface="Arial" panose="020B0604020202020204" pitchFamily="34" charset="0"/>
              <a:buChar char="•"/>
            </a:pPr>
            <a:r>
              <a:rPr lang="en-US" sz="1350" dirty="0"/>
              <a:t> </a:t>
            </a:r>
            <a:r>
              <a:rPr lang="en-US" sz="1350" dirty="0">
                <a:solidFill>
                  <a:schemeClr val="accent6"/>
                </a:solidFill>
              </a:rPr>
              <a:t>valueChanges: Observable&lt;any&gt;</a:t>
            </a:r>
          </a:p>
          <a:p>
            <a:pPr marL="214313" indent="-214313">
              <a:buFont typeface="Arial" panose="020B0604020202020204" pitchFamily="34" charset="0"/>
              <a:buChar char="•"/>
            </a:pPr>
            <a:r>
              <a:rPr lang="en-US" sz="1350" dirty="0"/>
              <a:t> </a:t>
            </a:r>
            <a:r>
              <a:rPr lang="en-US" sz="1350" dirty="0">
                <a:solidFill>
                  <a:schemeClr val="accent6"/>
                </a:solidFill>
              </a:rPr>
              <a:t>setValue(value: any)</a:t>
            </a:r>
          </a:p>
          <a:p>
            <a:pPr marL="214313" indent="-214313">
              <a:buFont typeface="Arial" panose="020B0604020202020204" pitchFamily="34" charset="0"/>
              <a:buChar char="•"/>
            </a:pPr>
            <a:r>
              <a:rPr lang="en-US" sz="1350" dirty="0"/>
              <a:t> </a:t>
            </a:r>
            <a:r>
              <a:rPr lang="en-US" sz="1350" dirty="0" err="1">
                <a:solidFill>
                  <a:schemeClr val="accent6"/>
                </a:solidFill>
              </a:rPr>
              <a:t>patchValue</a:t>
            </a:r>
            <a:r>
              <a:rPr lang="en-US" sz="1350" dirty="0">
                <a:solidFill>
                  <a:schemeClr val="accent6"/>
                </a:solidFill>
              </a:rPr>
              <a:t>(value: any)</a:t>
            </a:r>
          </a:p>
        </p:txBody>
      </p:sp>
      <p:pic>
        <p:nvPicPr>
          <p:cNvPr id="8" name="Picture 7">
            <a:extLst>
              <a:ext uri="{FF2B5EF4-FFF2-40B4-BE49-F238E27FC236}">
                <a16:creationId xmlns:a16="http://schemas.microsoft.com/office/drawing/2014/main" id="{4FD090E0-D34F-4DF0-AC73-C215E1F2BB69}"/>
              </a:ext>
            </a:extLst>
          </p:cNvPr>
          <p:cNvPicPr>
            <a:picLocks noChangeAspect="1"/>
          </p:cNvPicPr>
          <p:nvPr/>
        </p:nvPicPr>
        <p:blipFill>
          <a:blip r:embed="rId3"/>
          <a:stretch>
            <a:fillRect/>
          </a:stretch>
        </p:blipFill>
        <p:spPr>
          <a:xfrm>
            <a:off x="609600" y="1809750"/>
            <a:ext cx="4443750" cy="1632000"/>
          </a:xfrm>
          <a:prstGeom prst="rect">
            <a:avLst/>
          </a:prstGeom>
        </p:spPr>
      </p:pic>
    </p:spTree>
    <p:extLst>
      <p:ext uri="{BB962C8B-B14F-4D97-AF65-F5344CB8AC3E}">
        <p14:creationId xmlns:p14="http://schemas.microsoft.com/office/powerpoint/2010/main" val="2131485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BDA6-5E8D-4C43-BFA4-A02397A9C9B1}"/>
              </a:ext>
            </a:extLst>
          </p:cNvPr>
          <p:cNvSpPr>
            <a:spLocks noGrp="1"/>
          </p:cNvSpPr>
          <p:nvPr>
            <p:ph type="title"/>
          </p:nvPr>
        </p:nvSpPr>
        <p:spPr/>
        <p:txBody>
          <a:bodyPr/>
          <a:lstStyle/>
          <a:p>
            <a:r>
              <a:rPr lang="en-US" dirty="0"/>
              <a:t>Angular Project Organization</a:t>
            </a:r>
          </a:p>
        </p:txBody>
      </p:sp>
      <p:sp>
        <p:nvSpPr>
          <p:cNvPr id="3" name="Content Placeholder 2">
            <a:extLst>
              <a:ext uri="{FF2B5EF4-FFF2-40B4-BE49-F238E27FC236}">
                <a16:creationId xmlns:a16="http://schemas.microsoft.com/office/drawing/2014/main" id="{4E5F2F78-D8FF-4F56-A934-9F1B6C8D50DD}"/>
              </a:ext>
            </a:extLst>
          </p:cNvPr>
          <p:cNvSpPr>
            <a:spLocks noGrp="1"/>
          </p:cNvSpPr>
          <p:nvPr>
            <p:ph idx="1"/>
          </p:nvPr>
        </p:nvSpPr>
        <p:spPr>
          <a:xfrm>
            <a:off x="628650" y="1369219"/>
            <a:ext cx="7600950" cy="3263504"/>
          </a:xfrm>
        </p:spPr>
        <p:txBody>
          <a:bodyPr>
            <a:normAutofit lnSpcReduction="10000"/>
          </a:bodyPr>
          <a:lstStyle/>
          <a:p>
            <a:r>
              <a:rPr lang="en-US" dirty="0"/>
              <a:t>Think about at beginning of your project</a:t>
            </a:r>
          </a:p>
          <a:p>
            <a:r>
              <a:rPr lang="en-US" dirty="0"/>
              <a:t>Organize Features into individual modules</a:t>
            </a:r>
          </a:p>
          <a:p>
            <a:r>
              <a:rPr lang="en-US" dirty="0"/>
              <a:t>Consider a core module – configuration, security, guards</a:t>
            </a:r>
          </a:p>
          <a:p>
            <a:r>
              <a:rPr lang="en-US" dirty="0"/>
              <a:t>No one-size fits all solution – adjust to your project size and needs</a:t>
            </a:r>
          </a:p>
          <a:p>
            <a:pPr marL="0" indent="0">
              <a:buNone/>
            </a:pPr>
            <a:endParaRPr lang="en-US" dirty="0"/>
          </a:p>
        </p:txBody>
      </p:sp>
    </p:spTree>
    <p:extLst>
      <p:ext uri="{BB962C8B-B14F-4D97-AF65-F5344CB8AC3E}">
        <p14:creationId xmlns:p14="http://schemas.microsoft.com/office/powerpoint/2010/main" val="1111070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2816F-A7AB-41A5-BA85-87E660F7FE50}"/>
              </a:ext>
            </a:extLst>
          </p:cNvPr>
          <p:cNvSpPr>
            <a:spLocks noGrp="1"/>
          </p:cNvSpPr>
          <p:nvPr>
            <p:ph type="title"/>
          </p:nvPr>
        </p:nvSpPr>
        <p:spPr/>
        <p:txBody>
          <a:bodyPr/>
          <a:lstStyle/>
          <a:p>
            <a:r>
              <a:rPr lang="en-US" dirty="0"/>
              <a:t>Angular Form Validation</a:t>
            </a:r>
          </a:p>
        </p:txBody>
      </p:sp>
      <p:sp>
        <p:nvSpPr>
          <p:cNvPr id="3" name="Content Placeholder 2">
            <a:extLst>
              <a:ext uri="{FF2B5EF4-FFF2-40B4-BE49-F238E27FC236}">
                <a16:creationId xmlns:a16="http://schemas.microsoft.com/office/drawing/2014/main" id="{188B8246-59F3-48AD-807A-DF51AAFEFE8F}"/>
              </a:ext>
            </a:extLst>
          </p:cNvPr>
          <p:cNvSpPr>
            <a:spLocks noGrp="1"/>
          </p:cNvSpPr>
          <p:nvPr>
            <p:ph idx="1"/>
          </p:nvPr>
        </p:nvSpPr>
        <p:spPr/>
        <p:txBody>
          <a:bodyPr>
            <a:normAutofit fontScale="62500" lnSpcReduction="20000"/>
          </a:bodyPr>
          <a:lstStyle/>
          <a:p>
            <a:r>
              <a:rPr lang="en-US" dirty="0"/>
              <a:t>AbstractControl allows any number of validators</a:t>
            </a:r>
          </a:p>
          <a:p>
            <a:r>
              <a:rPr lang="en-US" dirty="0"/>
              <a:t>Uses valid, invalid state properties</a:t>
            </a:r>
          </a:p>
          <a:p>
            <a:pPr lvl="1"/>
            <a:r>
              <a:rPr lang="en-US" dirty="0"/>
              <a:t>These rollup to the parent form group</a:t>
            </a:r>
          </a:p>
          <a:p>
            <a:pPr marL="0" indent="0">
              <a:buNone/>
            </a:pPr>
            <a:endParaRPr lang="en-US" dirty="0"/>
          </a:p>
          <a:p>
            <a:pPr marL="0" indent="0">
              <a:buNone/>
            </a:pPr>
            <a:r>
              <a:rPr lang="en-US" dirty="0"/>
              <a:t>Built-in validators</a:t>
            </a:r>
          </a:p>
          <a:p>
            <a:r>
              <a:rPr lang="en-US" dirty="0"/>
              <a:t> </a:t>
            </a:r>
            <a:r>
              <a:rPr lang="en-US" dirty="0">
                <a:solidFill>
                  <a:schemeClr val="accent6"/>
                </a:solidFill>
              </a:rPr>
              <a:t>required</a:t>
            </a:r>
          </a:p>
          <a:p>
            <a:r>
              <a:rPr lang="en-US" dirty="0"/>
              <a:t> </a:t>
            </a:r>
            <a:r>
              <a:rPr lang="en-US" dirty="0" err="1">
                <a:solidFill>
                  <a:schemeClr val="accent6"/>
                </a:solidFill>
              </a:rPr>
              <a:t>requiredTrue</a:t>
            </a:r>
            <a:endParaRPr lang="en-US" dirty="0">
              <a:solidFill>
                <a:schemeClr val="accent6"/>
              </a:solidFill>
            </a:endParaRPr>
          </a:p>
          <a:p>
            <a:r>
              <a:rPr lang="en-US" dirty="0"/>
              <a:t> </a:t>
            </a:r>
            <a:r>
              <a:rPr lang="en-US" dirty="0">
                <a:solidFill>
                  <a:schemeClr val="accent6"/>
                </a:solidFill>
              </a:rPr>
              <a:t>min</a:t>
            </a:r>
            <a:r>
              <a:rPr lang="en-US" dirty="0"/>
              <a:t>/</a:t>
            </a:r>
            <a:r>
              <a:rPr lang="en-US" dirty="0">
                <a:solidFill>
                  <a:schemeClr val="accent6"/>
                </a:solidFill>
              </a:rPr>
              <a:t>max</a:t>
            </a:r>
          </a:p>
          <a:p>
            <a:r>
              <a:rPr lang="en-US" dirty="0"/>
              <a:t> </a:t>
            </a:r>
            <a:r>
              <a:rPr lang="en-US" dirty="0" err="1">
                <a:solidFill>
                  <a:schemeClr val="accent6"/>
                </a:solidFill>
              </a:rPr>
              <a:t>minLength</a:t>
            </a:r>
            <a:r>
              <a:rPr lang="en-US" dirty="0"/>
              <a:t>/</a:t>
            </a:r>
            <a:r>
              <a:rPr lang="en-US" dirty="0" err="1">
                <a:solidFill>
                  <a:schemeClr val="accent6"/>
                </a:solidFill>
              </a:rPr>
              <a:t>maxLength</a:t>
            </a:r>
            <a:endParaRPr lang="en-US" dirty="0">
              <a:solidFill>
                <a:schemeClr val="accent6"/>
              </a:solidFill>
            </a:endParaRPr>
          </a:p>
          <a:p>
            <a:r>
              <a:rPr lang="en-US" dirty="0"/>
              <a:t> </a:t>
            </a:r>
            <a:r>
              <a:rPr lang="en-US" dirty="0">
                <a:solidFill>
                  <a:schemeClr val="accent6"/>
                </a:solidFill>
              </a:rPr>
              <a:t>email</a:t>
            </a:r>
          </a:p>
          <a:p>
            <a:r>
              <a:rPr lang="en-US" dirty="0"/>
              <a:t> </a:t>
            </a:r>
            <a:r>
              <a:rPr lang="en-US" dirty="0">
                <a:solidFill>
                  <a:schemeClr val="accent6"/>
                </a:solidFill>
              </a:rPr>
              <a:t>pattern</a:t>
            </a:r>
          </a:p>
          <a:p>
            <a:endParaRPr lang="en-US" dirty="0"/>
          </a:p>
        </p:txBody>
      </p:sp>
    </p:spTree>
    <p:extLst>
      <p:ext uri="{BB962C8B-B14F-4D97-AF65-F5344CB8AC3E}">
        <p14:creationId xmlns:p14="http://schemas.microsoft.com/office/powerpoint/2010/main" val="41822731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0872B-7247-4C78-84DB-DDABC80F331D}"/>
              </a:ext>
            </a:extLst>
          </p:cNvPr>
          <p:cNvSpPr>
            <a:spLocks noGrp="1"/>
          </p:cNvSpPr>
          <p:nvPr>
            <p:ph type="title"/>
          </p:nvPr>
        </p:nvSpPr>
        <p:spPr/>
        <p:txBody>
          <a:bodyPr/>
          <a:lstStyle/>
          <a:p>
            <a:r>
              <a:rPr lang="en-US" dirty="0"/>
              <a:t>Form Validation Example</a:t>
            </a:r>
          </a:p>
        </p:txBody>
      </p:sp>
      <p:sp>
        <p:nvSpPr>
          <p:cNvPr id="3" name="Content Placeholder 2">
            <a:extLst>
              <a:ext uri="{FF2B5EF4-FFF2-40B4-BE49-F238E27FC236}">
                <a16:creationId xmlns:a16="http://schemas.microsoft.com/office/drawing/2014/main" id="{B1D838D6-8803-4F30-B2E5-833D4DB5B08A}"/>
              </a:ext>
            </a:extLst>
          </p:cNvPr>
          <p:cNvSpPr>
            <a:spLocks noGrp="1"/>
          </p:cNvSpPr>
          <p:nvPr>
            <p:ph idx="1"/>
          </p:nvPr>
        </p:nvSpPr>
        <p:spPr/>
        <p:txBody>
          <a:bodyPr/>
          <a:lstStyle/>
          <a:p>
            <a:pPr marL="0" indent="0">
              <a:buNone/>
            </a:pPr>
            <a:r>
              <a:rPr lang="en-US" dirty="0"/>
              <a:t>Goals:</a:t>
            </a:r>
          </a:p>
          <a:p>
            <a:r>
              <a:rPr lang="en-US" dirty="0"/>
              <a:t>Show validation for a Template Driven Form</a:t>
            </a:r>
          </a:p>
          <a:p>
            <a:r>
              <a:rPr lang="en-US" dirty="0"/>
              <a:t>Show validation for a Reactive Form</a:t>
            </a:r>
          </a:p>
        </p:txBody>
      </p:sp>
      <p:pic>
        <p:nvPicPr>
          <p:cNvPr id="4" name="Picture 3">
            <a:extLst>
              <a:ext uri="{FF2B5EF4-FFF2-40B4-BE49-F238E27FC236}">
                <a16:creationId xmlns:a16="http://schemas.microsoft.com/office/drawing/2014/main" id="{EEC86976-E5BE-4B9D-B5A8-72C838C442BA}"/>
              </a:ext>
            </a:extLst>
          </p:cNvPr>
          <p:cNvPicPr>
            <a:picLocks noChangeAspect="1"/>
          </p:cNvPicPr>
          <p:nvPr/>
        </p:nvPicPr>
        <p:blipFill>
          <a:blip r:embed="rId3"/>
          <a:stretch>
            <a:fillRect/>
          </a:stretch>
        </p:blipFill>
        <p:spPr>
          <a:xfrm>
            <a:off x="533400" y="4095662"/>
            <a:ext cx="1906875" cy="464667"/>
          </a:xfrm>
          <a:prstGeom prst="rect">
            <a:avLst/>
          </a:prstGeom>
        </p:spPr>
      </p:pic>
    </p:spTree>
    <p:extLst>
      <p:ext uri="{BB962C8B-B14F-4D97-AF65-F5344CB8AC3E}">
        <p14:creationId xmlns:p14="http://schemas.microsoft.com/office/powerpoint/2010/main" val="32704242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D1DF-8C14-4F14-AB3F-1907FB977BEC}"/>
              </a:ext>
            </a:extLst>
          </p:cNvPr>
          <p:cNvSpPr>
            <a:spLocks noGrp="1"/>
          </p:cNvSpPr>
          <p:nvPr>
            <p:ph type="title"/>
          </p:nvPr>
        </p:nvSpPr>
        <p:spPr/>
        <p:txBody>
          <a:bodyPr/>
          <a:lstStyle/>
          <a:p>
            <a:r>
              <a:rPr lang="en-US" dirty="0"/>
              <a:t>Building a custom Form control</a:t>
            </a:r>
          </a:p>
        </p:txBody>
      </p:sp>
      <p:sp>
        <p:nvSpPr>
          <p:cNvPr id="3" name="Content Placeholder 2">
            <a:extLst>
              <a:ext uri="{FF2B5EF4-FFF2-40B4-BE49-F238E27FC236}">
                <a16:creationId xmlns:a16="http://schemas.microsoft.com/office/drawing/2014/main" id="{B51B032A-030F-4423-A806-C69E0CE094DD}"/>
              </a:ext>
            </a:extLst>
          </p:cNvPr>
          <p:cNvSpPr>
            <a:spLocks noGrp="1"/>
          </p:cNvSpPr>
          <p:nvPr>
            <p:ph idx="1"/>
          </p:nvPr>
        </p:nvSpPr>
        <p:spPr/>
        <p:txBody>
          <a:bodyPr>
            <a:normAutofit fontScale="77500" lnSpcReduction="20000"/>
          </a:bodyPr>
          <a:lstStyle/>
          <a:p>
            <a:pPr marL="0" indent="0">
              <a:buNone/>
            </a:pPr>
            <a:r>
              <a:rPr lang="en-US" dirty="0"/>
              <a:t>Steps to use a component with ngModel or as a Form control:</a:t>
            </a:r>
          </a:p>
          <a:p>
            <a:r>
              <a:rPr lang="en-US" dirty="0"/>
              <a:t>Create a new component</a:t>
            </a:r>
          </a:p>
          <a:p>
            <a:r>
              <a:rPr lang="en-US" dirty="0"/>
              <a:t>Implement </a:t>
            </a:r>
            <a:r>
              <a:rPr lang="en-US" dirty="0" err="1">
                <a:solidFill>
                  <a:schemeClr val="accent6"/>
                </a:solidFill>
              </a:rPr>
              <a:t>ControlValueAccessor</a:t>
            </a:r>
            <a:r>
              <a:rPr lang="en-US" dirty="0"/>
              <a:t> interface</a:t>
            </a:r>
          </a:p>
          <a:p>
            <a:pPr lvl="1"/>
            <a:r>
              <a:rPr lang="en-US" dirty="0"/>
              <a:t> </a:t>
            </a:r>
            <a:r>
              <a:rPr lang="en-US" dirty="0" err="1">
                <a:solidFill>
                  <a:schemeClr val="accent6"/>
                </a:solidFill>
              </a:rPr>
              <a:t>writeValue</a:t>
            </a:r>
            <a:endParaRPr lang="en-US" dirty="0">
              <a:solidFill>
                <a:schemeClr val="accent6"/>
              </a:solidFill>
            </a:endParaRPr>
          </a:p>
          <a:p>
            <a:pPr lvl="1"/>
            <a:r>
              <a:rPr lang="en-US" dirty="0"/>
              <a:t> </a:t>
            </a:r>
            <a:r>
              <a:rPr lang="en-US" dirty="0" err="1">
                <a:solidFill>
                  <a:schemeClr val="accent6"/>
                </a:solidFill>
              </a:rPr>
              <a:t>registerOnChange</a:t>
            </a:r>
            <a:endParaRPr lang="en-US" dirty="0">
              <a:solidFill>
                <a:schemeClr val="accent6"/>
              </a:solidFill>
            </a:endParaRPr>
          </a:p>
          <a:p>
            <a:pPr lvl="1"/>
            <a:r>
              <a:rPr lang="en-US" dirty="0"/>
              <a:t> </a:t>
            </a:r>
            <a:r>
              <a:rPr lang="en-US" dirty="0" err="1">
                <a:solidFill>
                  <a:schemeClr val="accent6"/>
                </a:solidFill>
              </a:rPr>
              <a:t>registerOnTouched</a:t>
            </a:r>
            <a:endParaRPr lang="en-US" dirty="0">
              <a:solidFill>
                <a:schemeClr val="accent6"/>
              </a:solidFill>
            </a:endParaRPr>
          </a:p>
          <a:p>
            <a:pPr lvl="1"/>
            <a:r>
              <a:rPr lang="en-US" dirty="0"/>
              <a:t> </a:t>
            </a:r>
            <a:r>
              <a:rPr lang="en-US" dirty="0" err="1">
                <a:solidFill>
                  <a:schemeClr val="accent6"/>
                </a:solidFill>
              </a:rPr>
              <a:t>setDisabledState</a:t>
            </a:r>
            <a:endParaRPr lang="en-US" dirty="0">
              <a:solidFill>
                <a:schemeClr val="accent6"/>
              </a:solidFill>
            </a:endParaRPr>
          </a:p>
          <a:p>
            <a:r>
              <a:rPr lang="en-US" dirty="0"/>
              <a:t>Add a </a:t>
            </a:r>
            <a:r>
              <a:rPr lang="en-US" dirty="0">
                <a:solidFill>
                  <a:schemeClr val="accent6"/>
                </a:solidFill>
              </a:rPr>
              <a:t>NG_VALUE_ACCESSOR </a:t>
            </a:r>
            <a:r>
              <a:rPr lang="en-US" dirty="0"/>
              <a:t>provider to the @Component declaration</a:t>
            </a:r>
          </a:p>
        </p:txBody>
      </p:sp>
    </p:spTree>
    <p:extLst>
      <p:ext uri="{BB962C8B-B14F-4D97-AF65-F5344CB8AC3E}">
        <p14:creationId xmlns:p14="http://schemas.microsoft.com/office/powerpoint/2010/main" val="42185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8158-462B-42BE-BA13-D0E5D47F0EF5}"/>
              </a:ext>
            </a:extLst>
          </p:cNvPr>
          <p:cNvSpPr>
            <a:spLocks noGrp="1"/>
          </p:cNvSpPr>
          <p:nvPr>
            <p:ph type="title"/>
          </p:nvPr>
        </p:nvSpPr>
        <p:spPr/>
        <p:txBody>
          <a:bodyPr/>
          <a:lstStyle/>
          <a:p>
            <a:r>
              <a:rPr lang="en-US" dirty="0"/>
              <a:t>Custom Form Control Example</a:t>
            </a:r>
          </a:p>
        </p:txBody>
      </p:sp>
      <p:sp>
        <p:nvSpPr>
          <p:cNvPr id="3" name="Content Placeholder 2">
            <a:extLst>
              <a:ext uri="{FF2B5EF4-FFF2-40B4-BE49-F238E27FC236}">
                <a16:creationId xmlns:a16="http://schemas.microsoft.com/office/drawing/2014/main" id="{4BD42451-4200-4F13-A6EA-035ECCE3FC3B}"/>
              </a:ext>
            </a:extLst>
          </p:cNvPr>
          <p:cNvSpPr>
            <a:spLocks noGrp="1"/>
          </p:cNvSpPr>
          <p:nvPr>
            <p:ph idx="1"/>
          </p:nvPr>
        </p:nvSpPr>
        <p:spPr>
          <a:xfrm>
            <a:off x="457200" y="1200151"/>
            <a:ext cx="8229600" cy="2819400"/>
          </a:xfrm>
        </p:spPr>
        <p:txBody>
          <a:bodyPr>
            <a:normAutofit fontScale="85000" lnSpcReduction="10000"/>
          </a:bodyPr>
          <a:lstStyle/>
          <a:p>
            <a:pPr marL="0" indent="0">
              <a:buNone/>
            </a:pPr>
            <a:r>
              <a:rPr lang="en-US" dirty="0"/>
              <a:t>Goals</a:t>
            </a:r>
          </a:p>
          <a:p>
            <a:r>
              <a:rPr lang="en-US" dirty="0"/>
              <a:t>Build a Pills control to show  a list</a:t>
            </a:r>
          </a:p>
          <a:p>
            <a:r>
              <a:rPr lang="en-US" dirty="0"/>
              <a:t>Alternative to a drop-down list or radio buttons</a:t>
            </a:r>
          </a:p>
          <a:p>
            <a:r>
              <a:rPr lang="en-US" dirty="0"/>
              <a:t>Bind to a list of values</a:t>
            </a:r>
          </a:p>
          <a:p>
            <a:r>
              <a:rPr lang="en-US" dirty="0"/>
              <a:t>Identify the display and value fields</a:t>
            </a:r>
          </a:p>
          <a:p>
            <a:r>
              <a:rPr lang="en-US" dirty="0"/>
              <a:t>Bind using </a:t>
            </a:r>
            <a:r>
              <a:rPr lang="en-US" dirty="0">
                <a:solidFill>
                  <a:schemeClr val="accent6"/>
                </a:solidFill>
              </a:rPr>
              <a:t>ngModel</a:t>
            </a:r>
            <a:r>
              <a:rPr lang="en-US" dirty="0"/>
              <a:t>, </a:t>
            </a:r>
            <a:r>
              <a:rPr lang="en-US" dirty="0">
                <a:solidFill>
                  <a:schemeClr val="accent6"/>
                </a:solidFill>
              </a:rPr>
              <a:t>formControl</a:t>
            </a:r>
            <a:r>
              <a:rPr lang="en-US" dirty="0"/>
              <a:t> or </a:t>
            </a:r>
            <a:r>
              <a:rPr lang="en-US" dirty="0">
                <a:solidFill>
                  <a:schemeClr val="accent6"/>
                </a:solidFill>
              </a:rPr>
              <a:t>formControlName</a:t>
            </a:r>
          </a:p>
          <a:p>
            <a:endParaRPr lang="en-US" dirty="0"/>
          </a:p>
        </p:txBody>
      </p:sp>
      <p:pic>
        <p:nvPicPr>
          <p:cNvPr id="4" name="Picture 3">
            <a:extLst>
              <a:ext uri="{FF2B5EF4-FFF2-40B4-BE49-F238E27FC236}">
                <a16:creationId xmlns:a16="http://schemas.microsoft.com/office/drawing/2014/main" id="{C204004F-0DBE-48F9-B171-8BD80BC93688}"/>
              </a:ext>
            </a:extLst>
          </p:cNvPr>
          <p:cNvPicPr>
            <a:picLocks noChangeAspect="1"/>
          </p:cNvPicPr>
          <p:nvPr/>
        </p:nvPicPr>
        <p:blipFill>
          <a:blip r:embed="rId3"/>
          <a:stretch>
            <a:fillRect/>
          </a:stretch>
        </p:blipFill>
        <p:spPr>
          <a:xfrm>
            <a:off x="533400" y="4095662"/>
            <a:ext cx="1906875" cy="464667"/>
          </a:xfrm>
          <a:prstGeom prst="rect">
            <a:avLst/>
          </a:prstGeom>
        </p:spPr>
      </p:pic>
    </p:spTree>
    <p:extLst>
      <p:ext uri="{BB962C8B-B14F-4D97-AF65-F5344CB8AC3E}">
        <p14:creationId xmlns:p14="http://schemas.microsoft.com/office/powerpoint/2010/main" val="17062867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E0E1F-2A64-4E6C-B2FE-03BCF244B341}"/>
              </a:ext>
            </a:extLst>
          </p:cNvPr>
          <p:cNvSpPr>
            <a:spLocks noGrp="1"/>
          </p:cNvSpPr>
          <p:nvPr>
            <p:ph type="title"/>
          </p:nvPr>
        </p:nvSpPr>
        <p:spPr/>
        <p:txBody>
          <a:bodyPr/>
          <a:lstStyle/>
          <a:p>
            <a:r>
              <a:rPr lang="en-US" dirty="0"/>
              <a:t>Bringing it all together</a:t>
            </a:r>
          </a:p>
        </p:txBody>
      </p:sp>
      <p:sp>
        <p:nvSpPr>
          <p:cNvPr id="3" name="Content Placeholder 2">
            <a:extLst>
              <a:ext uri="{FF2B5EF4-FFF2-40B4-BE49-F238E27FC236}">
                <a16:creationId xmlns:a16="http://schemas.microsoft.com/office/drawing/2014/main" id="{94C9DC7C-E1C7-4C05-9AA8-8546CF019E23}"/>
              </a:ext>
            </a:extLst>
          </p:cNvPr>
          <p:cNvSpPr>
            <a:spLocks noGrp="1"/>
          </p:cNvSpPr>
          <p:nvPr>
            <p:ph idx="1"/>
          </p:nvPr>
        </p:nvSpPr>
        <p:spPr>
          <a:xfrm>
            <a:off x="457200" y="1200150"/>
            <a:ext cx="8229600" cy="2734043"/>
          </a:xfrm>
        </p:spPr>
        <p:txBody>
          <a:bodyPr>
            <a:normAutofit fontScale="85000" lnSpcReduction="10000"/>
          </a:bodyPr>
          <a:lstStyle/>
          <a:p>
            <a:pPr marL="0" indent="0">
              <a:buNone/>
            </a:pPr>
            <a:r>
              <a:rPr lang="en-US" dirty="0"/>
              <a:t>Let's build a Chicago sites page using these items:</a:t>
            </a:r>
          </a:p>
          <a:p>
            <a:r>
              <a:rPr lang="en-US" dirty="0"/>
              <a:t>Numeric directive</a:t>
            </a:r>
          </a:p>
          <a:p>
            <a:r>
              <a:rPr lang="en-US" dirty="0"/>
              <a:t>Container component</a:t>
            </a:r>
          </a:p>
          <a:p>
            <a:r>
              <a:rPr lang="en-US" dirty="0"/>
              <a:t>Data List component</a:t>
            </a:r>
          </a:p>
          <a:p>
            <a:r>
              <a:rPr lang="en-US" dirty="0"/>
              <a:t>Reactive Forms and Validation</a:t>
            </a:r>
          </a:p>
          <a:p>
            <a:r>
              <a:rPr lang="en-US" dirty="0"/>
              <a:t>Pills List control</a:t>
            </a:r>
          </a:p>
          <a:p>
            <a:endParaRPr lang="en-US" dirty="0"/>
          </a:p>
        </p:txBody>
      </p:sp>
      <p:pic>
        <p:nvPicPr>
          <p:cNvPr id="4" name="Picture 3">
            <a:extLst>
              <a:ext uri="{FF2B5EF4-FFF2-40B4-BE49-F238E27FC236}">
                <a16:creationId xmlns:a16="http://schemas.microsoft.com/office/drawing/2014/main" id="{D5FFC25E-2D85-40AA-81F4-3CF29A104E19}"/>
              </a:ext>
            </a:extLst>
          </p:cNvPr>
          <p:cNvPicPr>
            <a:picLocks noChangeAspect="1"/>
          </p:cNvPicPr>
          <p:nvPr/>
        </p:nvPicPr>
        <p:blipFill>
          <a:blip r:embed="rId3"/>
          <a:stretch>
            <a:fillRect/>
          </a:stretch>
        </p:blipFill>
        <p:spPr>
          <a:xfrm>
            <a:off x="533400" y="3934193"/>
            <a:ext cx="731250" cy="787667"/>
          </a:xfrm>
          <a:prstGeom prst="rect">
            <a:avLst/>
          </a:prstGeom>
        </p:spPr>
      </p:pic>
    </p:spTree>
    <p:extLst>
      <p:ext uri="{BB962C8B-B14F-4D97-AF65-F5344CB8AC3E}">
        <p14:creationId xmlns:p14="http://schemas.microsoft.com/office/powerpoint/2010/main" val="8211881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FCE0-F587-419C-8259-F784678964D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010B68A2-330C-4E93-8A30-17FA4BE00911}"/>
              </a:ext>
            </a:extLst>
          </p:cNvPr>
          <p:cNvSpPr>
            <a:spLocks noGrp="1"/>
          </p:cNvSpPr>
          <p:nvPr>
            <p:ph idx="1"/>
          </p:nvPr>
        </p:nvSpPr>
        <p:spPr/>
        <p:txBody>
          <a:bodyPr/>
          <a:lstStyle/>
          <a:p>
            <a:pPr marL="0" indent="0">
              <a:buNone/>
            </a:pPr>
            <a:r>
              <a:rPr lang="en-US" dirty="0"/>
              <a:t>Any questions?</a:t>
            </a:r>
          </a:p>
        </p:txBody>
      </p:sp>
      <p:sp>
        <p:nvSpPr>
          <p:cNvPr id="4" name="Rectangle 3">
            <a:extLst>
              <a:ext uri="{FF2B5EF4-FFF2-40B4-BE49-F238E27FC236}">
                <a16:creationId xmlns:a16="http://schemas.microsoft.com/office/drawing/2014/main" id="{930A1EBB-CCCC-4CE0-AA6C-925D1ADC48DA}"/>
              </a:ext>
            </a:extLst>
          </p:cNvPr>
          <p:cNvSpPr/>
          <p:nvPr/>
        </p:nvSpPr>
        <p:spPr>
          <a:xfrm>
            <a:off x="5334000" y="560461"/>
            <a:ext cx="1670650" cy="3939540"/>
          </a:xfrm>
          <a:prstGeom prst="rect">
            <a:avLst/>
          </a:prstGeom>
          <a:noFill/>
        </p:spPr>
        <p:txBody>
          <a:bodyPr wrap="none" lIns="91440" tIns="45720" rIns="91440" bIns="45720">
            <a:spAutoFit/>
          </a:bodyPr>
          <a:lstStyle/>
          <a:p>
            <a:pPr algn="ctr"/>
            <a:r>
              <a:rPr lang="en-US" sz="25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p>
        </p:txBody>
      </p:sp>
    </p:spTree>
    <p:extLst>
      <p:ext uri="{BB962C8B-B14F-4D97-AF65-F5344CB8AC3E}">
        <p14:creationId xmlns:p14="http://schemas.microsoft.com/office/powerpoint/2010/main" val="24784678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3244453" y="2647950"/>
            <a:ext cx="5511800"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a:ea typeface="+mn-ea"/>
                <a:cs typeface="+mn-cs"/>
              </a:rPr>
              <a:t>Samples found on GitHub</a:t>
            </a:r>
          </a:p>
          <a:p>
            <a:r>
              <a:rPr kumimoji="0" lang="en-US" sz="2000" b="0" i="0" u="none" strike="noStrike" kern="1200" cap="none" spc="0" normalizeH="0" baseline="0" noProof="0" dirty="0">
                <a:ln>
                  <a:noFill/>
                </a:ln>
                <a:solidFill>
                  <a:prstClr val="white"/>
                </a:solidFill>
                <a:effectLst/>
                <a:uLnTx/>
                <a:uFillTx/>
                <a:latin typeface="Calibri"/>
                <a:ea typeface="+mn-ea"/>
                <a:cs typeface="+mn-cs"/>
                <a:hlinkClick r:id="rId6">
                  <a:extLst>
                    <a:ext uri="{A12FA001-AC4F-418D-AE19-62706E023703}">
                      <ahyp:hlinkClr xmlns:ahyp="http://schemas.microsoft.com/office/drawing/2018/hyperlinkcolor" val="tx"/>
                    </a:ext>
                  </a:extLst>
                </a:hlinkClick>
              </a:rPr>
              <a:t>https://github.com/amonsees</a:t>
            </a:r>
            <a:r>
              <a:rPr kumimoji="0" lang="en-US" sz="2000" b="0" i="0" u="none" strike="noStrike" kern="1200" cap="none" spc="0" normalizeH="0" baseline="0" noProof="0" dirty="0">
                <a:ln>
                  <a:noFill/>
                </a:ln>
                <a:solidFill>
                  <a:schemeClr val="bg1"/>
                </a:solidFill>
                <a:effectLst/>
                <a:uLnTx/>
                <a:uFillTx/>
                <a:latin typeface="Calibri"/>
                <a:ea typeface="+mn-ea"/>
                <a:cs typeface="+mn-cs"/>
                <a:hlinkClick r:id="rId6">
                  <a:extLst>
                    <a:ext uri="{A12FA001-AC4F-418D-AE19-62706E023703}">
                      <ahyp:hlinkClr xmlns:ahyp="http://schemas.microsoft.com/office/drawing/2018/hyperlinkcolor" val="tx"/>
                    </a:ext>
                  </a:extLst>
                </a:hlinkClick>
              </a:rPr>
              <a:t>/</a:t>
            </a:r>
            <a:r>
              <a:rPr lang="en-US" sz="2000" dirty="0">
                <a:solidFill>
                  <a:schemeClr val="bg1"/>
                </a:solidFill>
                <a:hlinkClick r:id="rId7">
                  <a:extLst>
                    <a:ext uri="{A12FA001-AC4F-418D-AE19-62706E023703}">
                      <ahyp:hlinkClr xmlns:ahyp="http://schemas.microsoft.com/office/drawing/2018/hyperlinkcolor" val="tx"/>
                    </a:ext>
                  </a:extLst>
                </a:hlinkClick>
              </a:rPr>
              <a:t>angular-components</a:t>
            </a:r>
            <a:endParaRPr lang="en-US" sz="20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F81BD">
                  <a:lumMod val="40000"/>
                  <a:lumOff val="60000"/>
                </a:srgbClr>
              </a:solidFill>
              <a:effectLst/>
              <a:uLnTx/>
              <a:uFillTx/>
              <a:latin typeface="Arial"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F497D"/>
              </a:solidFill>
              <a:effectLst/>
              <a:uLnTx/>
              <a:uFillTx/>
              <a:latin typeface="Times New Roman" pitchFamily="28" charset="0"/>
              <a:ea typeface="+mn-ea"/>
              <a:cs typeface="+mn-cs"/>
            </a:endParaRPr>
          </a:p>
        </p:txBody>
      </p:sp>
      <p:sp>
        <p:nvSpPr>
          <p:cNvPr id="8" name="Rectangle 3"/>
          <p:cNvSpPr txBox="1">
            <a:spLocks noChangeArrowheads="1"/>
          </p:cNvSpPr>
          <p:nvPr/>
        </p:nvSpPr>
        <p:spPr bwMode="auto">
          <a:xfrm>
            <a:off x="914400" y="895350"/>
            <a:ext cx="76200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marL="0" marR="0" lvl="0" indent="0" algn="l" defTabSz="896938"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noProof="0" dirty="0">
                <a:ln>
                  <a:noFill/>
                </a:ln>
                <a:solidFill>
                  <a:srgbClr val="00B0EB"/>
                </a:solidFill>
                <a:effectLst/>
                <a:uLnTx/>
                <a:uFillTx/>
                <a:latin typeface="Calibri"/>
                <a:ea typeface="+mj-ea"/>
                <a:cs typeface="+mj-cs"/>
              </a:rPr>
              <a:t>Thank you and have a great time in Chicago!</a:t>
            </a:r>
            <a:endParaRPr kumimoji="0" lang="en-US" sz="2800" b="1" i="0" u="none" strike="noStrike" kern="1200" cap="none" spc="0" normalizeH="0" baseline="0" noProof="0" dirty="0">
              <a:ln>
                <a:noFill/>
              </a:ln>
              <a:solidFill>
                <a:srgbClr val="00B0EB"/>
              </a:solidFill>
              <a:effectLst/>
              <a:uLnTx/>
              <a:uFillTx/>
              <a:latin typeface="Calibri"/>
              <a:ea typeface="+mj-ea"/>
              <a:cs typeface="+mj-cs"/>
            </a:endParaRPr>
          </a:p>
        </p:txBody>
      </p:sp>
      <p:pic>
        <p:nvPicPr>
          <p:cNvPr id="2" name="Audio 1">
            <a:hlinkClick r:id="" action="ppaction://media"/>
            <a:extLst>
              <a:ext uri="{FF2B5EF4-FFF2-40B4-BE49-F238E27FC236}">
                <a16:creationId xmlns:a16="http://schemas.microsoft.com/office/drawing/2014/main" id="{9E83EEE6-9626-4413-AE50-673347A6392C}"/>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585200" y="4584700"/>
            <a:ext cx="406400" cy="406400"/>
          </a:xfrm>
          <a:prstGeom prst="rect">
            <a:avLst/>
          </a:prstGeom>
        </p:spPr>
      </p:pic>
    </p:spTree>
    <p:extLst>
      <p:ext uri="{BB962C8B-B14F-4D97-AF65-F5344CB8AC3E}">
        <p14:creationId xmlns:p14="http://schemas.microsoft.com/office/powerpoint/2010/main" val="4143196970"/>
      </p:ext>
    </p:extLst>
  </p:cSld>
  <p:clrMapOvr>
    <a:masterClrMapping/>
  </p:clrMapOvr>
  <p:transition spd="slow" advTm="1796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EE3CE-F1E6-4AA2-9A2E-366A7F0FCDC6}"/>
              </a:ext>
            </a:extLst>
          </p:cNvPr>
          <p:cNvSpPr>
            <a:spLocks noGrp="1"/>
          </p:cNvSpPr>
          <p:nvPr>
            <p:ph type="title"/>
          </p:nvPr>
        </p:nvSpPr>
        <p:spPr/>
        <p:txBody>
          <a:bodyPr/>
          <a:lstStyle/>
          <a:p>
            <a:r>
              <a:rPr lang="en-US" dirty="0"/>
              <a:t>Example Project Organization</a:t>
            </a:r>
          </a:p>
        </p:txBody>
      </p:sp>
      <p:pic>
        <p:nvPicPr>
          <p:cNvPr id="4" name="Picture 3">
            <a:extLst>
              <a:ext uri="{FF2B5EF4-FFF2-40B4-BE49-F238E27FC236}">
                <a16:creationId xmlns:a16="http://schemas.microsoft.com/office/drawing/2014/main" id="{00B2B5DA-9F0A-4065-BC8A-33CE6280A455}"/>
              </a:ext>
            </a:extLst>
          </p:cNvPr>
          <p:cNvPicPr>
            <a:picLocks noChangeAspect="1"/>
          </p:cNvPicPr>
          <p:nvPr/>
        </p:nvPicPr>
        <p:blipFill>
          <a:blip r:embed="rId3"/>
          <a:stretch>
            <a:fillRect/>
          </a:stretch>
        </p:blipFill>
        <p:spPr>
          <a:xfrm>
            <a:off x="1334992" y="1045738"/>
            <a:ext cx="6474016" cy="3505200"/>
          </a:xfrm>
          <a:prstGeom prst="rect">
            <a:avLst/>
          </a:prstGeom>
        </p:spPr>
      </p:pic>
    </p:spTree>
    <p:extLst>
      <p:ext uri="{BB962C8B-B14F-4D97-AF65-F5344CB8AC3E}">
        <p14:creationId xmlns:p14="http://schemas.microsoft.com/office/powerpoint/2010/main" val="115058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9568E-66FA-40FE-95D7-1DFDA770EF1F}"/>
              </a:ext>
            </a:extLst>
          </p:cNvPr>
          <p:cNvSpPr>
            <a:spLocks noGrp="1"/>
          </p:cNvSpPr>
          <p:nvPr>
            <p:ph type="title"/>
          </p:nvPr>
        </p:nvSpPr>
        <p:spPr/>
        <p:txBody>
          <a:bodyPr/>
          <a:lstStyle/>
          <a:p>
            <a:r>
              <a:rPr lang="en-US" dirty="0"/>
              <a:t>Angular Routing</a:t>
            </a:r>
          </a:p>
        </p:txBody>
      </p:sp>
      <p:sp>
        <p:nvSpPr>
          <p:cNvPr id="3" name="Content Placeholder 2">
            <a:extLst>
              <a:ext uri="{FF2B5EF4-FFF2-40B4-BE49-F238E27FC236}">
                <a16:creationId xmlns:a16="http://schemas.microsoft.com/office/drawing/2014/main" id="{9D137905-027B-4DB6-99C4-927D9D8A6F37}"/>
              </a:ext>
            </a:extLst>
          </p:cNvPr>
          <p:cNvSpPr>
            <a:spLocks noGrp="1"/>
          </p:cNvSpPr>
          <p:nvPr>
            <p:ph idx="1"/>
          </p:nvPr>
        </p:nvSpPr>
        <p:spPr/>
        <p:txBody>
          <a:bodyPr>
            <a:normAutofit fontScale="85000" lnSpcReduction="20000"/>
          </a:bodyPr>
          <a:lstStyle/>
          <a:p>
            <a:r>
              <a:rPr lang="en-US" dirty="0"/>
              <a:t>Provides core navigation between “Pages” in Angular</a:t>
            </a:r>
          </a:p>
          <a:p>
            <a:r>
              <a:rPr lang="en-US" dirty="0"/>
              <a:t>Each feature module provides it own routing</a:t>
            </a:r>
          </a:p>
          <a:p>
            <a:r>
              <a:rPr lang="en-US" dirty="0"/>
              <a:t>Routes are hierarchical</a:t>
            </a:r>
          </a:p>
          <a:p>
            <a:r>
              <a:rPr lang="en-US" dirty="0"/>
              <a:t>Add route guards for security and leaving pages</a:t>
            </a:r>
          </a:p>
          <a:p>
            <a:r>
              <a:rPr lang="en-US" dirty="0"/>
              <a:t>Use Routes for lazy loading modules</a:t>
            </a:r>
          </a:p>
          <a:p>
            <a:pPr lvl="1"/>
            <a:r>
              <a:rPr lang="en-US" dirty="0"/>
              <a:t>Keeps your JavaScript small</a:t>
            </a:r>
          </a:p>
          <a:p>
            <a:pPr lvl="1"/>
            <a:r>
              <a:rPr lang="en-US" dirty="0"/>
              <a:t>Reduces initial load time</a:t>
            </a:r>
          </a:p>
          <a:p>
            <a:pPr lvl="1"/>
            <a:r>
              <a:rPr lang="en-US" dirty="0"/>
              <a:t>Only loads what you need, when you need it</a:t>
            </a:r>
          </a:p>
          <a:p>
            <a:pPr lvl="1"/>
            <a:endParaRPr lang="en-US" dirty="0"/>
          </a:p>
        </p:txBody>
      </p:sp>
    </p:spTree>
    <p:extLst>
      <p:ext uri="{BB962C8B-B14F-4D97-AF65-F5344CB8AC3E}">
        <p14:creationId xmlns:p14="http://schemas.microsoft.com/office/powerpoint/2010/main" val="815147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C2F-A6AC-474A-B6D4-31F40520B494}"/>
              </a:ext>
            </a:extLst>
          </p:cNvPr>
          <p:cNvSpPr>
            <a:spLocks noGrp="1"/>
          </p:cNvSpPr>
          <p:nvPr>
            <p:ph type="title"/>
          </p:nvPr>
        </p:nvSpPr>
        <p:spPr/>
        <p:txBody>
          <a:bodyPr>
            <a:normAutofit/>
          </a:bodyPr>
          <a:lstStyle/>
          <a:p>
            <a:r>
              <a:rPr lang="en-US" dirty="0"/>
              <a:t>Sample Application Structure</a:t>
            </a:r>
          </a:p>
        </p:txBody>
      </p:sp>
      <p:sp>
        <p:nvSpPr>
          <p:cNvPr id="3" name="Content Placeholder 2">
            <a:extLst>
              <a:ext uri="{FF2B5EF4-FFF2-40B4-BE49-F238E27FC236}">
                <a16:creationId xmlns:a16="http://schemas.microsoft.com/office/drawing/2014/main" id="{FB891F5A-1141-4F9E-A5A5-B16B83447CA3}"/>
              </a:ext>
            </a:extLst>
          </p:cNvPr>
          <p:cNvSpPr>
            <a:spLocks noGrp="1"/>
          </p:cNvSpPr>
          <p:nvPr>
            <p:ph idx="1"/>
          </p:nvPr>
        </p:nvSpPr>
        <p:spPr>
          <a:xfrm>
            <a:off x="457200" y="1200150"/>
            <a:ext cx="8382000" cy="2819399"/>
          </a:xfrm>
        </p:spPr>
        <p:txBody>
          <a:bodyPr>
            <a:normAutofit fontScale="92500" lnSpcReduction="20000"/>
          </a:bodyPr>
          <a:lstStyle/>
          <a:p>
            <a:r>
              <a:rPr lang="en-US" dirty="0"/>
              <a:t>App Module</a:t>
            </a:r>
          </a:p>
          <a:p>
            <a:pPr lvl="1"/>
            <a:r>
              <a:rPr lang="en-US" dirty="0"/>
              <a:t>App Routing Module</a:t>
            </a:r>
          </a:p>
          <a:p>
            <a:r>
              <a:rPr lang="en-US" dirty="0"/>
              <a:t>Shared Module</a:t>
            </a:r>
          </a:p>
          <a:p>
            <a:r>
              <a:rPr lang="en-US" dirty="0"/>
              <a:t>Feature Modules</a:t>
            </a:r>
          </a:p>
          <a:p>
            <a:endParaRPr lang="en-US" dirty="0"/>
          </a:p>
          <a:p>
            <a:pPr marL="0" indent="0">
              <a:buNone/>
            </a:pPr>
            <a:r>
              <a:rPr lang="en-US" dirty="0"/>
              <a:t>Code: </a:t>
            </a:r>
            <a:r>
              <a:rPr lang="en-US" dirty="0">
                <a:solidFill>
                  <a:schemeClr val="accent1"/>
                </a:solidFill>
              </a:rPr>
              <a:t>github.com/</a:t>
            </a:r>
            <a:r>
              <a:rPr lang="en-US" dirty="0" err="1">
                <a:solidFill>
                  <a:schemeClr val="accent1"/>
                </a:solidFill>
              </a:rPr>
              <a:t>amonsees</a:t>
            </a:r>
            <a:r>
              <a:rPr lang="en-US" dirty="0">
                <a:solidFill>
                  <a:schemeClr val="accent1"/>
                </a:solidFill>
              </a:rPr>
              <a:t>/angular-components</a:t>
            </a:r>
          </a:p>
        </p:txBody>
      </p:sp>
      <p:pic>
        <p:nvPicPr>
          <p:cNvPr id="7" name="Picture 6">
            <a:extLst>
              <a:ext uri="{FF2B5EF4-FFF2-40B4-BE49-F238E27FC236}">
                <a16:creationId xmlns:a16="http://schemas.microsoft.com/office/drawing/2014/main" id="{421CB034-F3BC-4CBD-B948-6C2FED75338B}"/>
              </a:ext>
            </a:extLst>
          </p:cNvPr>
          <p:cNvPicPr>
            <a:picLocks noChangeAspect="1"/>
          </p:cNvPicPr>
          <p:nvPr/>
        </p:nvPicPr>
        <p:blipFill>
          <a:blip r:embed="rId3"/>
          <a:stretch>
            <a:fillRect/>
          </a:stretch>
        </p:blipFill>
        <p:spPr>
          <a:xfrm>
            <a:off x="533400" y="4095662"/>
            <a:ext cx="1906875" cy="464667"/>
          </a:xfrm>
          <a:prstGeom prst="rect">
            <a:avLst/>
          </a:prstGeom>
        </p:spPr>
      </p:pic>
    </p:spTree>
    <p:extLst>
      <p:ext uri="{BB962C8B-B14F-4D97-AF65-F5344CB8AC3E}">
        <p14:creationId xmlns:p14="http://schemas.microsoft.com/office/powerpoint/2010/main" val="3873079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4377-57BF-4AA0-9A8D-BDEC9B03DD79}"/>
              </a:ext>
            </a:extLst>
          </p:cNvPr>
          <p:cNvSpPr>
            <a:spLocks noGrp="1"/>
          </p:cNvSpPr>
          <p:nvPr>
            <p:ph type="title"/>
          </p:nvPr>
        </p:nvSpPr>
        <p:spPr/>
        <p:txBody>
          <a:bodyPr/>
          <a:lstStyle/>
          <a:p>
            <a:r>
              <a:rPr lang="en-US" dirty="0"/>
              <a:t>Directives</a:t>
            </a:r>
          </a:p>
        </p:txBody>
      </p:sp>
      <p:sp>
        <p:nvSpPr>
          <p:cNvPr id="3" name="Content Placeholder 2">
            <a:extLst>
              <a:ext uri="{FF2B5EF4-FFF2-40B4-BE49-F238E27FC236}">
                <a16:creationId xmlns:a16="http://schemas.microsoft.com/office/drawing/2014/main" id="{E87A5A74-FFF7-4F0C-824E-98F7E77C55C9}"/>
              </a:ext>
            </a:extLst>
          </p:cNvPr>
          <p:cNvSpPr>
            <a:spLocks noGrp="1"/>
          </p:cNvSpPr>
          <p:nvPr>
            <p:ph idx="1"/>
          </p:nvPr>
        </p:nvSpPr>
        <p:spPr/>
        <p:txBody>
          <a:bodyPr/>
          <a:lstStyle/>
          <a:p>
            <a:r>
              <a:rPr lang="en-US" dirty="0"/>
              <a:t>Directives are the lowest building block to interact with the DOM</a:t>
            </a:r>
          </a:p>
          <a:p>
            <a:r>
              <a:rPr lang="en-US" dirty="0"/>
              <a:t>3 Types of directives</a:t>
            </a:r>
          </a:p>
          <a:p>
            <a:endParaRPr lang="en-US" dirty="0"/>
          </a:p>
        </p:txBody>
      </p:sp>
      <p:pic>
        <p:nvPicPr>
          <p:cNvPr id="4" name="Picture 3">
            <a:extLst>
              <a:ext uri="{FF2B5EF4-FFF2-40B4-BE49-F238E27FC236}">
                <a16:creationId xmlns:a16="http://schemas.microsoft.com/office/drawing/2014/main" id="{88AF7576-CF7D-4D19-B791-1F3A2AC7CA2E}"/>
              </a:ext>
            </a:extLst>
          </p:cNvPr>
          <p:cNvPicPr>
            <a:picLocks noChangeAspect="1"/>
          </p:cNvPicPr>
          <p:nvPr/>
        </p:nvPicPr>
        <p:blipFill>
          <a:blip r:embed="rId3"/>
          <a:stretch>
            <a:fillRect/>
          </a:stretch>
        </p:blipFill>
        <p:spPr>
          <a:xfrm>
            <a:off x="914400" y="3028950"/>
            <a:ext cx="4483125" cy="861333"/>
          </a:xfrm>
          <a:prstGeom prst="rect">
            <a:avLst/>
          </a:prstGeom>
        </p:spPr>
      </p:pic>
    </p:spTree>
    <p:extLst>
      <p:ext uri="{BB962C8B-B14F-4D97-AF65-F5344CB8AC3E}">
        <p14:creationId xmlns:p14="http://schemas.microsoft.com/office/powerpoint/2010/main" val="1480583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B63B-05E7-4CC7-926B-9511ACCADE43}"/>
              </a:ext>
            </a:extLst>
          </p:cNvPr>
          <p:cNvSpPr>
            <a:spLocks noGrp="1"/>
          </p:cNvSpPr>
          <p:nvPr>
            <p:ph type="title"/>
          </p:nvPr>
        </p:nvSpPr>
        <p:spPr/>
        <p:txBody>
          <a:bodyPr/>
          <a:lstStyle/>
          <a:p>
            <a:r>
              <a:rPr lang="en-US" dirty="0"/>
              <a:t>Structural Directives</a:t>
            </a:r>
          </a:p>
        </p:txBody>
      </p:sp>
      <p:sp>
        <p:nvSpPr>
          <p:cNvPr id="3" name="Content Placeholder 2">
            <a:extLst>
              <a:ext uri="{FF2B5EF4-FFF2-40B4-BE49-F238E27FC236}">
                <a16:creationId xmlns:a16="http://schemas.microsoft.com/office/drawing/2014/main" id="{5E072252-7F42-4260-B7AD-D9D7D0B9D58D}"/>
              </a:ext>
            </a:extLst>
          </p:cNvPr>
          <p:cNvSpPr>
            <a:spLocks noGrp="1"/>
          </p:cNvSpPr>
          <p:nvPr>
            <p:ph idx="1"/>
          </p:nvPr>
        </p:nvSpPr>
        <p:spPr/>
        <p:txBody>
          <a:bodyPr>
            <a:normAutofit fontScale="92500" lnSpcReduction="10000"/>
          </a:bodyPr>
          <a:lstStyle/>
          <a:p>
            <a:r>
              <a:rPr lang="en-US" dirty="0"/>
              <a:t>Modifies the structure of the DOM by adding or removing elements</a:t>
            </a:r>
          </a:p>
          <a:p>
            <a:r>
              <a:rPr lang="en-US" dirty="0"/>
              <a:t>Always denoted with an *</a:t>
            </a:r>
          </a:p>
          <a:p>
            <a:r>
              <a:rPr lang="en-US" dirty="0"/>
              <a:t>Built-in structural directives</a:t>
            </a:r>
          </a:p>
          <a:p>
            <a:pPr lvl="1"/>
            <a:r>
              <a:rPr lang="en-US" dirty="0"/>
              <a:t> </a:t>
            </a:r>
            <a:r>
              <a:rPr lang="en-US" dirty="0">
                <a:solidFill>
                  <a:schemeClr val="accent6"/>
                </a:solidFill>
              </a:rPr>
              <a:t>*</a:t>
            </a:r>
            <a:r>
              <a:rPr lang="en-US" dirty="0" err="1">
                <a:solidFill>
                  <a:schemeClr val="accent6"/>
                </a:solidFill>
              </a:rPr>
              <a:t>ngIf</a:t>
            </a:r>
            <a:endParaRPr lang="en-US" dirty="0">
              <a:solidFill>
                <a:schemeClr val="accent6"/>
              </a:solidFill>
            </a:endParaRPr>
          </a:p>
          <a:p>
            <a:pPr lvl="1"/>
            <a:r>
              <a:rPr lang="en-US" dirty="0"/>
              <a:t> </a:t>
            </a:r>
            <a:r>
              <a:rPr lang="en-US" dirty="0">
                <a:solidFill>
                  <a:schemeClr val="accent6"/>
                </a:solidFill>
              </a:rPr>
              <a:t>*</a:t>
            </a:r>
            <a:r>
              <a:rPr lang="en-US" dirty="0" err="1">
                <a:solidFill>
                  <a:schemeClr val="accent6"/>
                </a:solidFill>
              </a:rPr>
              <a:t>ngSwitch</a:t>
            </a:r>
            <a:endParaRPr lang="en-US" dirty="0">
              <a:solidFill>
                <a:schemeClr val="accent6"/>
              </a:solidFill>
            </a:endParaRPr>
          </a:p>
          <a:p>
            <a:pPr lvl="1"/>
            <a:r>
              <a:rPr lang="en-US" dirty="0"/>
              <a:t> </a:t>
            </a:r>
            <a:r>
              <a:rPr lang="en-US" dirty="0">
                <a:solidFill>
                  <a:schemeClr val="accent6"/>
                </a:solidFill>
              </a:rPr>
              <a:t>*</a:t>
            </a:r>
            <a:r>
              <a:rPr lang="en-US" dirty="0" err="1">
                <a:solidFill>
                  <a:schemeClr val="accent6"/>
                </a:solidFill>
              </a:rPr>
              <a:t>ngFor</a:t>
            </a:r>
            <a:endParaRPr lang="en-US" dirty="0">
              <a:solidFill>
                <a:schemeClr val="accent6"/>
              </a:solidFill>
            </a:endParaRPr>
          </a:p>
          <a:p>
            <a:pPr marL="342900" lvl="1" indent="0">
              <a:buNone/>
            </a:pPr>
            <a:endParaRPr lang="en-US" dirty="0"/>
          </a:p>
          <a:p>
            <a:pPr marL="342900" lvl="1" indent="0">
              <a:buNone/>
            </a:pPr>
            <a:endParaRPr lang="en-US" dirty="0"/>
          </a:p>
        </p:txBody>
      </p:sp>
    </p:spTree>
    <p:extLst>
      <p:ext uri="{BB962C8B-B14F-4D97-AF65-F5344CB8AC3E}">
        <p14:creationId xmlns:p14="http://schemas.microsoft.com/office/powerpoint/2010/main" val="280728509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1921</Words>
  <Application>Microsoft Office PowerPoint</Application>
  <PresentationFormat>On-screen Show (16:9)</PresentationFormat>
  <Paragraphs>381</Paragraphs>
  <Slides>46</Slides>
  <Notes>44</Notes>
  <HiddenSlides>0</HiddenSlides>
  <MMClips>1</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46</vt:i4>
      </vt:variant>
    </vt:vector>
  </HeadingPairs>
  <TitlesOfParts>
    <vt:vector size="52" baseType="lpstr">
      <vt:lpstr>Arial</vt:lpstr>
      <vt:lpstr>Calibri</vt:lpstr>
      <vt:lpstr>Consolas</vt:lpstr>
      <vt:lpstr>Times New Roman</vt:lpstr>
      <vt:lpstr>Custom Design</vt:lpstr>
      <vt:lpstr>1_Custom Design</vt:lpstr>
      <vt:lpstr>PowerPoint Presentation</vt:lpstr>
      <vt:lpstr>Why Angular?</vt:lpstr>
      <vt:lpstr>Angular Core Architecture</vt:lpstr>
      <vt:lpstr>Angular Project Organization</vt:lpstr>
      <vt:lpstr>Example Project Organization</vt:lpstr>
      <vt:lpstr>Angular Routing</vt:lpstr>
      <vt:lpstr>Sample Application Structure</vt:lpstr>
      <vt:lpstr>Directives</vt:lpstr>
      <vt:lpstr>Structural Directives</vt:lpstr>
      <vt:lpstr>Attribute Directives</vt:lpstr>
      <vt:lpstr>Selectors</vt:lpstr>
      <vt:lpstr>Components</vt:lpstr>
      <vt:lpstr>Inputs and Outputs</vt:lpstr>
      <vt:lpstr>Identifying Input Changes</vt:lpstr>
      <vt:lpstr>Two-way binding</vt:lpstr>
      <vt:lpstr>Invalid Type Bindings</vt:lpstr>
      <vt:lpstr>Protected Bindings</vt:lpstr>
      <vt:lpstr>Fixing Binding Example</vt:lpstr>
      <vt:lpstr>Accessing Children</vt:lpstr>
      <vt:lpstr>View Children</vt:lpstr>
      <vt:lpstr>View Children Timer Example</vt:lpstr>
      <vt:lpstr>Content Projection</vt:lpstr>
      <vt:lpstr>Content Projection Example</vt:lpstr>
      <vt:lpstr>Content Children</vt:lpstr>
      <vt:lpstr>Content Templates</vt:lpstr>
      <vt:lpstr>Content Template Example</vt:lpstr>
      <vt:lpstr>Component Communication</vt:lpstr>
      <vt:lpstr>Shared Service Example</vt:lpstr>
      <vt:lpstr>Dynamic Component Instantiation</vt:lpstr>
      <vt:lpstr>Dynamic component Details</vt:lpstr>
      <vt:lpstr>Dynamic Component Example</vt:lpstr>
      <vt:lpstr>Complete Component Life Cycle</vt:lpstr>
      <vt:lpstr>Component Life Cycle Example</vt:lpstr>
      <vt:lpstr>Angular Forms</vt:lpstr>
      <vt:lpstr>Template-driven Forms</vt:lpstr>
      <vt:lpstr>Simple Template Driven Form</vt:lpstr>
      <vt:lpstr>Reactive Forms</vt:lpstr>
      <vt:lpstr>Simple Reactive Form</vt:lpstr>
      <vt:lpstr>Forms behind the scenes</vt:lpstr>
      <vt:lpstr>Angular Form Validation</vt:lpstr>
      <vt:lpstr>Form Validation Example</vt:lpstr>
      <vt:lpstr>Building a custom Form control</vt:lpstr>
      <vt:lpstr>Custom Form Control Example</vt:lpstr>
      <vt:lpstr>Bringing it all together</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2015-02-16T21:29:58Z</dcterms:created>
  <dcterms:modified xsi:type="dcterms:W3CDTF">2019-10-10T13:06:06Z</dcterms:modified>
</cp:coreProperties>
</file>