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  <p:sldMasterId id="2147483694" r:id="rId2"/>
  </p:sldMasterIdLst>
  <p:notesMasterIdLst>
    <p:notesMasterId r:id="rId38"/>
  </p:notesMasterIdLst>
  <p:handoutMasterIdLst>
    <p:handoutMasterId r:id="rId39"/>
  </p:handoutMasterIdLst>
  <p:sldIdLst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39" r:id="rId15"/>
    <p:sldId id="327" r:id="rId16"/>
    <p:sldId id="328" r:id="rId17"/>
    <p:sldId id="329" r:id="rId18"/>
    <p:sldId id="330" r:id="rId19"/>
    <p:sldId id="333" r:id="rId20"/>
    <p:sldId id="331" r:id="rId21"/>
    <p:sldId id="332" r:id="rId22"/>
    <p:sldId id="334" r:id="rId23"/>
    <p:sldId id="335" r:id="rId24"/>
    <p:sldId id="336" r:id="rId25"/>
    <p:sldId id="337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50" r:id="rId36"/>
    <p:sldId id="349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6179A8"/>
    <a:srgbClr val="5EAFA6"/>
    <a:srgbClr val="5CB565"/>
    <a:srgbClr val="F77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82806" autoAdjust="0"/>
  </p:normalViewPr>
  <p:slideViewPr>
    <p:cSldViewPr>
      <p:cViewPr varScale="1">
        <p:scale>
          <a:sx n="138" d="100"/>
          <a:sy n="138" d="100"/>
        </p:scale>
        <p:origin x="280" y="108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Visual Studio Live! San Diego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74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57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31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31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92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90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845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7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4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085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475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6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7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codepen.io/collection/XjGqJa/" TargetMode="External"/><Relationship Id="rId4" Type="http://schemas.openxmlformats.org/officeDocument/2006/relationships/hyperlink" Target="https://github.com/amonsees/typescript-exampl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D07D78-8A62-4220-80B3-EAA17EB1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254250"/>
            <a:ext cx="3987800" cy="153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9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Anthony Monsees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9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Owner/Architect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9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Devware, Inc.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9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40000"/>
                  <a:lumOff val="6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imes New Roman" pitchFamily="28" charset="0"/>
              <a:ea typeface="+mn-ea"/>
              <a:cs typeface="+mn-cs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C376D4EA-469A-48AD-9C9B-579F9A344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077" y="3867150"/>
            <a:ext cx="3667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9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Level: Intermediate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20000"/>
                  <a:lumOff val="80000"/>
                </a:srgb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7437B96-8929-47AB-BB05-900C2AB23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120140"/>
            <a:ext cx="7620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marL="0" marR="0" lvl="0" indent="0" algn="l" defTabSz="8969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B0EB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Advanced Typescript –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EB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Dive into Inheritance, Union Types, Generics, and more</a:t>
            </a:r>
          </a:p>
        </p:txBody>
      </p:sp>
    </p:spTree>
    <p:extLst>
      <p:ext uri="{BB962C8B-B14F-4D97-AF65-F5344CB8AC3E}">
        <p14:creationId xmlns:p14="http://schemas.microsoft.com/office/powerpoint/2010/main" val="2938921653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8D64-BCCD-45A3-8B8A-E79B34AAF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Introduces let and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2CDFC-F70B-4CDD-8439-7B1CEC3E7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895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Used the same as var statements</a:t>
            </a:r>
          </a:p>
          <a:p>
            <a:r>
              <a:rPr lang="en-US" dirty="0"/>
              <a:t>Block scoping – won't leak to their containing function</a:t>
            </a:r>
          </a:p>
          <a:p>
            <a:r>
              <a:rPr lang="en-US" dirty="0"/>
              <a:t>Cannot re-declare in same scope</a:t>
            </a:r>
          </a:p>
          <a:p>
            <a:r>
              <a:rPr lang="en-US" dirty="0"/>
              <a:t>const – same as let, but cannot be modified</a:t>
            </a:r>
          </a:p>
          <a:p>
            <a:r>
              <a:rPr lang="en-US" dirty="0"/>
              <a:t>Fixes var scoping issues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review the previous example using let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0596C-F575-49D1-9F86-66FE48B34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71950"/>
            <a:ext cx="1996875" cy="41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42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F4D1-03B2-40C0-90C4-78D0A03F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0CCF-5BCC-4390-B77C-DF713C452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TypeScript introduces the standard types: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string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boolean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number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any</a:t>
            </a:r>
            <a:r>
              <a:rPr lang="en-US" dirty="0"/>
              <a:t> / </a:t>
            </a:r>
            <a:r>
              <a:rPr lang="en-US" dirty="0">
                <a:solidFill>
                  <a:schemeClr val="accent6"/>
                </a:solidFill>
              </a:rPr>
              <a:t>object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array</a:t>
            </a:r>
            <a:r>
              <a:rPr lang="en-US" dirty="0"/>
              <a:t> or </a:t>
            </a:r>
            <a:r>
              <a:rPr lang="en-US" dirty="0">
                <a:solidFill>
                  <a:schemeClr val="accent6"/>
                </a:solidFill>
              </a:rPr>
              <a:t>[]</a:t>
            </a:r>
          </a:p>
          <a:p>
            <a:pPr lvl="1"/>
            <a:r>
              <a:rPr lang="en-US" dirty="0"/>
              <a:t>Typed arrays </a:t>
            </a:r>
            <a:r>
              <a:rPr lang="en-US" dirty="0">
                <a:solidFill>
                  <a:schemeClr val="accent6"/>
                </a:solidFill>
              </a:rPr>
              <a:t>string[]</a:t>
            </a:r>
          </a:p>
          <a:p>
            <a:r>
              <a:rPr lang="en-US" dirty="0"/>
              <a:t> </a:t>
            </a:r>
            <a:r>
              <a:rPr lang="en-US" dirty="0" err="1">
                <a:solidFill>
                  <a:schemeClr val="accent6"/>
                </a:solidFill>
              </a:rPr>
              <a:t>enum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/>
              <a:t>Can be number or string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17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DA7D-B820-423D-AF7E-F8E167E7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A9BA-5C53-4D0B-9D26-6452A05FA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5239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Optional parameters</a:t>
            </a:r>
          </a:p>
          <a:p>
            <a:r>
              <a:rPr lang="en-US" dirty="0"/>
              <a:t>Default parameters</a:t>
            </a:r>
          </a:p>
          <a:p>
            <a:r>
              <a:rPr lang="en-US" dirty="0"/>
              <a:t>Rest parameters (parameter arrays)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7B3D6-BAE0-48F4-A801-9942C508A840}"/>
              </a:ext>
            </a:extLst>
          </p:cNvPr>
          <p:cNvSpPr txBox="1"/>
          <p:nvPr/>
        </p:nvSpPr>
        <p:spPr>
          <a:xfrm>
            <a:off x="914400" y="2800350"/>
            <a:ext cx="33528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paramTest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param1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param2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?: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  // optional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param3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	//  default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...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moreParams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[]) {}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parameterTest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parameterTest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parameterTest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31904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F99A-79A3-4C50-8513-CBE0D17E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134F9-192F-439A-9F57-0E279E03B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TypeScript adds 2 types of for loops</a:t>
            </a:r>
          </a:p>
          <a:p>
            <a:r>
              <a:rPr lang="en-US" dirty="0"/>
              <a:t>For of – iterates values in a list</a:t>
            </a:r>
          </a:p>
          <a:p>
            <a:r>
              <a:rPr lang="en-US" dirty="0"/>
              <a:t>For in – iterates keys in a list</a:t>
            </a:r>
          </a:p>
          <a:p>
            <a:pPr lvl="1"/>
            <a:r>
              <a:rPr lang="en-US" dirty="0"/>
              <a:t>If using an array, will return the index</a:t>
            </a:r>
          </a:p>
          <a:p>
            <a:pPr lvl="1"/>
            <a:r>
              <a:rPr lang="en-US" dirty="0"/>
              <a:t>If using an object, will return the property names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0328FE-22F2-46CA-B90A-B84367D04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71950"/>
            <a:ext cx="1996875" cy="41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96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5ACC-A476-4EC8-98F3-D64B167E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47087-9D71-48F2-AD01-145F29E8F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single(') or double quotes(") </a:t>
            </a:r>
          </a:p>
          <a:p>
            <a:r>
              <a:rPr lang="en-US" dirty="0"/>
              <a:t>Template strings with backtick/backquote(`)</a:t>
            </a:r>
          </a:p>
          <a:p>
            <a:pPr lvl="1"/>
            <a:r>
              <a:rPr lang="en-US" sz="2400" dirty="0"/>
              <a:t>Use ${expr} to inject expressions</a:t>
            </a:r>
          </a:p>
          <a:p>
            <a:pPr lvl="1"/>
            <a:r>
              <a:rPr lang="en-US" sz="2400" dirty="0"/>
              <a:t>Can span multiple lines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5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A9B72-BDF3-4237-93F5-E956B4D3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03E17-821A-40B8-8C5E-5585B1AD6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133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Represents anonymous types</a:t>
            </a:r>
          </a:p>
          <a:p>
            <a:r>
              <a:rPr lang="en-US" dirty="0"/>
              <a:t>Defines the properties/methods</a:t>
            </a:r>
          </a:p>
          <a:p>
            <a:r>
              <a:rPr lang="en-US" dirty="0"/>
              <a:t>Assignment must match the minimum required structure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3DFCE-CF71-4D59-BDE2-C55C4137CD42}"/>
              </a:ext>
            </a:extLst>
          </p:cNvPr>
          <p:cNvSpPr txBox="1"/>
          <p:nvPr/>
        </p:nvSpPr>
        <p:spPr>
          <a:xfrm>
            <a:off x="540467" y="3340170"/>
            <a:ext cx="7536732" cy="11310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3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DCDCAA"/>
                </a:solidFill>
                <a:latin typeface="Consolas" panose="020B0609020204030204" pitchFamily="49" charset="0"/>
              </a:rPr>
              <a:t>sayHello</a:t>
            </a:r>
            <a:r>
              <a:rPr lang="en-US" sz="13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sz="1350" dirty="0">
                <a:solidFill>
                  <a:srgbClr val="D4D4D4"/>
                </a:solidFill>
                <a:latin typeface="Consolas" panose="020B0609020204030204" pitchFamily="49" charset="0"/>
              </a:rPr>
              <a:t>: { </a:t>
            </a:r>
            <a:r>
              <a:rPr lang="en-US" sz="1350" dirty="0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sz="13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35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35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sz="13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35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350" dirty="0">
                <a:solidFill>
                  <a:srgbClr val="D4D4D4"/>
                </a:solidFill>
                <a:latin typeface="Consolas" panose="020B0609020204030204" pitchFamily="49" charset="0"/>
              </a:rPr>
              <a:t> }) {</a:t>
            </a:r>
          </a:p>
          <a:p>
            <a:r>
              <a:rPr lang="en-US" sz="1350" dirty="0">
                <a:solidFill>
                  <a:srgbClr val="4EC9B0"/>
                </a:solidFill>
                <a:latin typeface="Consolas" panose="020B0609020204030204" pitchFamily="49" charset="0"/>
              </a:rPr>
              <a:t>  console</a:t>
            </a:r>
            <a:r>
              <a:rPr lang="en-US" sz="135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35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3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CE9178"/>
                </a:solidFill>
                <a:latin typeface="Consolas" panose="020B0609020204030204" pitchFamily="49" charset="0"/>
              </a:rPr>
              <a:t>`Hello </a:t>
            </a:r>
            <a:r>
              <a:rPr lang="en-US" sz="135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sz="1350" dirty="0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sz="135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350" dirty="0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sz="13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35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sz="1350" dirty="0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sz="135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350" dirty="0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sz="13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350" dirty="0">
                <a:solidFill>
                  <a:srgbClr val="CE9178"/>
                </a:solidFill>
                <a:latin typeface="Consolas" panose="020B0609020204030204" pitchFamily="49" charset="0"/>
              </a:rPr>
              <a:t>!`</a:t>
            </a:r>
            <a:r>
              <a:rPr lang="en-US" sz="135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35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350" dirty="0">
                <a:solidFill>
                  <a:srgbClr val="DCDCAA"/>
                </a:solidFill>
                <a:latin typeface="Consolas" panose="020B0609020204030204" pitchFamily="49" charset="0"/>
              </a:rPr>
              <a:t>sayHello</a:t>
            </a:r>
            <a:r>
              <a:rPr lang="en-US" sz="1350" dirty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en-US" sz="1350" dirty="0">
                <a:solidFill>
                  <a:srgbClr val="9CDCFE"/>
                </a:solidFill>
                <a:latin typeface="Consolas" panose="020B0609020204030204" pitchFamily="49" charset="0"/>
              </a:rPr>
              <a:t>firstName:</a:t>
            </a:r>
            <a:r>
              <a:rPr lang="en-US" sz="13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CE9178"/>
                </a:solidFill>
                <a:latin typeface="Consolas" panose="020B0609020204030204" pitchFamily="49" charset="0"/>
              </a:rPr>
              <a:t>'Anthony'</a:t>
            </a:r>
            <a:r>
              <a:rPr lang="en-US" sz="135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9CDCFE"/>
                </a:solidFill>
                <a:latin typeface="Consolas" panose="020B0609020204030204" pitchFamily="49" charset="0"/>
              </a:rPr>
              <a:t>lastName:</a:t>
            </a:r>
            <a:r>
              <a:rPr lang="en-US" sz="13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CE9178"/>
                </a:solidFill>
                <a:latin typeface="Consolas" panose="020B0609020204030204" pitchFamily="49" charset="0"/>
              </a:rPr>
              <a:t>'Monsees', </a:t>
            </a:r>
            <a:r>
              <a:rPr lang="en-US" sz="1350" dirty="0">
                <a:solidFill>
                  <a:srgbClr val="9CDCFE"/>
                </a:solidFill>
                <a:latin typeface="Consolas" panose="020B0609020204030204" pitchFamily="49" charset="0"/>
              </a:rPr>
              <a:t>middleInitial:</a:t>
            </a:r>
            <a:r>
              <a:rPr lang="en-US" sz="1350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sz="135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58010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CDEA4-8651-4B10-AF70-DF2495EA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47B46-6A4E-484B-940E-57BFF5D5C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the structure, not the implementation</a:t>
            </a:r>
          </a:p>
          <a:p>
            <a:r>
              <a:rPr lang="en-US" dirty="0"/>
              <a:t>Includes properties and methods</a:t>
            </a:r>
          </a:p>
          <a:p>
            <a:r>
              <a:rPr lang="en-US" dirty="0"/>
              <a:t>Supports optional and readonly properties</a:t>
            </a:r>
          </a:p>
          <a:p>
            <a:r>
              <a:rPr lang="en-US" dirty="0"/>
              <a:t>Compile time, not run-time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2ABB9-BC1D-4D68-B8DF-2C6762517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095662"/>
            <a:ext cx="1906875" cy="4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05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CDE28-FE08-4F5C-ABB4-AF892B0D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6127E-5B16-4B4B-AA01-6F81283C1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Converts JavaScript prototype-based inheritance of ES5 (and below) to be more OO friendly</a:t>
            </a:r>
          </a:p>
          <a:p>
            <a:r>
              <a:rPr lang="en-US" dirty="0"/>
              <a:t>Defines the structure and implementation</a:t>
            </a:r>
          </a:p>
          <a:p>
            <a:r>
              <a:rPr lang="en-US" dirty="0"/>
              <a:t>Includes properties and methods</a:t>
            </a:r>
          </a:p>
          <a:p>
            <a:r>
              <a:rPr lang="en-US" dirty="0"/>
              <a:t>Allows modifiers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public </a:t>
            </a:r>
            <a:r>
              <a:rPr lang="en-US" dirty="0"/>
              <a:t>(default), </a:t>
            </a:r>
            <a:r>
              <a:rPr lang="en-US" dirty="0">
                <a:solidFill>
                  <a:schemeClr val="accent6"/>
                </a:solidFill>
              </a:rPr>
              <a:t>protected </a:t>
            </a:r>
            <a:r>
              <a:rPr lang="en-US" dirty="0"/>
              <a:t>and</a:t>
            </a:r>
            <a:r>
              <a:rPr lang="en-US" dirty="0">
                <a:solidFill>
                  <a:schemeClr val="accent6"/>
                </a:solidFill>
              </a:rPr>
              <a:t> private</a:t>
            </a:r>
            <a:endParaRPr lang="en-US" dirty="0"/>
          </a:p>
          <a:p>
            <a:r>
              <a:rPr lang="en-US" dirty="0"/>
              <a:t>Parameterized constructors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96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96CA-7C32-4F13-9E9F-B6EF5426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ACF62-F02A-4FFF-A4D8-4A70ECA42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904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Typescript makes it easy to define properties from constructor parameters</a:t>
            </a:r>
          </a:p>
          <a:p>
            <a:r>
              <a:rPr lang="en-US" dirty="0"/>
              <a:t>Just add a modifier in front of variable name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solidFill>
                  <a:schemeClr val="accent6"/>
                </a:solidFill>
              </a:rPr>
              <a:t>public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6"/>
                </a:solidFill>
              </a:rPr>
              <a:t>protected</a:t>
            </a:r>
            <a:r>
              <a:rPr lang="en-US" sz="2400" dirty="0"/>
              <a:t> or </a:t>
            </a:r>
            <a:r>
              <a:rPr lang="en-US" sz="2400" dirty="0">
                <a:solidFill>
                  <a:schemeClr val="accent6"/>
                </a:solidFill>
              </a:rPr>
              <a:t>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B4DD0A-98F7-44BE-811D-B6AE7DF988DD}"/>
              </a:ext>
            </a:extLst>
          </p:cNvPr>
          <p:cNvSpPr txBox="1"/>
          <p:nvPr/>
        </p:nvSpPr>
        <p:spPr>
          <a:xfrm>
            <a:off x="533400" y="3143130"/>
            <a:ext cx="7010400" cy="16004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Presentation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  constructor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presentation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Presentation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'Advanced Typescript'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75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presentation.title =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'New Title'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58898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5AD6-B36A-4B1C-A1E0-732CD3B8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28E87-DF9E-45B0-9DE0-FAA211794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47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TypeScript supports inheritance similar to other OOP languages (C#, Java)</a:t>
            </a:r>
          </a:p>
          <a:p>
            <a:r>
              <a:rPr lang="en-US" dirty="0"/>
              <a:t>Support for single inheritance</a:t>
            </a:r>
          </a:p>
          <a:p>
            <a:pPr lvl="1"/>
            <a:r>
              <a:rPr lang="en-US" dirty="0"/>
              <a:t>Extend one class</a:t>
            </a:r>
          </a:p>
          <a:p>
            <a:pPr lvl="1"/>
            <a:r>
              <a:rPr lang="en-US" dirty="0"/>
              <a:t>Implement multiple interfaces</a:t>
            </a:r>
          </a:p>
          <a:p>
            <a:r>
              <a:rPr lang="en-US" dirty="0"/>
              <a:t>Inherits all properties and methods</a:t>
            </a:r>
          </a:p>
          <a:p>
            <a:pPr lvl="1"/>
            <a:r>
              <a:rPr lang="en-US" dirty="0"/>
              <a:t>Ability to override properties and methods</a:t>
            </a:r>
          </a:p>
          <a:p>
            <a:r>
              <a:rPr lang="en-US" dirty="0"/>
              <a:t>Support for abstract classes</a:t>
            </a:r>
          </a:p>
          <a:p>
            <a:r>
              <a:rPr lang="en-US" dirty="0"/>
              <a:t>Define new properties and methods</a:t>
            </a:r>
          </a:p>
          <a:p>
            <a:r>
              <a:rPr lang="en-US" dirty="0"/>
              <a:t>Introduce a new constructor</a:t>
            </a:r>
          </a:p>
          <a:p>
            <a:pPr lvl="1"/>
            <a:r>
              <a:rPr lang="en-US" dirty="0"/>
              <a:t>must call base class constructor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chemeClr val="accent6"/>
                </a:solidFill>
              </a:rPr>
              <a:t>super</a:t>
            </a:r>
            <a:r>
              <a:rPr lang="en-US" dirty="0"/>
              <a:t> to access parent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A6B8E-29BE-4819-8610-8BAC25E9F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095662"/>
            <a:ext cx="1906875" cy="4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1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9DE2-5882-46B0-8BA9-994B96D0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/>
              <a:t>is everywhere today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0A352-52EA-4277-BD96-EAB2C35A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Universal language of the web</a:t>
            </a:r>
          </a:p>
          <a:p>
            <a:r>
              <a:rPr lang="en-US" dirty="0"/>
              <a:t>Server processing using node.js</a:t>
            </a:r>
          </a:p>
          <a:p>
            <a:r>
              <a:rPr lang="en-US" dirty="0"/>
              <a:t>Cross platform desktop apps with Electron</a:t>
            </a:r>
          </a:p>
          <a:p>
            <a:pPr lvl="1"/>
            <a:r>
              <a:rPr lang="en-US" dirty="0"/>
              <a:t>VS Code and Slack</a:t>
            </a:r>
          </a:p>
          <a:p>
            <a:r>
              <a:rPr lang="en-US" dirty="0"/>
              <a:t>Language of choice for major front end frameworks – Angular, React and Vue</a:t>
            </a:r>
          </a:p>
          <a:p>
            <a:r>
              <a:rPr lang="en-US" dirty="0"/>
              <a:t>Native mobile apps with React Native and Angular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482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D1AF-F618-422F-B475-794E9F99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Interface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43FE-E57C-467E-8F4C-AC628582C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Typescript, a class can also be used an interface</a:t>
            </a:r>
          </a:p>
          <a:p>
            <a:r>
              <a:rPr lang="en-US" dirty="0"/>
              <a:t>A class can implement an interface</a:t>
            </a:r>
          </a:p>
          <a:p>
            <a:r>
              <a:rPr lang="en-US" dirty="0"/>
              <a:t>A class can implement another class (as an interface)</a:t>
            </a:r>
          </a:p>
          <a:p>
            <a:r>
              <a:rPr lang="en-US" dirty="0"/>
              <a:t>A class can extend another class</a:t>
            </a:r>
          </a:p>
          <a:p>
            <a:r>
              <a:rPr lang="en-US" dirty="0"/>
              <a:t>An interface can extend another interface</a:t>
            </a:r>
          </a:p>
          <a:p>
            <a:r>
              <a:rPr lang="en-US" dirty="0"/>
              <a:t>An interface can extend a class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09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DDC0-3B16-4520-AB8E-6841B9F3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4A501-BF96-4722-B13F-9E2D03A86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895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Attached to the class rather than the instance</a:t>
            </a:r>
          </a:p>
          <a:p>
            <a:r>
              <a:rPr lang="en-US" dirty="0"/>
              <a:t>Access using the class name, even within the class</a:t>
            </a:r>
          </a:p>
          <a:p>
            <a:r>
              <a:rPr lang="en-US" dirty="0"/>
              <a:t>Creates a singleton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Let’s look at that original module example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1DD58-0773-49B1-8A1A-A0EA5C6C8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095662"/>
            <a:ext cx="1906875" cy="4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02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DFCF-F562-4614-BD01-998321AB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and That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75049-DF5D-41F0-95A7-CB5C55123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9717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this</a:t>
            </a:r>
            <a:r>
              <a:rPr lang="en-US" dirty="0"/>
              <a:t> changes meaning based on context within a class</a:t>
            </a:r>
          </a:p>
          <a:p>
            <a:r>
              <a:rPr lang="en-US" dirty="0"/>
              <a:t>Source of confusion and run-time errors</a:t>
            </a:r>
          </a:p>
          <a:p>
            <a:r>
              <a:rPr lang="en-US" dirty="0"/>
              <a:t>Can refer to the following:</a:t>
            </a:r>
          </a:p>
          <a:p>
            <a:pPr lvl="1"/>
            <a:r>
              <a:rPr lang="en-US" dirty="0"/>
              <a:t>Instance of the class</a:t>
            </a:r>
          </a:p>
          <a:p>
            <a:pPr lvl="1"/>
            <a:r>
              <a:rPr lang="en-US" dirty="0"/>
              <a:t>undefined (ECMAScript 5 on strict mode)</a:t>
            </a:r>
          </a:p>
          <a:p>
            <a:pPr lvl="1"/>
            <a:r>
              <a:rPr lang="en-US" dirty="0"/>
              <a:t>otherwise, this will be the global object (window) when running in a browser</a:t>
            </a:r>
          </a:p>
          <a:p>
            <a:pPr lvl="1"/>
            <a:endParaRPr lang="en-US" dirty="0"/>
          </a:p>
          <a:p>
            <a:pPr marL="57150" indent="0">
              <a:buNone/>
            </a:pPr>
            <a:r>
              <a:rPr lang="en-US" dirty="0"/>
              <a:t>Let’s see how this can cause issues…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8FF84-FC16-4BBD-8AA2-266610A68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71950"/>
            <a:ext cx="1996875" cy="41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79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B8A4-1534-43BF-ABAF-AE3D4292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this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9CB53-4176-4DB4-AA1C-9848EC4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895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Arrow function (instance functions)</a:t>
            </a:r>
          </a:p>
          <a:p>
            <a:r>
              <a:rPr lang="en-US" dirty="0"/>
              <a:t>Function Binding</a:t>
            </a:r>
          </a:p>
          <a:p>
            <a:r>
              <a:rPr lang="en-US" dirty="0"/>
              <a:t>Function wrapping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Let's fix that example…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279DB-5BA1-42F5-A4AD-FE5B08338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71950"/>
            <a:ext cx="1996875" cy="41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99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E952-DDFF-44A9-B387-BAACA82A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EAF0D-C3FE-4BD0-8373-B92353787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4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Powerful feature to build reusable code:</a:t>
            </a:r>
          </a:p>
          <a:p>
            <a:r>
              <a:rPr lang="en-US" dirty="0"/>
              <a:t>Generic types, interfaces &amp; classes</a:t>
            </a:r>
          </a:p>
          <a:p>
            <a:r>
              <a:rPr lang="en-US" dirty="0"/>
              <a:t>Generic functions</a:t>
            </a:r>
          </a:p>
          <a:p>
            <a:r>
              <a:rPr lang="en-US" dirty="0"/>
              <a:t>Allows multiple generic types</a:t>
            </a:r>
          </a:p>
          <a:p>
            <a:r>
              <a:rPr lang="en-US" dirty="0"/>
              <a:t>Generic constraints</a:t>
            </a:r>
          </a:p>
          <a:p>
            <a:pPr lvl="1"/>
            <a:r>
              <a:rPr lang="en-US" dirty="0"/>
              <a:t>Allows you to enforce the base class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Let's look at some examples…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F075F-E89F-45DA-81BE-39330C0E0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348210"/>
            <a:ext cx="1906875" cy="4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08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A63C-7801-4B7F-81EE-F45644A4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CA0D2-055D-4F2D-94E2-DE709309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Unique types not seen in most languages</a:t>
            </a:r>
          </a:p>
          <a:p>
            <a:r>
              <a:rPr lang="en-US" dirty="0"/>
              <a:t>Union types </a:t>
            </a:r>
          </a:p>
          <a:p>
            <a:pPr lvl="1"/>
            <a:r>
              <a:rPr lang="en-US" dirty="0"/>
              <a:t>Support a list of types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solidFill>
                  <a:schemeClr val="accent6"/>
                </a:solidFill>
              </a:rPr>
              <a:t>number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| string</a:t>
            </a:r>
          </a:p>
          <a:p>
            <a:r>
              <a:rPr lang="en-US" dirty="0"/>
              <a:t>Intersection types </a:t>
            </a:r>
          </a:p>
          <a:p>
            <a:pPr lvl="1"/>
            <a:r>
              <a:rPr lang="en-US" dirty="0"/>
              <a:t>Combine two or more types into one new type</a:t>
            </a:r>
          </a:p>
          <a:p>
            <a:r>
              <a:rPr lang="en-US" dirty="0"/>
              <a:t>Custom Types</a:t>
            </a:r>
          </a:p>
          <a:p>
            <a:pPr lvl="1"/>
            <a:r>
              <a:rPr lang="en-US" dirty="0"/>
              <a:t>Create your own unique types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55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9607-673B-4688-9C81-EC2AAE91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FA16-9FBA-4194-AD6B-439C97C6B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7431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Allow differentiating between types</a:t>
            </a:r>
          </a:p>
          <a:p>
            <a:r>
              <a:rPr lang="en-US" dirty="0"/>
              <a:t>Type of guards</a:t>
            </a:r>
          </a:p>
          <a:p>
            <a:pPr lvl="1"/>
            <a:r>
              <a:rPr lang="en-US" b="1" dirty="0"/>
              <a:t> </a:t>
            </a:r>
            <a:r>
              <a:rPr lang="en-US" b="1" dirty="0">
                <a:solidFill>
                  <a:schemeClr val="accent6"/>
                </a:solidFill>
              </a:rPr>
              <a:t>typeof</a:t>
            </a:r>
            <a:r>
              <a:rPr lang="en-US" dirty="0">
                <a:solidFill>
                  <a:schemeClr val="accent6"/>
                </a:solidFill>
              </a:rPr>
              <a:t> x === 'number'</a:t>
            </a:r>
          </a:p>
          <a:p>
            <a:r>
              <a:rPr lang="en-US" dirty="0"/>
              <a:t>Instance of guards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animal instanceof Dog</a:t>
            </a:r>
          </a:p>
          <a:p>
            <a:r>
              <a:rPr lang="en-US" dirty="0"/>
              <a:t>In operator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‘</a:t>
            </a:r>
            <a:r>
              <a:rPr lang="en-US" dirty="0" err="1">
                <a:solidFill>
                  <a:schemeClr val="accent6"/>
                </a:solidFill>
              </a:rPr>
              <a:t>doTrick</a:t>
            </a:r>
            <a:r>
              <a:rPr lang="en-US" dirty="0">
                <a:solidFill>
                  <a:schemeClr val="accent6"/>
                </a:solidFill>
              </a:rPr>
              <a:t>' in animal</a:t>
            </a:r>
          </a:p>
          <a:p>
            <a:r>
              <a:rPr lang="en-US" dirty="0"/>
              <a:t>User-Defined Type guards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33B82-8D96-44E6-88BF-C4B49B5BC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095662"/>
            <a:ext cx="1906875" cy="4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83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54F2-3DD7-401A-A3CB-D5E91D44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and Destructuring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9952-682D-4224-A585-6956D674F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Better handling of arrays and objects</a:t>
            </a:r>
          </a:p>
          <a:p>
            <a:r>
              <a:rPr lang="en-US" dirty="0"/>
              <a:t>Easily create new arrays and objects</a:t>
            </a:r>
          </a:p>
          <a:p>
            <a:pPr lvl="1"/>
            <a:r>
              <a:rPr lang="en-US" dirty="0"/>
              <a:t>Makes cloning and manipulation easy</a:t>
            </a:r>
          </a:p>
          <a:p>
            <a:r>
              <a:rPr lang="en-US" dirty="0"/>
              <a:t>Destructure to local variables</a:t>
            </a:r>
          </a:p>
          <a:p>
            <a:r>
              <a:rPr lang="en-US" dirty="0"/>
              <a:t>Uses the spread operator (…)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82AA6-5EA1-4759-BDCA-A2F51C0E2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095662"/>
            <a:ext cx="1906875" cy="4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3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D2D5-1D7A-425E-9C26-593C6541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1CA2-2B69-4D81-B39A-F3F6FB2AC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7924800" cy="19811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Infers types when no explicit type is given</a:t>
            </a:r>
          </a:p>
          <a:p>
            <a:r>
              <a:rPr lang="en-US" dirty="0"/>
              <a:t>Chooses the best common type</a:t>
            </a:r>
          </a:p>
          <a:p>
            <a:pPr lvl="1"/>
            <a:r>
              <a:rPr lang="en-US" dirty="0"/>
              <a:t>Includes using union types</a:t>
            </a:r>
          </a:p>
          <a:p>
            <a:r>
              <a:rPr lang="en-US" dirty="0"/>
              <a:t>Uses context to infer types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6EA4BB-7359-4041-AF53-F56FDD2A6EDF}"/>
              </a:ext>
            </a:extLst>
          </p:cNvPr>
          <p:cNvSpPr/>
          <p:nvPr/>
        </p:nvSpPr>
        <p:spPr>
          <a:xfrm>
            <a:off x="685800" y="3181350"/>
            <a:ext cx="7010400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number 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'string'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string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number[]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'string'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(number|string)[]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125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0C68-1AB8-405B-B4B0-CDABE1DB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Utility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689F1-C079-49B0-AB98-3651E1529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Aids in creating useful new types</a:t>
            </a:r>
          </a:p>
          <a:p>
            <a:r>
              <a:rPr lang="en-US" dirty="0"/>
              <a:t>Partial&lt;T&gt;</a:t>
            </a:r>
          </a:p>
          <a:p>
            <a:pPr lvl="1"/>
            <a:r>
              <a:rPr lang="en-US" dirty="0"/>
              <a:t>Makes all properties optional</a:t>
            </a:r>
          </a:p>
          <a:p>
            <a:r>
              <a:rPr lang="en-US" dirty="0"/>
              <a:t>Required&lt;T&gt;</a:t>
            </a:r>
          </a:p>
          <a:p>
            <a:pPr lvl="1"/>
            <a:r>
              <a:rPr lang="en-US" dirty="0"/>
              <a:t>Makes all properties required (not optional)</a:t>
            </a:r>
          </a:p>
          <a:p>
            <a:r>
              <a:rPr lang="en-US" dirty="0"/>
              <a:t>ReadOnly&lt;T&gt;</a:t>
            </a:r>
          </a:p>
          <a:p>
            <a:pPr lvl="1"/>
            <a:r>
              <a:rPr lang="en-US" dirty="0"/>
              <a:t>Makes all properties readonly</a:t>
            </a:r>
          </a:p>
          <a:p>
            <a:r>
              <a:rPr lang="en-US" dirty="0"/>
              <a:t>Pick&lt;T, K&gt;</a:t>
            </a:r>
          </a:p>
          <a:p>
            <a:pPr lvl="1"/>
            <a:r>
              <a:rPr lang="en-US" dirty="0"/>
              <a:t>Creates a new type with selected properties</a:t>
            </a:r>
          </a:p>
          <a:p>
            <a:r>
              <a:rPr lang="en-US" dirty="0"/>
              <a:t>Omit&lt;T, K&gt;</a:t>
            </a:r>
          </a:p>
          <a:p>
            <a:pPr lvl="1"/>
            <a:r>
              <a:rPr lang="en-US" dirty="0"/>
              <a:t>Creates a new type with removed properties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5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D5C01-9290-4E6D-ADAA-63CC1642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EAD52-E4B4-4521-9A5C-82D5E5805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438399"/>
          </a:xfrm>
        </p:spPr>
        <p:txBody>
          <a:bodyPr>
            <a:normAutofit fontScale="92500"/>
          </a:bodyPr>
          <a:lstStyle/>
          <a:p>
            <a:r>
              <a:rPr lang="en-US" dirty="0"/>
              <a:t>ECMAScript is up to ES2019 (Version 10)</a:t>
            </a:r>
          </a:p>
          <a:p>
            <a:r>
              <a:rPr lang="en-US" dirty="0"/>
              <a:t>Major browser support is still ES2015+</a:t>
            </a:r>
          </a:p>
          <a:p>
            <a:r>
              <a:rPr lang="en-US" dirty="0"/>
              <a:t>Server support is ES2017+</a:t>
            </a:r>
          </a:p>
          <a:p>
            <a:r>
              <a:rPr lang="en-US" dirty="0"/>
              <a:t>Apps must support least common denominator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44BEA-44A2-47AF-BC2A-D5D8B90A9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57550"/>
            <a:ext cx="5602501" cy="154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57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D9AE-731F-480B-9A9C-4D0323FB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Linting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5F86C-FE87-4A40-A8AE-82ED4E363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Analyzes your source code to flag programming errors, bugs, stylistic errors and suspicious constructs</a:t>
            </a:r>
          </a:p>
          <a:p>
            <a:r>
              <a:rPr lang="en-US" dirty="0" err="1"/>
              <a:t>TSLint</a:t>
            </a:r>
            <a:r>
              <a:rPr lang="en-US" dirty="0"/>
              <a:t> and ESLint</a:t>
            </a:r>
          </a:p>
          <a:p>
            <a:r>
              <a:rPr lang="en-US" dirty="0"/>
              <a:t>Makes your code meet standards, especially across a team</a:t>
            </a:r>
          </a:p>
          <a:p>
            <a:r>
              <a:rPr lang="en-US" dirty="0"/>
              <a:t>Enforces best practices</a:t>
            </a:r>
          </a:p>
          <a:p>
            <a:r>
              <a:rPr lang="en-US" dirty="0"/>
              <a:t>Configurable per project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47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2668-ED9F-4088-88A2-6F28C4C5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TS Lint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E0C63-FEFC-42E6-964D-CAD02F507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npm command to install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npm install </a:t>
            </a:r>
            <a:r>
              <a:rPr lang="en-US" dirty="0" err="1">
                <a:solidFill>
                  <a:schemeClr val="accent6"/>
                </a:solidFill>
              </a:rPr>
              <a:t>tslint</a:t>
            </a:r>
            <a:r>
              <a:rPr lang="en-US" dirty="0">
                <a:solidFill>
                  <a:schemeClr val="accent6"/>
                </a:solidFill>
              </a:rPr>
              <a:t> –global</a:t>
            </a:r>
          </a:p>
          <a:p>
            <a:r>
              <a:rPr lang="en-US" dirty="0"/>
              <a:t>Initialize TS Lint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tslint –init</a:t>
            </a:r>
          </a:p>
          <a:p>
            <a:pPr lvl="1"/>
            <a:r>
              <a:rPr lang="en-US" dirty="0"/>
              <a:t>Creates default </a:t>
            </a:r>
            <a:r>
              <a:rPr lang="en-US" dirty="0" err="1">
                <a:solidFill>
                  <a:schemeClr val="accent6"/>
                </a:solidFill>
              </a:rPr>
              <a:t>tslint.json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Install IDE extensions</a:t>
            </a:r>
          </a:p>
          <a:p>
            <a:pPr lvl="1"/>
            <a:r>
              <a:rPr lang="en-US" dirty="0"/>
              <a:t>VS Code uses </a:t>
            </a:r>
            <a:r>
              <a:rPr lang="en-US" dirty="0" err="1"/>
              <a:t>TSLint</a:t>
            </a:r>
            <a:r>
              <a:rPr lang="en-US" dirty="0"/>
              <a:t> plug-in from Microsoft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71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8D83-2D19-4A25-871E-AF5072903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 Lint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8956F-D850-40B6-A39B-636A4242A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TS Lint rules can be overridden:</a:t>
            </a:r>
          </a:p>
          <a:p>
            <a:r>
              <a:rPr lang="en-US" dirty="0"/>
              <a:t>Disable/configure rule globally</a:t>
            </a:r>
          </a:p>
          <a:p>
            <a:r>
              <a:rPr lang="en-US" dirty="0"/>
              <a:t>Disable rule for a line</a:t>
            </a:r>
          </a:p>
          <a:p>
            <a:r>
              <a:rPr lang="en-US" dirty="0"/>
              <a:t>Disable/enable rule for a block of code or file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42A75-588C-4AA5-BABB-C94C98B70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095662"/>
            <a:ext cx="1906875" cy="4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81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04B3-465F-4926-815B-D8EF5252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53B79-7E0D-45B7-8A4E-83DF9422C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TypeScript lets me code faster and catch problems earlier!</a:t>
            </a:r>
          </a:p>
          <a:p>
            <a:r>
              <a:rPr lang="en-US" dirty="0"/>
              <a:t>Use for web, server, desktop and mobile development</a:t>
            </a:r>
          </a:p>
          <a:p>
            <a:r>
              <a:rPr lang="en-US" dirty="0"/>
              <a:t>Allows you to use the latest JavaScript features today</a:t>
            </a:r>
          </a:p>
          <a:p>
            <a:r>
              <a:rPr lang="en-US" dirty="0"/>
              <a:t>Has great IDE and community support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3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0E88-669B-42B0-80FC-B85DF2C6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14C5F-6D72-410E-8791-F3D2B3552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Any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1C3DC-1C9D-4E9D-97F0-07DD6E254F14}"/>
              </a:ext>
            </a:extLst>
          </p:cNvPr>
          <p:cNvSpPr txBox="1"/>
          <p:nvPr/>
        </p:nvSpPr>
        <p:spPr>
          <a:xfrm>
            <a:off x="5181600" y="666750"/>
            <a:ext cx="22098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88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DBC752D0-5E9E-45FD-BE48-2B689A35D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895350"/>
            <a:ext cx="7620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marL="0" marR="0" lvl="0" indent="0" algn="l" defTabSz="8969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effectLst/>
                <a:latin typeface="Calibri"/>
              </a:rPr>
              <a:t>Thank you and have a great time in Chicago!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B0EB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E53400-1792-4A0C-A176-0E4668F9D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453" y="2647950"/>
            <a:ext cx="5511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r>
              <a:rPr lang="en-US" sz="3200" dirty="0">
                <a:solidFill>
                  <a:schemeClr val="bg1"/>
                </a:solidFill>
              </a:rPr>
              <a:t>Samples found on GitHub</a:t>
            </a:r>
          </a:p>
          <a:p>
            <a:r>
              <a:rPr lang="en-US" sz="2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https://github.com/amonsees/typescript-examples</a:t>
            </a:r>
            <a:endParaRPr lang="en-US" sz="20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40000"/>
                  <a:lumOff val="6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CodePen examples: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https://codepen.io/collection/XjGqJa/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imes New Roman" pitchFamily="2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18636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8A78-3B2F-442C-997B-19B7CA9C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Bridges the Feature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41AE1-F15D-41B7-9483-76B601A05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Allows you to use tomorrow's features today</a:t>
            </a:r>
          </a:p>
          <a:p>
            <a:r>
              <a:rPr lang="en-US" dirty="0"/>
              <a:t>Transpiles TypeScript into specific EMCA versions of JavaScript</a:t>
            </a:r>
          </a:p>
          <a:p>
            <a:r>
              <a:rPr lang="en-US" dirty="0"/>
              <a:t>Uses polyfills to support new features in older versions</a:t>
            </a:r>
          </a:p>
          <a:p>
            <a:r>
              <a:rPr lang="en-US" dirty="0"/>
              <a:t>As the browser/server version evolve, you just update your target and your app gets more efficient</a:t>
            </a:r>
          </a:p>
          <a:p>
            <a:pPr lvl="1"/>
            <a:r>
              <a:rPr lang="en-US" dirty="0"/>
              <a:t>Some technologies, such as Angular, can automatically target a JavaScript version based on client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5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F856E-2DBF-4F4E-85ED-B30A18CC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benefits of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1BC96-4782-4177-8328-9D126897B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Just a few of major benefits:</a:t>
            </a:r>
          </a:p>
          <a:p>
            <a:r>
              <a:rPr lang="en-US" dirty="0"/>
              <a:t>Optional static typing</a:t>
            </a:r>
          </a:p>
          <a:p>
            <a:r>
              <a:rPr lang="en-US" dirty="0"/>
              <a:t>Block variable scoping</a:t>
            </a:r>
          </a:p>
          <a:p>
            <a:r>
              <a:rPr lang="en-US" dirty="0"/>
              <a:t>Better OOP support including Interfaces</a:t>
            </a:r>
          </a:p>
          <a:p>
            <a:r>
              <a:rPr lang="en-US" dirty="0"/>
              <a:t>Generics</a:t>
            </a:r>
          </a:p>
          <a:p>
            <a:r>
              <a:rPr lang="en-US" dirty="0"/>
              <a:t>TypeScript definitions for most JavaScript libraries</a:t>
            </a:r>
          </a:p>
          <a:p>
            <a:r>
              <a:rPr lang="en-US" dirty="0"/>
              <a:t>Enhanced IDE experience – intellisense, linting</a:t>
            </a:r>
          </a:p>
          <a:p>
            <a:pPr lvl="1"/>
            <a:r>
              <a:rPr lang="en-US" dirty="0"/>
              <a:t>VS Code is a great editor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9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4966-C91C-416D-A5E3-A113ED9D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48F71-AFC5-4F54-BED0-69162FB09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Easy setup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npm install typescript –global</a:t>
            </a:r>
          </a:p>
          <a:p>
            <a:r>
              <a:rPr lang="en-US" dirty="0"/>
              <a:t> </a:t>
            </a:r>
            <a:r>
              <a:rPr lang="en-US" dirty="0" err="1">
                <a:solidFill>
                  <a:schemeClr val="accent6"/>
                </a:solidFill>
              </a:rPr>
              <a:t>tsc</a:t>
            </a:r>
            <a:r>
              <a:rPr lang="en-US" dirty="0">
                <a:solidFill>
                  <a:schemeClr val="accent6"/>
                </a:solidFill>
              </a:rPr>
              <a:t> –init</a:t>
            </a:r>
          </a:p>
          <a:p>
            <a:pPr marL="0" indent="0">
              <a:buNone/>
            </a:pPr>
            <a:r>
              <a:rPr lang="en-US" dirty="0"/>
              <a:t>Easy configuration - uses </a:t>
            </a:r>
            <a:r>
              <a:rPr lang="en-US" dirty="0" err="1"/>
              <a:t>tsconfig.json</a:t>
            </a:r>
            <a:endParaRPr lang="en-US" dirty="0"/>
          </a:p>
          <a:p>
            <a:r>
              <a:rPr lang="en-US" dirty="0"/>
              <a:t>target – ECMAScript target version</a:t>
            </a:r>
          </a:p>
          <a:p>
            <a:r>
              <a:rPr lang="en-US" dirty="0" err="1"/>
              <a:t>outDir</a:t>
            </a:r>
            <a:r>
              <a:rPr lang="en-US" dirty="0"/>
              <a:t> – Compile directory</a:t>
            </a:r>
          </a:p>
          <a:p>
            <a:r>
              <a:rPr lang="en-US" dirty="0"/>
              <a:t>strict – enabled strict type checking</a:t>
            </a:r>
          </a:p>
          <a:p>
            <a:r>
              <a:rPr lang="en-US" dirty="0" err="1"/>
              <a:t>noImplicitAny</a:t>
            </a:r>
            <a:r>
              <a:rPr lang="en-US" dirty="0"/>
              <a:t> – force variable declarations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9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5864-57F2-46FB-B2A9-8184263DD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Modules, Imports &amp; Exports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31CA-95B0-4E72-ADEB-5AB1B82D0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Module concept in JavaScript and TypeScript</a:t>
            </a:r>
          </a:p>
          <a:p>
            <a:r>
              <a:rPr lang="en-US" dirty="0"/>
              <a:t>Files defaults to being global</a:t>
            </a:r>
          </a:p>
          <a:p>
            <a:r>
              <a:rPr lang="en-US" dirty="0"/>
              <a:t>Export items to use in other modules</a:t>
            </a:r>
          </a:p>
          <a:p>
            <a:r>
              <a:rPr lang="en-US" dirty="0"/>
              <a:t>Import items to use from another module</a:t>
            </a:r>
          </a:p>
          <a:p>
            <a:r>
              <a:rPr lang="en-US" dirty="0"/>
              <a:t>Existence of an import/export makes file a module</a:t>
            </a:r>
          </a:p>
          <a:p>
            <a:r>
              <a:rPr lang="en-US" dirty="0"/>
              <a:t>Use with module loaders </a:t>
            </a:r>
          </a:p>
          <a:p>
            <a:pPr lvl="1"/>
            <a:r>
              <a:rPr lang="en-US" dirty="0" err="1"/>
              <a:t>CommonJS</a:t>
            </a:r>
            <a:r>
              <a:rPr lang="en-US" dirty="0"/>
              <a:t>/node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8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7EC7-F0A7-4B7A-9B07-4BF8CB8A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TypeScript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5B960-6508-4024-8E66-E2F9CBFA3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setup a TypeScript project…</a:t>
            </a:r>
          </a:p>
          <a:p>
            <a:r>
              <a:rPr lang="en-US" dirty="0"/>
              <a:t>Create a global file</a:t>
            </a:r>
          </a:p>
          <a:p>
            <a:r>
              <a:rPr lang="en-US" dirty="0"/>
              <a:t>Create our first module file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722FB-7D84-4639-BE5B-C0F607271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095662"/>
            <a:ext cx="1906875" cy="4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2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84E2-468F-4873-A0D0-98A0EC89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Variable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9C559-B7CF-4AEE-A2CA-B4B1DBBEA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971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JavaScript Way:</a:t>
            </a:r>
          </a:p>
          <a:p>
            <a:r>
              <a:rPr lang="en-US" sz="2400" dirty="0"/>
              <a:t>var declarations</a:t>
            </a:r>
          </a:p>
          <a:p>
            <a:pPr lvl="1"/>
            <a:r>
              <a:rPr lang="en-US" sz="2400" dirty="0"/>
              <a:t>Available anywhere in the defining function, module, namespace or global scope</a:t>
            </a:r>
          </a:p>
          <a:p>
            <a:pPr lvl="1"/>
            <a:r>
              <a:rPr lang="en-US" sz="2400" dirty="0"/>
              <a:t>Can be redeclared in same scope, but remains the same variable</a:t>
            </a:r>
          </a:p>
          <a:p>
            <a:r>
              <a:rPr lang="en-US" sz="2400" dirty="0"/>
              <a:t>Scoping issues can lead to run-time errors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FC1D1-7637-4AEB-BE78-5421673A9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71950"/>
            <a:ext cx="1996875" cy="41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593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1301</Words>
  <Application>Microsoft Office PowerPoint</Application>
  <PresentationFormat>On-screen Show (16:9)</PresentationFormat>
  <Paragraphs>259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Times New Roman</vt:lpstr>
      <vt:lpstr>Custom Design</vt:lpstr>
      <vt:lpstr>1_Custom Design</vt:lpstr>
      <vt:lpstr>PowerPoint Presentation</vt:lpstr>
      <vt:lpstr>JavaScript is everywhere today</vt:lpstr>
      <vt:lpstr>Current State of JavaScript</vt:lpstr>
      <vt:lpstr>TypeScript Bridges the Feature Gap</vt:lpstr>
      <vt:lpstr>Other benefits of TypeScript</vt:lpstr>
      <vt:lpstr>Setting up TypeScript</vt:lpstr>
      <vt:lpstr>Modules, Imports &amp; Exports</vt:lpstr>
      <vt:lpstr>Create a TypeScript Project</vt:lpstr>
      <vt:lpstr>JavaScript Variable Declarations</vt:lpstr>
      <vt:lpstr>Typescript Introduces let and const</vt:lpstr>
      <vt:lpstr>Standard Types</vt:lpstr>
      <vt:lpstr>Enhanced Functions</vt:lpstr>
      <vt:lpstr>For Loops</vt:lpstr>
      <vt:lpstr>Enhanced Strings</vt:lpstr>
      <vt:lpstr>Object Types</vt:lpstr>
      <vt:lpstr>Interfaces</vt:lpstr>
      <vt:lpstr>Classes</vt:lpstr>
      <vt:lpstr>Constructor properties</vt:lpstr>
      <vt:lpstr>Inheritance</vt:lpstr>
      <vt:lpstr>Class and Interface Usage</vt:lpstr>
      <vt:lpstr>Static Members</vt:lpstr>
      <vt:lpstr>This and That</vt:lpstr>
      <vt:lpstr>Correct this References</vt:lpstr>
      <vt:lpstr>Generics</vt:lpstr>
      <vt:lpstr>Advanced Types</vt:lpstr>
      <vt:lpstr>Type Guards</vt:lpstr>
      <vt:lpstr>Constructing and Destructuring</vt:lpstr>
      <vt:lpstr>Type Inference</vt:lpstr>
      <vt:lpstr>Useful Utility Types</vt:lpstr>
      <vt:lpstr>TypeScript Linting</vt:lpstr>
      <vt:lpstr>Installing TS Lint</vt:lpstr>
      <vt:lpstr>TS Lint Rules</vt:lpstr>
      <vt:lpstr>Conclusion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2019-10-09T02:27:00Z</dcterms:modified>
</cp:coreProperties>
</file>