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8" r:id="rId4"/>
    <p:sldId id="262" r:id="rId5"/>
    <p:sldId id="281" r:id="rId6"/>
    <p:sldId id="263" r:id="rId7"/>
    <p:sldId id="264" r:id="rId8"/>
    <p:sldId id="282" r:id="rId9"/>
    <p:sldId id="280" r:id="rId10"/>
    <p:sldId id="273" r:id="rId11"/>
    <p:sldId id="271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0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DE5BD-E289-DFEA-6877-B22C8615A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EBB545-047D-17C3-9526-518883646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A4CED0-F60E-3E9F-CBB2-F96C6B5B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0C6A-0034-425B-BB3D-5AB3331ED5A2}" type="datetimeFigureOut">
              <a:rPr lang="es-CO" smtClean="0"/>
              <a:t>20/06/2025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FBBDD8-33A6-A33A-736E-9A322B5E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70D8CD-7BB0-DDA1-CC57-0F80C670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799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BD5B8-D83D-5CDB-D734-5CD6C34A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093E23-BE03-5B1D-9DDA-CE87D8ECA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A4E9DA-87C2-7C65-09A6-B728B2DE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0C6A-0034-425B-BB3D-5AB3331ED5A2}" type="datetimeFigureOut">
              <a:rPr lang="es-CO" smtClean="0"/>
              <a:t>20/06/2025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43415-D60D-8528-AEA4-4C2476C1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CB73E7-6877-79FB-DFF3-E33474CB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45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9B4E06-5FFA-4619-6E2D-877B35E94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15DCB5-900A-5AAA-38C4-A6B45F4DD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431A0E-B126-2D75-459D-DEA59C9F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0C6A-0034-425B-BB3D-5AB3331ED5A2}" type="datetimeFigureOut">
              <a:rPr lang="es-CO" smtClean="0"/>
              <a:t>20/06/2025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2BB49F-E5D4-94E3-8BCF-32D02C9E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11C1CC-D8ED-2CF4-D48B-40A42A56C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161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6E335-F415-C681-06CE-BB5542BD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8C04A1-097D-487A-5A70-9A64BC5C7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5E690B-046E-286A-C967-37C61988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0C6A-0034-425B-BB3D-5AB3331ED5A2}" type="datetimeFigureOut">
              <a:rPr lang="es-CO" smtClean="0"/>
              <a:t>20/06/2025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C7FF80-DA02-325E-BAF1-6461B49E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9B8D50-1637-AA39-5F81-D1F18228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720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D1B4C-67EB-EF52-3799-C3A2E01E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BA18A3-9B6E-5FAB-4533-DC259E520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4AFF2B-923B-7BF7-5ABD-73A87FE5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0C6A-0034-425B-BB3D-5AB3331ED5A2}" type="datetimeFigureOut">
              <a:rPr lang="es-CO" smtClean="0"/>
              <a:t>20/06/2025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CA8623-1A6A-C07C-8AD9-85142D1B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9EADF4-2DBA-C5E6-949D-0F2E684D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904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F2319-C1C7-3C36-33F4-A2CEB515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3258DA-CB98-5BBE-2EA7-B95C1489C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8613D0-8705-D443-E8A4-F8F605FB3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99E330-6237-C6C5-5BE4-FDA66ADC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0C6A-0034-425B-BB3D-5AB3331ED5A2}" type="datetimeFigureOut">
              <a:rPr lang="es-CO" smtClean="0"/>
              <a:t>20/06/2025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4F3B85-F474-48E1-3493-A608FEF2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3DC3EE-09D2-B431-F345-F414028A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257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2A358-A497-3DD6-F90A-8CDCECE4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1847BF-4E1C-4932-6003-A769FDC8A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9478BF-19DD-18E3-7258-E540109F0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2588A0-E295-3A8F-B909-54336772C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230A4D2-D765-D698-A47C-B2B85F3C2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99D5CA8-5D97-A091-DC37-666AF921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0C6A-0034-425B-BB3D-5AB3331ED5A2}" type="datetimeFigureOut">
              <a:rPr lang="es-CO" smtClean="0"/>
              <a:t>20/06/2025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84B77DC-881F-7038-F115-BC8625CC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ECE08AC-25B0-51A4-5BDB-C2CC97F5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472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D36C0-4EB7-58CC-F60E-465A90E4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5BD109E-B6BC-C4A4-37EA-884A190F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0C6A-0034-425B-BB3D-5AB3331ED5A2}" type="datetimeFigureOut">
              <a:rPr lang="es-CO" smtClean="0"/>
              <a:t>20/06/2025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4225F1C-9938-0CE1-7417-254738FE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7D1717-67A7-0A0D-0E22-F801BA69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621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5407C8-FDE7-4F25-FFD6-DC947EDA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0C6A-0034-425B-BB3D-5AB3331ED5A2}" type="datetimeFigureOut">
              <a:rPr lang="es-CO" smtClean="0"/>
              <a:t>20/06/2025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483E27A-4F48-10D3-A352-E8C7A118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FC5389-4D72-2445-2A64-991B5D61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65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36F16-66CC-B0F1-1693-BCA51AED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260C65-FD0E-61BE-0DDE-EABAA89C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761BBF-6EDD-C1D5-E6AB-1F8B19044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92DC1B-66BE-1077-A914-F1E1BED6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0C6A-0034-425B-BB3D-5AB3331ED5A2}" type="datetimeFigureOut">
              <a:rPr lang="es-CO" smtClean="0"/>
              <a:t>20/06/2025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35E54D-7003-5595-9238-B13A2B9D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E645E4-978A-F5B6-5391-C32424C0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974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7A4B5-A086-13B4-5F55-2AEE4A92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A00920-8729-EF29-DE10-4F382A865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2BA522-16B9-93AE-B37C-1C179A9DF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8AC202-5EED-96D7-D568-ED6FC3E2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0C6A-0034-425B-BB3D-5AB3331ED5A2}" type="datetimeFigureOut">
              <a:rPr lang="es-CO" smtClean="0"/>
              <a:t>20/06/2025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A6227-D845-BF9F-127D-1AF7A6578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3A0CFB-46B2-6A0A-43F2-69919F56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105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468EFAF-72AA-7AC6-7CCD-32DA17CA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F5F2A8-AC4A-EC37-DCB4-B3CDCCB03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164A0B-A07C-7012-9E79-111B8BC9F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B0C6A-0034-425B-BB3D-5AB3331ED5A2}" type="datetimeFigureOut">
              <a:rPr lang="es-CO" smtClean="0"/>
              <a:t>20/06/2025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B4948C-8BF9-71A1-8DDA-582632718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008D01-B367-B5E1-EE98-3FF5931D6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380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co de bloque 6">
            <a:extLst>
              <a:ext uri="{FF2B5EF4-FFF2-40B4-BE49-F238E27FC236}">
                <a16:creationId xmlns:a16="http://schemas.microsoft.com/office/drawing/2014/main" id="{76112F50-B7C3-C139-4E9C-77B7A80B2F0E}"/>
              </a:ext>
            </a:extLst>
          </p:cNvPr>
          <p:cNvSpPr/>
          <p:nvPr/>
        </p:nvSpPr>
        <p:spPr>
          <a:xfrm>
            <a:off x="709126" y="5798975"/>
            <a:ext cx="2164703" cy="2118049"/>
          </a:xfrm>
          <a:prstGeom prst="blockArc">
            <a:avLst>
              <a:gd name="adj1" fmla="val 10800000"/>
              <a:gd name="adj2" fmla="val 27082"/>
              <a:gd name="adj3" fmla="val 15408"/>
            </a:avLst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8" name="Arco de bloque 7">
            <a:extLst>
              <a:ext uri="{FF2B5EF4-FFF2-40B4-BE49-F238E27FC236}">
                <a16:creationId xmlns:a16="http://schemas.microsoft.com/office/drawing/2014/main" id="{87F5BB43-1343-CC0F-C247-DE36AC1C56BE}"/>
              </a:ext>
            </a:extLst>
          </p:cNvPr>
          <p:cNvSpPr/>
          <p:nvPr/>
        </p:nvSpPr>
        <p:spPr>
          <a:xfrm rot="16200000">
            <a:off x="11109648" y="686380"/>
            <a:ext cx="2164703" cy="2118049"/>
          </a:xfrm>
          <a:prstGeom prst="blockArc">
            <a:avLst>
              <a:gd name="adj1" fmla="val 10800000"/>
              <a:gd name="adj2" fmla="val 27082"/>
              <a:gd name="adj3" fmla="val 15408"/>
            </a:avLst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53AD196-11EB-4977-D1CB-B735B0CE9E37}"/>
              </a:ext>
            </a:extLst>
          </p:cNvPr>
          <p:cNvSpPr/>
          <p:nvPr/>
        </p:nvSpPr>
        <p:spPr>
          <a:xfrm>
            <a:off x="10226351" y="5523722"/>
            <a:ext cx="485192" cy="503854"/>
          </a:xfrm>
          <a:prstGeom prst="ellipse">
            <a:avLst/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50D5726-BE23-139C-F391-DF7CFAE6BCDE}"/>
              </a:ext>
            </a:extLst>
          </p:cNvPr>
          <p:cNvSpPr/>
          <p:nvPr/>
        </p:nvSpPr>
        <p:spPr>
          <a:xfrm>
            <a:off x="10773747" y="5523722"/>
            <a:ext cx="485192" cy="503854"/>
          </a:xfrm>
          <a:prstGeom prst="ellipse">
            <a:avLst/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8059D2B-6C3B-0296-6597-6F77C23C5D94}"/>
              </a:ext>
            </a:extLst>
          </p:cNvPr>
          <p:cNvSpPr/>
          <p:nvPr/>
        </p:nvSpPr>
        <p:spPr>
          <a:xfrm>
            <a:off x="9675845" y="5523722"/>
            <a:ext cx="485192" cy="503854"/>
          </a:xfrm>
          <a:prstGeom prst="ellipse">
            <a:avLst/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4B94593-9C6C-D17A-CD15-8E764952011F}"/>
              </a:ext>
            </a:extLst>
          </p:cNvPr>
          <p:cNvSpPr txBox="1"/>
          <p:nvPr/>
        </p:nvSpPr>
        <p:spPr>
          <a:xfrm>
            <a:off x="3881535" y="5281127"/>
            <a:ext cx="45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rgbClr val="4906CF"/>
                </a:solidFill>
                <a:latin typeface="Antipasto Pro " panose="02000506020000020004" pitchFamily="2" charset="0"/>
              </a:rPr>
              <a:t>www.devseniorcode.com</a:t>
            </a:r>
            <a:endParaRPr lang="es-CO" sz="2400" dirty="0">
              <a:solidFill>
                <a:srgbClr val="4906CF"/>
              </a:solidFill>
              <a:latin typeface="Antipasto Pro " panose="020005060200000200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B37F9F9-1244-4A00-C5F8-5833E152C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791" y="634115"/>
            <a:ext cx="8668418" cy="438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36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1B2556E-1378-7D08-A475-44B336F723B9}"/>
              </a:ext>
            </a:extLst>
          </p:cNvPr>
          <p:cNvSpPr/>
          <p:nvPr/>
        </p:nvSpPr>
        <p:spPr>
          <a:xfrm>
            <a:off x="225924" y="0"/>
            <a:ext cx="12192000" cy="6858000"/>
          </a:xfrm>
          <a:prstGeom prst="rect">
            <a:avLst/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Imagen 5" descr="Forma&#10;&#10;Descripción generada automáticamente">
            <a:extLst>
              <a:ext uri="{FF2B5EF4-FFF2-40B4-BE49-F238E27FC236}">
                <a16:creationId xmlns:a16="http://schemas.microsoft.com/office/drawing/2014/main" id="{15AE81C8-B57E-F2F1-8586-93A6C5FCA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604" y="0"/>
            <a:ext cx="2012396" cy="1464906"/>
          </a:xfrm>
          <a:prstGeom prst="rect">
            <a:avLst/>
          </a:prstGeom>
        </p:spPr>
      </p:pic>
      <p:pic>
        <p:nvPicPr>
          <p:cNvPr id="8" name="Imagen 7" descr="Forma&#10;&#10;Descripción generada automáticamente">
            <a:extLst>
              <a:ext uri="{FF2B5EF4-FFF2-40B4-BE49-F238E27FC236}">
                <a16:creationId xmlns:a16="http://schemas.microsoft.com/office/drawing/2014/main" id="{8E60417E-315E-1D07-BF55-351DBDC90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90528">
            <a:off x="-94861" y="5229854"/>
            <a:ext cx="2286000" cy="1400175"/>
          </a:xfrm>
          <a:prstGeom prst="rect">
            <a:avLst/>
          </a:prstGeom>
        </p:spPr>
      </p:pic>
      <p:pic>
        <p:nvPicPr>
          <p:cNvPr id="10" name="Imagen 9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18D4F70-130E-45DF-0480-EEC28FAE9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806" y="10418"/>
            <a:ext cx="2208245" cy="156365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36B14E0-649D-5C7A-A488-C35B4E10D217}"/>
              </a:ext>
            </a:extLst>
          </p:cNvPr>
          <p:cNvSpPr txBox="1"/>
          <p:nvPr/>
        </p:nvSpPr>
        <p:spPr>
          <a:xfrm>
            <a:off x="1115418" y="2793419"/>
            <a:ext cx="49011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6000" dirty="0">
                <a:solidFill>
                  <a:schemeClr val="bg1"/>
                </a:solidFill>
                <a:latin typeface="Antipasto Pro " panose="02000506020000020004" pitchFamily="2" charset="0"/>
              </a:rPr>
              <a:t>¿ Dudas e </a:t>
            </a:r>
          </a:p>
          <a:p>
            <a:pPr algn="just"/>
            <a:r>
              <a:rPr lang="es-MX" sz="6000" dirty="0">
                <a:solidFill>
                  <a:schemeClr val="bg1"/>
                </a:solidFill>
                <a:latin typeface="Antipasto Pro " panose="02000506020000020004" pitchFamily="2" charset="0"/>
              </a:rPr>
              <a:t>Inquietudes ?</a:t>
            </a:r>
            <a:endParaRPr lang="es-CO" sz="6000" dirty="0">
              <a:solidFill>
                <a:schemeClr val="bg1"/>
              </a:solidFill>
              <a:latin typeface="Antipasto Pro " panose="02000506020000020004" pitchFamily="2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389712F-6718-3E3B-AC0C-BE29646CE650}"/>
              </a:ext>
            </a:extLst>
          </p:cNvPr>
          <p:cNvSpPr txBox="1"/>
          <p:nvPr/>
        </p:nvSpPr>
        <p:spPr>
          <a:xfrm>
            <a:off x="2407383" y="6046142"/>
            <a:ext cx="45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  <a:latin typeface="Antipasto Pro " panose="02000506020000020004" pitchFamily="2" charset="0"/>
              </a:rPr>
              <a:t>www.devseniorcode.com</a:t>
            </a:r>
            <a:endParaRPr lang="es-CO" sz="2400" dirty="0">
              <a:solidFill>
                <a:schemeClr val="bg1"/>
              </a:solidFill>
              <a:latin typeface="Antipasto Pro " panose="02000506020000020004" pitchFamily="2" charset="0"/>
            </a:endParaRPr>
          </a:p>
        </p:txBody>
      </p:sp>
      <p:pic>
        <p:nvPicPr>
          <p:cNvPr id="14" name="Imagen 13" descr="Imagen que contiene computer, computadora, oscuro, cuarto&#10;&#10;Descripción generada automáticamente">
            <a:extLst>
              <a:ext uri="{FF2B5EF4-FFF2-40B4-BE49-F238E27FC236}">
                <a16:creationId xmlns:a16="http://schemas.microsoft.com/office/drawing/2014/main" id="{B369A657-6ACE-C3C3-3FA1-035183478F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532" y="1048655"/>
            <a:ext cx="2200275" cy="2238375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8A0A3C44-FE58-78F7-0D87-E9D9BBC6C063}"/>
              </a:ext>
            </a:extLst>
          </p:cNvPr>
          <p:cNvSpPr/>
          <p:nvPr/>
        </p:nvSpPr>
        <p:spPr>
          <a:xfrm>
            <a:off x="5829417" y="951770"/>
            <a:ext cx="4934372" cy="49544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7" name="Imagen 6" descr="Pantalla de un celular con la imagen de una caricatura de un hombre&#10;&#10;Descripción generada automáticamente con confianza baja">
            <a:extLst>
              <a:ext uri="{FF2B5EF4-FFF2-40B4-BE49-F238E27FC236}">
                <a16:creationId xmlns:a16="http://schemas.microsoft.com/office/drawing/2014/main" id="{56E0DF74-C85D-615E-EACE-0D827BEDEE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763" y="1665739"/>
            <a:ext cx="3857680" cy="541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19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1AE08DA-B175-A394-E195-FEA66C630B80}"/>
              </a:ext>
            </a:extLst>
          </p:cNvPr>
          <p:cNvSpPr/>
          <p:nvPr/>
        </p:nvSpPr>
        <p:spPr>
          <a:xfrm>
            <a:off x="0" y="-6409"/>
            <a:ext cx="12192000" cy="6858000"/>
          </a:xfrm>
          <a:prstGeom prst="rect">
            <a:avLst/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28CB13E-6C18-F9E4-E176-A68790C32553}"/>
              </a:ext>
            </a:extLst>
          </p:cNvPr>
          <p:cNvSpPr txBox="1"/>
          <p:nvPr/>
        </p:nvSpPr>
        <p:spPr>
          <a:xfrm>
            <a:off x="1237716" y="1971157"/>
            <a:ext cx="971656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600" b="1" dirty="0">
                <a:solidFill>
                  <a:schemeClr val="bg1"/>
                </a:solidFill>
                <a:latin typeface="Another Monday DEMO" pitchFamily="50" charset="0"/>
              </a:rPr>
              <a:t>Gracias</a:t>
            </a:r>
            <a:endParaRPr lang="es-CO" sz="16600" b="1" dirty="0">
              <a:solidFill>
                <a:schemeClr val="bg1"/>
              </a:solidFill>
              <a:latin typeface="Another Monday DEMO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sostener, silla, pequeño, hombre&#10;&#10;Descripción generada automáticamente">
            <a:extLst>
              <a:ext uri="{FF2B5EF4-FFF2-40B4-BE49-F238E27FC236}">
                <a16:creationId xmlns:a16="http://schemas.microsoft.com/office/drawing/2014/main" id="{D0106B53-5BB8-E46D-C9C6-7387EE9E3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4" y="1464906"/>
            <a:ext cx="5162550" cy="4886325"/>
          </a:xfrm>
          <a:prstGeom prst="rect">
            <a:avLst/>
          </a:prstGeom>
        </p:spPr>
      </p:pic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05EF9C2-E100-073B-D71A-4AA47DB18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666" y="717818"/>
            <a:ext cx="1834709" cy="129915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613185C-1D1E-D2D6-18D0-A477B5114248}"/>
              </a:ext>
            </a:extLst>
          </p:cNvPr>
          <p:cNvSpPr txBox="1"/>
          <p:nvPr/>
        </p:nvSpPr>
        <p:spPr>
          <a:xfrm>
            <a:off x="6083173" y="766190"/>
            <a:ext cx="547500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4906CF"/>
                </a:solidFill>
                <a:latin typeface="Antipasto Pro " panose="02000506020000020004" pitchFamily="2" charset="0"/>
              </a:rPr>
              <a:t>Módulo 1: Fundamentos del Desarrollo Web y JavaScript (Meses 1 y 2) </a:t>
            </a:r>
          </a:p>
          <a:p>
            <a:pPr algn="just"/>
            <a:endParaRPr lang="es-MX" dirty="0"/>
          </a:p>
          <a:p>
            <a:pPr algn="just"/>
            <a:r>
              <a:rPr lang="es-MX" sz="2400" b="1" dirty="0">
                <a:solidFill>
                  <a:srgbClr val="4906CF"/>
                </a:solidFill>
                <a:latin typeface="Antipasto Pro " panose="02000506020000020004" pitchFamily="2" charset="0"/>
              </a:rPr>
              <a:t>Objetivo:</a:t>
            </a:r>
            <a:r>
              <a:rPr lang="es-MX" dirty="0"/>
              <a:t> </a:t>
            </a:r>
            <a:r>
              <a:rPr lang="es-MX" dirty="0">
                <a:solidFill>
                  <a:srgbClr val="4906CF"/>
                </a:solidFill>
              </a:rPr>
              <a:t>Dominar los fundamentos de JavaScript, HTML y CSS, y sentar las bases del desarrollo web. </a:t>
            </a:r>
          </a:p>
          <a:p>
            <a:pPr algn="just"/>
            <a:endParaRPr lang="es-MX" dirty="0"/>
          </a:p>
          <a:p>
            <a:pPr algn="just"/>
            <a:r>
              <a:rPr lang="es-MX" sz="2400" b="1" dirty="0">
                <a:solidFill>
                  <a:srgbClr val="4906CF"/>
                </a:solidFill>
                <a:latin typeface="Antipasto Pro " panose="02000506020000020004" pitchFamily="2" charset="0"/>
              </a:rPr>
              <a:t>Clase 3: </a:t>
            </a:r>
            <a:r>
              <a:rPr lang="es-MX" dirty="0">
                <a:solidFill>
                  <a:srgbClr val="4906CF"/>
                </a:solidFill>
              </a:rPr>
              <a:t>Estructuras de Control y Bucles en JavaScript. </a:t>
            </a:r>
          </a:p>
          <a:p>
            <a:pPr algn="just"/>
            <a:r>
              <a:rPr lang="es-MX" dirty="0"/>
              <a:t>	</a:t>
            </a:r>
          </a:p>
          <a:p>
            <a:pPr algn="just"/>
            <a:r>
              <a:rPr lang="es-MX" dirty="0"/>
              <a:t>	o Estructuras de control: if, else if, else, switch</a:t>
            </a:r>
            <a:endParaRPr lang="es-CO" dirty="0">
              <a:solidFill>
                <a:schemeClr val="bg1">
                  <a:lumMod val="50000"/>
                </a:schemeClr>
              </a:solidFill>
              <a:latin typeface="Antipasto Pro " panose="02000506020000020004" pitchFamily="2" charset="0"/>
            </a:endParaRPr>
          </a:p>
          <a:p>
            <a:pPr algn="just"/>
            <a:r>
              <a:rPr lang="es-MX" dirty="0"/>
              <a:t>	 o Bucles: for, while, do .. While, forEach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8781F49-9988-D0F9-7AEC-6032FC383529}"/>
              </a:ext>
            </a:extLst>
          </p:cNvPr>
          <p:cNvSpPr/>
          <p:nvPr/>
        </p:nvSpPr>
        <p:spPr>
          <a:xfrm>
            <a:off x="734397" y="615820"/>
            <a:ext cx="1364991" cy="1401150"/>
          </a:xfrm>
          <a:prstGeom prst="ellipse">
            <a:avLst/>
          </a:prstGeom>
          <a:noFill/>
          <a:ln>
            <a:solidFill>
              <a:srgbClr val="4906CF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D419779-7049-D879-34CD-373375989685}"/>
              </a:ext>
            </a:extLst>
          </p:cNvPr>
          <p:cNvSpPr/>
          <p:nvPr/>
        </p:nvSpPr>
        <p:spPr>
          <a:xfrm>
            <a:off x="5421472" y="5533051"/>
            <a:ext cx="755001" cy="704464"/>
          </a:xfrm>
          <a:prstGeom prst="ellipse">
            <a:avLst/>
          </a:prstGeom>
          <a:noFill/>
          <a:ln>
            <a:solidFill>
              <a:srgbClr val="4906CF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BE7695D-F044-A1DB-02D7-717A26C4C8A1}"/>
              </a:ext>
            </a:extLst>
          </p:cNvPr>
          <p:cNvSpPr txBox="1"/>
          <p:nvPr/>
        </p:nvSpPr>
        <p:spPr>
          <a:xfrm>
            <a:off x="6524627" y="5885283"/>
            <a:ext cx="45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400" dirty="0">
                <a:solidFill>
                  <a:srgbClr val="4906CF"/>
                </a:solidFill>
                <a:latin typeface="Antipasto Pro " panose="02000506020000020004" pitchFamily="2" charset="0"/>
              </a:rPr>
              <a:t>www.devseniorcode.com</a:t>
            </a:r>
            <a:endParaRPr lang="es-CO" sz="2400" dirty="0">
              <a:solidFill>
                <a:srgbClr val="4906CF"/>
              </a:solidFill>
              <a:latin typeface="Antipasto Pro " panose="0200050602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E4264-3D93-662C-C962-F3046F5C84B7}"/>
              </a:ext>
            </a:extLst>
          </p:cNvPr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356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FF7BB2A-A4B5-1832-B886-6AEBD259488F}"/>
              </a:ext>
            </a:extLst>
          </p:cNvPr>
          <p:cNvSpPr/>
          <p:nvPr/>
        </p:nvSpPr>
        <p:spPr>
          <a:xfrm>
            <a:off x="172734" y="0"/>
            <a:ext cx="12192000" cy="6858000"/>
          </a:xfrm>
          <a:prstGeom prst="rect">
            <a:avLst/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D3D32675-BCC2-95C1-2653-7FF7E7B1B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021" y="5125259"/>
            <a:ext cx="2208245" cy="156365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C7B87C3-9CB7-50BF-5927-C24EF24AE3D0}"/>
              </a:ext>
            </a:extLst>
          </p:cNvPr>
          <p:cNvSpPr txBox="1"/>
          <p:nvPr/>
        </p:nvSpPr>
        <p:spPr>
          <a:xfrm>
            <a:off x="435148" y="870243"/>
            <a:ext cx="49579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600" b="1" dirty="0">
                <a:solidFill>
                  <a:schemeClr val="bg1"/>
                </a:solidFill>
              </a:rPr>
              <a:t>Introducción</a:t>
            </a:r>
            <a:endParaRPr lang="es-MX" sz="3600" b="1" dirty="0">
              <a:solidFill>
                <a:schemeClr val="bg1"/>
              </a:solidFill>
              <a:latin typeface="Antipasto Pro " panose="02000506020000020004" pitchFamily="2" charset="0"/>
            </a:endParaRPr>
          </a:p>
          <a:p>
            <a:pPr algn="just"/>
            <a:endParaRPr lang="es-MX" sz="2400" dirty="0">
              <a:solidFill>
                <a:schemeClr val="bg1"/>
              </a:solidFill>
              <a:latin typeface="Antipasto Pro " panose="02000506020000020004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/>
                </a:solidFill>
                <a:latin typeface="Antipasto Pro " panose="02000506020000020004" pitchFamily="2" charset="0"/>
              </a:rPr>
              <a:t>¿Qué son las estructuras de control?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2400" dirty="0">
              <a:solidFill>
                <a:schemeClr val="bg1"/>
              </a:solidFill>
              <a:latin typeface="Antipasto Pro " panose="02000506020000020004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/>
                </a:solidFill>
                <a:latin typeface="Antipasto Pro " panose="02000506020000020004" pitchFamily="2" charset="0"/>
              </a:rPr>
              <a:t>Importancia en el flujo de ejecución de un programa.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2400" dirty="0">
              <a:solidFill>
                <a:schemeClr val="bg1"/>
              </a:solidFill>
              <a:latin typeface="Antipasto Pro " panose="02000506020000020004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/>
                </a:solidFill>
                <a:latin typeface="Antipasto Pro " panose="02000506020000020004" pitchFamily="2" charset="0"/>
              </a:rPr>
              <a:t>Rol en el desarrollo de aplicaciones web y móviles.</a:t>
            </a:r>
            <a:endParaRPr lang="es-MX" sz="1600" dirty="0">
              <a:solidFill>
                <a:schemeClr val="bg1"/>
              </a:solidFill>
              <a:latin typeface="Antipasto Pro " panose="0200050602000002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2C6EB29-277C-C036-8D8A-CA16A376B4E9}"/>
              </a:ext>
            </a:extLst>
          </p:cNvPr>
          <p:cNvSpPr txBox="1"/>
          <p:nvPr/>
        </p:nvSpPr>
        <p:spPr>
          <a:xfrm>
            <a:off x="929952" y="5907085"/>
            <a:ext cx="45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  <a:latin typeface="Antipasto Pro " panose="02000506020000020004" pitchFamily="2" charset="0"/>
              </a:rPr>
              <a:t>www.devseniorcode.com</a:t>
            </a:r>
            <a:endParaRPr lang="es-CO" sz="2400" dirty="0">
              <a:solidFill>
                <a:schemeClr val="bg1"/>
              </a:solidFill>
              <a:latin typeface="Antipasto Pro " panose="02000506020000020004" pitchFamily="2" charset="0"/>
            </a:endParaRPr>
          </a:p>
        </p:txBody>
      </p:sp>
      <p:pic>
        <p:nvPicPr>
          <p:cNvPr id="7" name="Imagen 6" descr="Una mujer con un celular en la mano&#10;&#10;Descripción generada automáticamente con confianza media">
            <a:extLst>
              <a:ext uri="{FF2B5EF4-FFF2-40B4-BE49-F238E27FC236}">
                <a16:creationId xmlns:a16="http://schemas.microsoft.com/office/drawing/2014/main" id="{F7904CCD-AE88-C733-8DA7-035AC58E2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094" y="0"/>
            <a:ext cx="6816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7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7F71AB45-7332-9956-5E87-FAF7AE374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06857" y="4286059"/>
            <a:ext cx="2362200" cy="590550"/>
          </a:xfrm>
          <a:prstGeom prst="rect">
            <a:avLst/>
          </a:prstGeom>
        </p:spPr>
      </p:pic>
      <p:pic>
        <p:nvPicPr>
          <p:cNvPr id="7" name="Imagen 6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96D18B04-6532-E940-A7B9-FC5F40002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2" r="12088"/>
          <a:stretch/>
        </p:blipFill>
        <p:spPr>
          <a:xfrm>
            <a:off x="2270332" y="3341626"/>
            <a:ext cx="1647576" cy="2015501"/>
          </a:xfrm>
          <a:prstGeom prst="rect">
            <a:avLst/>
          </a:prstGeom>
        </p:spPr>
      </p:pic>
      <p:sp>
        <p:nvSpPr>
          <p:cNvPr id="8" name="Arco de bloque 7">
            <a:extLst>
              <a:ext uri="{FF2B5EF4-FFF2-40B4-BE49-F238E27FC236}">
                <a16:creationId xmlns:a16="http://schemas.microsoft.com/office/drawing/2014/main" id="{BB41DA9C-2BB3-B77F-FE36-035A52594333}"/>
              </a:ext>
            </a:extLst>
          </p:cNvPr>
          <p:cNvSpPr/>
          <p:nvPr/>
        </p:nvSpPr>
        <p:spPr>
          <a:xfrm rot="5400000">
            <a:off x="-1082352" y="4101384"/>
            <a:ext cx="2164703" cy="2118049"/>
          </a:xfrm>
          <a:prstGeom prst="blockArc">
            <a:avLst>
              <a:gd name="adj1" fmla="val 10800000"/>
              <a:gd name="adj2" fmla="val 27082"/>
              <a:gd name="adj3" fmla="val 15408"/>
            </a:avLst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529A023-94D7-F17F-6160-A41D7057DD87}"/>
              </a:ext>
            </a:extLst>
          </p:cNvPr>
          <p:cNvSpPr txBox="1"/>
          <p:nvPr/>
        </p:nvSpPr>
        <p:spPr>
          <a:xfrm>
            <a:off x="307649" y="563908"/>
            <a:ext cx="9776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906CF"/>
                </a:solidFill>
                <a:latin typeface="Antipasto Pro " panose="02000506020000020004" pitchFamily="2" charset="0"/>
              </a:rPr>
              <a:t>Sentencias Condicionales if, else if, else</a:t>
            </a:r>
            <a:endParaRPr lang="es-CO" sz="3200" b="1" dirty="0">
              <a:solidFill>
                <a:srgbClr val="4906CF"/>
              </a:solidFill>
              <a:latin typeface="Antipasto Pro " panose="02000506020000020004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144E030-0B26-C09D-7A5C-63A5078E522D}"/>
              </a:ext>
            </a:extLst>
          </p:cNvPr>
          <p:cNvSpPr txBox="1"/>
          <p:nvPr/>
        </p:nvSpPr>
        <p:spPr>
          <a:xfrm>
            <a:off x="330366" y="1366660"/>
            <a:ext cx="5652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Uso para tomar decisiones lógicas en función de condiciones.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55C9EE3-D316-DAAE-3129-880AD72B24BE}"/>
              </a:ext>
            </a:extLst>
          </p:cNvPr>
          <p:cNvSpPr txBox="1"/>
          <p:nvPr/>
        </p:nvSpPr>
        <p:spPr>
          <a:xfrm>
            <a:off x="860750" y="5762434"/>
            <a:ext cx="45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4906CF"/>
                </a:solidFill>
                <a:latin typeface="Antipasto Pro " panose="02000506020000020004" pitchFamily="2" charset="0"/>
              </a:rPr>
              <a:t>www.devseniorcode.com</a:t>
            </a:r>
            <a:endParaRPr lang="es-CO" sz="2400" dirty="0">
              <a:solidFill>
                <a:srgbClr val="4906CF"/>
              </a:solidFill>
              <a:latin typeface="Antipasto Pro " panose="02000506020000020004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320D912-7662-F2D6-EBF8-BAC8526A6AEA}"/>
              </a:ext>
            </a:extLst>
          </p:cNvPr>
          <p:cNvSpPr txBox="1"/>
          <p:nvPr/>
        </p:nvSpPr>
        <p:spPr>
          <a:xfrm>
            <a:off x="6734756" y="1366660"/>
            <a:ext cx="50214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Ejemplo: Validar edad para registro</a:t>
            </a:r>
            <a:endParaRPr lang="es-MX" sz="3200" b="1" dirty="0">
              <a:solidFill>
                <a:schemeClr val="bg1">
                  <a:lumMod val="50000"/>
                </a:schemeClr>
              </a:solidFill>
              <a:latin typeface="Antipasto Pro " panose="02000506020000020004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7A12C2-DC52-B7A5-E162-5B056A5DC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126" y="3263648"/>
            <a:ext cx="5678667" cy="175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7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4B877-8D3B-AF66-27EE-42E75BF3D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ACF14A49-236D-77B5-0434-C7DAEA5DB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06857" y="4286059"/>
            <a:ext cx="2362200" cy="590550"/>
          </a:xfrm>
          <a:prstGeom prst="rect">
            <a:avLst/>
          </a:prstGeom>
        </p:spPr>
      </p:pic>
      <p:pic>
        <p:nvPicPr>
          <p:cNvPr id="7" name="Imagen 6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A82E0B44-A3D7-A244-AF3B-9096195438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2" r="12088"/>
          <a:stretch/>
        </p:blipFill>
        <p:spPr>
          <a:xfrm>
            <a:off x="2270332" y="3341626"/>
            <a:ext cx="1647576" cy="2015501"/>
          </a:xfrm>
          <a:prstGeom prst="rect">
            <a:avLst/>
          </a:prstGeom>
        </p:spPr>
      </p:pic>
      <p:sp>
        <p:nvSpPr>
          <p:cNvPr id="8" name="Arco de bloque 7">
            <a:extLst>
              <a:ext uri="{FF2B5EF4-FFF2-40B4-BE49-F238E27FC236}">
                <a16:creationId xmlns:a16="http://schemas.microsoft.com/office/drawing/2014/main" id="{10AF0F3E-D414-14BA-43FF-ABB8F96B16B3}"/>
              </a:ext>
            </a:extLst>
          </p:cNvPr>
          <p:cNvSpPr/>
          <p:nvPr/>
        </p:nvSpPr>
        <p:spPr>
          <a:xfrm rot="5400000">
            <a:off x="-1082352" y="4101384"/>
            <a:ext cx="2164703" cy="2118049"/>
          </a:xfrm>
          <a:prstGeom prst="blockArc">
            <a:avLst>
              <a:gd name="adj1" fmla="val 10800000"/>
              <a:gd name="adj2" fmla="val 27082"/>
              <a:gd name="adj3" fmla="val 15408"/>
            </a:avLst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ED2FC6A-CD11-4271-CF28-56BE31D0DEBE}"/>
              </a:ext>
            </a:extLst>
          </p:cNvPr>
          <p:cNvSpPr txBox="1"/>
          <p:nvPr/>
        </p:nvSpPr>
        <p:spPr>
          <a:xfrm>
            <a:off x="307649" y="563908"/>
            <a:ext cx="9776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906CF"/>
                </a:solidFill>
                <a:latin typeface="Antipasto Pro " panose="02000506020000020004" pitchFamily="2" charset="0"/>
              </a:rPr>
              <a:t>Sentencia switch</a:t>
            </a:r>
            <a:endParaRPr lang="es-CO" sz="3200" b="1" dirty="0">
              <a:solidFill>
                <a:srgbClr val="4906CF"/>
              </a:solidFill>
              <a:latin typeface="Antipasto Pro " panose="02000506020000020004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0A9216D-136B-8A38-9902-8FDF156AB9A1}"/>
              </a:ext>
            </a:extLst>
          </p:cNvPr>
          <p:cNvSpPr txBox="1"/>
          <p:nvPr/>
        </p:nvSpPr>
        <p:spPr>
          <a:xfrm>
            <a:off x="330366" y="1366660"/>
            <a:ext cx="5652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Ideal para múltiples condiciones sobre la misma variable.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A99BEBA-9E48-4667-D4BC-AC1AC716C7F5}"/>
              </a:ext>
            </a:extLst>
          </p:cNvPr>
          <p:cNvSpPr txBox="1"/>
          <p:nvPr/>
        </p:nvSpPr>
        <p:spPr>
          <a:xfrm>
            <a:off x="860750" y="5762434"/>
            <a:ext cx="45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4906CF"/>
                </a:solidFill>
                <a:latin typeface="Antipasto Pro " panose="02000506020000020004" pitchFamily="2" charset="0"/>
              </a:rPr>
              <a:t>www.devseniorcode.com</a:t>
            </a:r>
            <a:endParaRPr lang="es-CO" sz="2400" dirty="0">
              <a:solidFill>
                <a:srgbClr val="4906CF"/>
              </a:solidFill>
              <a:latin typeface="Antipasto Pro " panose="02000506020000020004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AA25222-620E-9EC3-45A6-170CF6D0DDDA}"/>
              </a:ext>
            </a:extLst>
          </p:cNvPr>
          <p:cNvSpPr txBox="1"/>
          <p:nvPr/>
        </p:nvSpPr>
        <p:spPr>
          <a:xfrm>
            <a:off x="6734756" y="1366660"/>
            <a:ext cx="50214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Ejemplo: Selección de tema en una app</a:t>
            </a:r>
            <a:endParaRPr lang="es-MX" sz="3200" b="1" dirty="0">
              <a:solidFill>
                <a:schemeClr val="bg1">
                  <a:lumMod val="50000"/>
                </a:schemeClr>
              </a:solidFill>
              <a:latin typeface="Antipasto Pro " panose="02000506020000020004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368EF01-3860-3D72-558C-94E578C98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770" y="2936320"/>
            <a:ext cx="5952959" cy="26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4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7180094-843D-ABAF-4123-AC2686FBD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822" y="298581"/>
            <a:ext cx="971346" cy="10495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B9A7992-84DA-B450-1C49-FF6C84E34102}"/>
              </a:ext>
            </a:extLst>
          </p:cNvPr>
          <p:cNvSpPr txBox="1"/>
          <p:nvPr/>
        </p:nvSpPr>
        <p:spPr>
          <a:xfrm>
            <a:off x="6819017" y="1443637"/>
            <a:ext cx="4179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MX" sz="2400" dirty="0">
              <a:solidFill>
                <a:schemeClr val="bg1"/>
              </a:solidFill>
              <a:latin typeface="Antipasto Pro " panose="0200050602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/>
                </a:solidFill>
                <a:latin typeface="Antipasto Pro " panose="02000506020000020004" pitchFamily="2" charset="0"/>
              </a:rPr>
              <a:t>   Repetición controlada por índice.</a:t>
            </a:r>
            <a:endParaRPr lang="es-CO" sz="1400" dirty="0">
              <a:solidFill>
                <a:schemeClr val="bg1"/>
              </a:solidFill>
              <a:latin typeface="Antipasto Pro " panose="02000506020000020004" pitchFamily="2" charset="0"/>
            </a:endParaRPr>
          </a:p>
        </p:txBody>
      </p:sp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5F87608-CFC5-33BE-4B7D-17DC8C8AF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839" y="5287698"/>
            <a:ext cx="1430907" cy="101322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A422C9C-35AD-0325-73E6-613A78C0F50D}"/>
              </a:ext>
            </a:extLst>
          </p:cNvPr>
          <p:cNvSpPr txBox="1"/>
          <p:nvPr/>
        </p:nvSpPr>
        <p:spPr>
          <a:xfrm>
            <a:off x="860750" y="5762434"/>
            <a:ext cx="45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4906CF"/>
                </a:solidFill>
                <a:latin typeface="Antipasto Pro " panose="02000506020000020004" pitchFamily="2" charset="0"/>
              </a:rPr>
              <a:t>www.devseniorcode.com</a:t>
            </a:r>
            <a:endParaRPr lang="es-CO" sz="2400" dirty="0">
              <a:solidFill>
                <a:srgbClr val="4906CF"/>
              </a:solidFill>
              <a:latin typeface="Antipasto Pro " panose="02000506020000020004" pitchFamily="2" charset="0"/>
            </a:endParaRPr>
          </a:p>
        </p:txBody>
      </p:sp>
      <p:pic>
        <p:nvPicPr>
          <p:cNvPr id="9" name="Imagen 8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E01A026E-E74C-5B86-2DBD-5F9181CBC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799" y="3141714"/>
            <a:ext cx="1900766" cy="1648236"/>
          </a:xfrm>
          <a:prstGeom prst="rect">
            <a:avLst/>
          </a:prstGeom>
        </p:spPr>
      </p:pic>
      <p:sp>
        <p:nvSpPr>
          <p:cNvPr id="10" name="Arco de bloque 9">
            <a:extLst>
              <a:ext uri="{FF2B5EF4-FFF2-40B4-BE49-F238E27FC236}">
                <a16:creationId xmlns:a16="http://schemas.microsoft.com/office/drawing/2014/main" id="{1A3FDCC2-2B98-D23A-824E-F5FD667DBB86}"/>
              </a:ext>
            </a:extLst>
          </p:cNvPr>
          <p:cNvSpPr/>
          <p:nvPr/>
        </p:nvSpPr>
        <p:spPr>
          <a:xfrm>
            <a:off x="619617" y="298581"/>
            <a:ext cx="1386465" cy="1352938"/>
          </a:xfrm>
          <a:prstGeom prst="blockArc">
            <a:avLst>
              <a:gd name="adj1" fmla="val 10800000"/>
              <a:gd name="adj2" fmla="val 27082"/>
              <a:gd name="adj3" fmla="val 15408"/>
            </a:avLst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1F40EE3-7844-FA99-7B70-E377846C72CC}"/>
              </a:ext>
            </a:extLst>
          </p:cNvPr>
          <p:cNvSpPr/>
          <p:nvPr/>
        </p:nvSpPr>
        <p:spPr>
          <a:xfrm>
            <a:off x="5424080" y="5098329"/>
            <a:ext cx="1010933" cy="1013220"/>
          </a:xfrm>
          <a:prstGeom prst="ellipse">
            <a:avLst/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A1C7840-D766-E754-D380-F36393D53555}"/>
              </a:ext>
            </a:extLst>
          </p:cNvPr>
          <p:cNvSpPr txBox="1"/>
          <p:nvPr/>
        </p:nvSpPr>
        <p:spPr>
          <a:xfrm>
            <a:off x="7086171" y="590742"/>
            <a:ext cx="3808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rgbClr val="4906CF"/>
                </a:solidFill>
                <a:latin typeface="Antipasto Pro " panose="02000506020000020004" pitchFamily="2" charset="0"/>
              </a:rPr>
              <a:t>Bucles for</a:t>
            </a:r>
            <a:endParaRPr lang="es-CO" sz="3200" b="1" dirty="0">
              <a:solidFill>
                <a:srgbClr val="4906CF"/>
              </a:solidFill>
              <a:latin typeface="Antipasto Pro " panose="02000506020000020004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2F377A7-49CA-3B8A-DB7B-F030E5672880}"/>
              </a:ext>
            </a:extLst>
          </p:cNvPr>
          <p:cNvSpPr txBox="1"/>
          <p:nvPr/>
        </p:nvSpPr>
        <p:spPr>
          <a:xfrm>
            <a:off x="325410" y="1270405"/>
            <a:ext cx="50214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Ejemplo: Renderizar tarjetas de productos</a:t>
            </a:r>
            <a:endParaRPr lang="es-MX" sz="3200" b="1" dirty="0">
              <a:solidFill>
                <a:schemeClr val="bg1">
                  <a:lumMod val="50000"/>
                </a:schemeClr>
              </a:solidFill>
              <a:latin typeface="Antipasto Pro " panose="02000506020000020004" pitchFamily="2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499BFC9-055A-8355-215D-5AB3D1AEE807}"/>
              </a:ext>
            </a:extLst>
          </p:cNvPr>
          <p:cNvSpPr txBox="1"/>
          <p:nvPr/>
        </p:nvSpPr>
        <p:spPr>
          <a:xfrm>
            <a:off x="6611526" y="1348081"/>
            <a:ext cx="48227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Repetición controlada por índice.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19F3CF6-38F4-EF7E-5F8E-7A4FB3684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713" y="3011728"/>
            <a:ext cx="6329255" cy="142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3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6F965CE9-090F-A96C-618E-5CEED0248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471" y="750955"/>
            <a:ext cx="1649338" cy="1360279"/>
          </a:xfrm>
          <a:prstGeom prst="rect">
            <a:avLst/>
          </a:prstGeom>
        </p:spPr>
      </p:pic>
      <p:pic>
        <p:nvPicPr>
          <p:cNvPr id="8" name="Imagen 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7BAF5FB-7DE5-9D19-B617-75EAF2734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24" y="5479330"/>
            <a:ext cx="1535397" cy="1087210"/>
          </a:xfrm>
          <a:prstGeom prst="rect">
            <a:avLst/>
          </a:prstGeom>
        </p:spPr>
      </p:pic>
      <p:pic>
        <p:nvPicPr>
          <p:cNvPr id="11" name="Imagen 10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C0B6C27-4907-EC43-FFEA-A7EB9E094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056" y="4408052"/>
            <a:ext cx="2092495" cy="2142555"/>
          </a:xfrm>
          <a:prstGeom prst="rect">
            <a:avLst/>
          </a:prstGeom>
        </p:spPr>
      </p:pic>
      <p:pic>
        <p:nvPicPr>
          <p:cNvPr id="17" name="Imagen 16" descr="Forma, Círculo&#10;&#10;Descripción generada automáticamente">
            <a:extLst>
              <a:ext uri="{FF2B5EF4-FFF2-40B4-BE49-F238E27FC236}">
                <a16:creationId xmlns:a16="http://schemas.microsoft.com/office/drawing/2014/main" id="{08328C7E-C0EE-2492-EF17-5BFAC5890B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585774" y="656491"/>
            <a:ext cx="4726595" cy="3555048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278C0069-74B7-B95F-46DE-4A71B54BC585}"/>
              </a:ext>
            </a:extLst>
          </p:cNvPr>
          <p:cNvSpPr txBox="1"/>
          <p:nvPr/>
        </p:nvSpPr>
        <p:spPr>
          <a:xfrm>
            <a:off x="194176" y="648468"/>
            <a:ext cx="7978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906CF"/>
                </a:solidFill>
                <a:latin typeface="Antipasto Pro " panose="02000506020000020004" pitchFamily="2" charset="0"/>
              </a:rPr>
              <a:t>Bucles while y do...while</a:t>
            </a:r>
            <a:endParaRPr lang="es-CO" sz="3200" b="1" dirty="0">
              <a:solidFill>
                <a:srgbClr val="4906CF"/>
              </a:solidFill>
              <a:latin typeface="Antipasto Pro " panose="02000506020000020004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1A4F137-2A82-D664-78DA-98504B475B26}"/>
              </a:ext>
            </a:extLst>
          </p:cNvPr>
          <p:cNvSpPr txBox="1"/>
          <p:nvPr/>
        </p:nvSpPr>
        <p:spPr>
          <a:xfrm>
            <a:off x="71218" y="1849624"/>
            <a:ext cx="5111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O" sz="2800" dirty="0"/>
              <a:t>Repetición según condición.</a:t>
            </a:r>
            <a:endParaRPr lang="es-MX" sz="2800" dirty="0">
              <a:solidFill>
                <a:schemeClr val="bg1">
                  <a:lumMod val="50000"/>
                </a:schemeClr>
              </a:solidFill>
              <a:latin typeface="Antipasto Pro " panose="02000506020000020004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EF2DB87-55F9-3A1D-A37D-5E1F38511362}"/>
              </a:ext>
            </a:extLst>
          </p:cNvPr>
          <p:cNvSpPr txBox="1"/>
          <p:nvPr/>
        </p:nvSpPr>
        <p:spPr>
          <a:xfrm>
            <a:off x="6498326" y="1634180"/>
            <a:ext cx="5021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/>
              <a:t>Ejemplo: Pedir contraseña hasta que sea válida</a:t>
            </a:r>
            <a:endParaRPr lang="es-MX" sz="2800" b="1" dirty="0">
              <a:solidFill>
                <a:schemeClr val="bg1">
                  <a:lumMod val="50000"/>
                </a:schemeClr>
              </a:solidFill>
              <a:latin typeface="Antipasto Pro " panose="02000506020000020004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0430AAF-F178-8800-4745-2D8CF6F48D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2880" y="2989224"/>
            <a:ext cx="6314041" cy="155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1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9DD44-5318-EC4F-7428-A68E365D2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F56DD86C-D8D9-1AEB-19F7-614EDD320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06857" y="4286059"/>
            <a:ext cx="2362200" cy="590550"/>
          </a:xfrm>
          <a:prstGeom prst="rect">
            <a:avLst/>
          </a:prstGeom>
        </p:spPr>
      </p:pic>
      <p:pic>
        <p:nvPicPr>
          <p:cNvPr id="7" name="Imagen 6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435168D0-746B-2357-27F0-7456D24705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2" r="12088"/>
          <a:stretch/>
        </p:blipFill>
        <p:spPr>
          <a:xfrm>
            <a:off x="2270332" y="3341626"/>
            <a:ext cx="1647576" cy="2015501"/>
          </a:xfrm>
          <a:prstGeom prst="rect">
            <a:avLst/>
          </a:prstGeom>
        </p:spPr>
      </p:pic>
      <p:sp>
        <p:nvSpPr>
          <p:cNvPr id="8" name="Arco de bloque 7">
            <a:extLst>
              <a:ext uri="{FF2B5EF4-FFF2-40B4-BE49-F238E27FC236}">
                <a16:creationId xmlns:a16="http://schemas.microsoft.com/office/drawing/2014/main" id="{B074A2A8-2B77-24F0-8F7D-87791481EFBC}"/>
              </a:ext>
            </a:extLst>
          </p:cNvPr>
          <p:cNvSpPr/>
          <p:nvPr/>
        </p:nvSpPr>
        <p:spPr>
          <a:xfrm rot="5400000">
            <a:off x="-1082352" y="4101384"/>
            <a:ext cx="2164703" cy="2118049"/>
          </a:xfrm>
          <a:prstGeom prst="blockArc">
            <a:avLst>
              <a:gd name="adj1" fmla="val 10800000"/>
              <a:gd name="adj2" fmla="val 27082"/>
              <a:gd name="adj3" fmla="val 15408"/>
            </a:avLst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F40D90F-CDAE-3705-8430-E301E2645E23}"/>
              </a:ext>
            </a:extLst>
          </p:cNvPr>
          <p:cNvSpPr txBox="1"/>
          <p:nvPr/>
        </p:nvSpPr>
        <p:spPr>
          <a:xfrm>
            <a:off x="504488" y="535664"/>
            <a:ext cx="9776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rgbClr val="4906CF"/>
                </a:solidFill>
                <a:latin typeface="Antipasto Pro " panose="02000506020000020004" pitchFamily="2" charset="0"/>
              </a:rPr>
              <a:t>forEach y funciones de orden superior</a:t>
            </a:r>
            <a:endParaRPr lang="es-CO" sz="3200" b="1" dirty="0">
              <a:solidFill>
                <a:srgbClr val="4906CF"/>
              </a:solidFill>
              <a:latin typeface="Antipasto Pro " panose="02000506020000020004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5D841E9-563F-24A3-2518-BDB769A949B3}"/>
              </a:ext>
            </a:extLst>
          </p:cNvPr>
          <p:cNvSpPr txBox="1"/>
          <p:nvPr/>
        </p:nvSpPr>
        <p:spPr>
          <a:xfrm>
            <a:off x="330366" y="1366660"/>
            <a:ext cx="5652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Para recorrer arreglos de forma declarativa.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E92F333-8C2C-1A07-1891-4D9153298436}"/>
              </a:ext>
            </a:extLst>
          </p:cNvPr>
          <p:cNvSpPr txBox="1"/>
          <p:nvPr/>
        </p:nvSpPr>
        <p:spPr>
          <a:xfrm>
            <a:off x="860750" y="5762434"/>
            <a:ext cx="45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4906CF"/>
                </a:solidFill>
                <a:latin typeface="Antipasto Pro " panose="02000506020000020004" pitchFamily="2" charset="0"/>
              </a:rPr>
              <a:t>www.devseniorcode.com</a:t>
            </a:r>
            <a:endParaRPr lang="es-CO" sz="2400" dirty="0">
              <a:solidFill>
                <a:srgbClr val="4906CF"/>
              </a:solidFill>
              <a:latin typeface="Antipasto Pro " panose="02000506020000020004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424B93A-34AE-7773-B1E6-5C62B029107E}"/>
              </a:ext>
            </a:extLst>
          </p:cNvPr>
          <p:cNvSpPr txBox="1"/>
          <p:nvPr/>
        </p:nvSpPr>
        <p:spPr>
          <a:xfrm>
            <a:off x="6734756" y="1366660"/>
            <a:ext cx="50214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Ejemplo: Mostrar comentarios en una app</a:t>
            </a:r>
            <a:endParaRPr lang="es-MX" sz="3200" b="1" dirty="0">
              <a:solidFill>
                <a:schemeClr val="bg1">
                  <a:lumMod val="50000"/>
                </a:schemeClr>
              </a:solidFill>
              <a:latin typeface="Antipasto Pro " panose="02000506020000020004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AA3CDA-5785-A4C4-7491-7CFB604F7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770" y="3085252"/>
            <a:ext cx="5885204" cy="140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51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EE4A8-2D7C-F99A-00C5-68C74C75E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F9E56C74-1FE2-D95A-F497-276FF1511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109536" y="5046500"/>
            <a:ext cx="2362200" cy="590550"/>
          </a:xfrm>
          <a:prstGeom prst="rect">
            <a:avLst/>
          </a:prstGeom>
        </p:spPr>
      </p:pic>
      <p:sp>
        <p:nvSpPr>
          <p:cNvPr id="8" name="Arco de bloque 7">
            <a:extLst>
              <a:ext uri="{FF2B5EF4-FFF2-40B4-BE49-F238E27FC236}">
                <a16:creationId xmlns:a16="http://schemas.microsoft.com/office/drawing/2014/main" id="{BDD44531-E17F-B319-276D-C1332E65CED1}"/>
              </a:ext>
            </a:extLst>
          </p:cNvPr>
          <p:cNvSpPr/>
          <p:nvPr/>
        </p:nvSpPr>
        <p:spPr>
          <a:xfrm rot="5400000">
            <a:off x="-1082352" y="4101384"/>
            <a:ext cx="2164703" cy="2118049"/>
          </a:xfrm>
          <a:prstGeom prst="blockArc">
            <a:avLst>
              <a:gd name="adj1" fmla="val 10800000"/>
              <a:gd name="adj2" fmla="val 27082"/>
              <a:gd name="adj3" fmla="val 15408"/>
            </a:avLst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32543B3-416E-4810-198E-5B07EEBBA8E4}"/>
              </a:ext>
            </a:extLst>
          </p:cNvPr>
          <p:cNvSpPr txBox="1"/>
          <p:nvPr/>
        </p:nvSpPr>
        <p:spPr>
          <a:xfrm>
            <a:off x="5769241" y="335125"/>
            <a:ext cx="5606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rgbClr val="4906CF"/>
                </a:solidFill>
                <a:latin typeface="Antipasto Pro " panose="02000506020000020004" pitchFamily="2" charset="0"/>
              </a:rPr>
              <a:t>Conclusiones</a:t>
            </a:r>
            <a:endParaRPr lang="es-CO" sz="3200" b="1" dirty="0">
              <a:solidFill>
                <a:srgbClr val="4906CF"/>
              </a:solidFill>
              <a:latin typeface="Antipasto Pro " panose="02000506020000020004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2DD733F-D89E-095E-ABE6-8A1C95CA61F5}"/>
              </a:ext>
            </a:extLst>
          </p:cNvPr>
          <p:cNvSpPr txBox="1"/>
          <p:nvPr/>
        </p:nvSpPr>
        <p:spPr>
          <a:xfrm>
            <a:off x="6769334" y="1255704"/>
            <a:ext cx="5015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Las estructuras de control permiten lógica compleja con claridad.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Son esenciales para aplicaciones dinámicas y reactivas.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Buenas prácticas: legibilidad, evitar bucles infinitos, modularidad.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080591F-0BEE-D877-D8A1-1E1BAA72833D}"/>
              </a:ext>
            </a:extLst>
          </p:cNvPr>
          <p:cNvSpPr txBox="1"/>
          <p:nvPr/>
        </p:nvSpPr>
        <p:spPr>
          <a:xfrm>
            <a:off x="860750" y="5762434"/>
            <a:ext cx="45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4906CF"/>
                </a:solidFill>
                <a:latin typeface="Antipasto Pro " panose="02000506020000020004" pitchFamily="2" charset="0"/>
              </a:rPr>
              <a:t>www.devseniorcode.com</a:t>
            </a:r>
            <a:endParaRPr lang="es-CO" sz="2400" dirty="0">
              <a:solidFill>
                <a:srgbClr val="4906CF"/>
              </a:solidFill>
              <a:latin typeface="Antipasto Pro " panose="02000506020000020004" pitchFamily="2" charset="0"/>
            </a:endParaRPr>
          </a:p>
        </p:txBody>
      </p:sp>
      <p:pic>
        <p:nvPicPr>
          <p:cNvPr id="2" name="Imagen 1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398A66CC-4C85-4849-92D1-DC2432882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20" y="-75678"/>
            <a:ext cx="3962400" cy="585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69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285</Words>
  <Application>Microsoft Office PowerPoint</Application>
  <PresentationFormat>Panorámica</PresentationFormat>
  <Paragraphs>48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Another Monday DEMO</vt:lpstr>
      <vt:lpstr>Antipasto Pro 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German Arturo Palma Sanchez</dc:creator>
  <cp:lastModifiedBy>Alexander Montealegre Ramírez</cp:lastModifiedBy>
  <cp:revision>37</cp:revision>
  <dcterms:created xsi:type="dcterms:W3CDTF">2024-10-17T22:56:03Z</dcterms:created>
  <dcterms:modified xsi:type="dcterms:W3CDTF">2025-06-20T22:36:34Z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c111285-cafa-4fc9-8a9a-bd902089b24f_Enabled">
    <vt:lpwstr>true</vt:lpwstr>
  </property>
  <property fmtid="{D5CDD505-2E9C-101B-9397-08002B2CF9AE}" pid="3" name="MSIP_Label_fc111285-cafa-4fc9-8a9a-bd902089b24f_SetDate">
    <vt:lpwstr>2025-06-06T21:08:53Z</vt:lpwstr>
  </property>
  <property fmtid="{D5CDD505-2E9C-101B-9397-08002B2CF9AE}" pid="4" name="MSIP_Label_fc111285-cafa-4fc9-8a9a-bd902089b24f_Method">
    <vt:lpwstr>Privileged</vt:lpwstr>
  </property>
  <property fmtid="{D5CDD505-2E9C-101B-9397-08002B2CF9AE}" pid="5" name="MSIP_Label_fc111285-cafa-4fc9-8a9a-bd902089b24f_Name">
    <vt:lpwstr>Public</vt:lpwstr>
  </property>
  <property fmtid="{D5CDD505-2E9C-101B-9397-08002B2CF9AE}" pid="6" name="MSIP_Label_fc111285-cafa-4fc9-8a9a-bd902089b24f_SiteId">
    <vt:lpwstr>cbc2c381-2f2e-4d93-91d1-506c9316ace7</vt:lpwstr>
  </property>
  <property fmtid="{D5CDD505-2E9C-101B-9397-08002B2CF9AE}" pid="7" name="MSIP_Label_fc111285-cafa-4fc9-8a9a-bd902089b24f_ActionId">
    <vt:lpwstr>2e996bba-45bc-4c97-b093-1dd0e7d16e11</vt:lpwstr>
  </property>
  <property fmtid="{D5CDD505-2E9C-101B-9397-08002B2CF9AE}" pid="8" name="MSIP_Label_fc111285-cafa-4fc9-8a9a-bd902089b24f_ContentBits">
    <vt:lpwstr>0</vt:lpwstr>
  </property>
  <property fmtid="{D5CDD505-2E9C-101B-9397-08002B2CF9AE}" pid="9" name="MSIP_Label_fc111285-cafa-4fc9-8a9a-bd902089b24f_Tag">
    <vt:lpwstr>10, 0, 1, 1</vt:lpwstr>
  </property>
</Properties>
</file>