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75" r:id="rId5"/>
    <p:sldId id="276" r:id="rId6"/>
    <p:sldId id="277" r:id="rId7"/>
    <p:sldId id="278" r:id="rId8"/>
    <p:sldId id="260" r:id="rId9"/>
    <p:sldId id="268" r:id="rId10"/>
    <p:sldId id="262" r:id="rId11"/>
    <p:sldId id="279" r:id="rId12"/>
    <p:sldId id="273" r:id="rId13"/>
    <p:sldId id="27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DE5BD-E289-DFEA-6877-B22C8615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BB545-047D-17C3-9526-51888364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4CED0-F60E-3E9F-CBB2-F96C6B5B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BBDD8-33A6-A33A-736E-9A322B5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0D8CD-7BB0-DDA1-CC57-0F80C67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99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D5B8-D83D-5CDB-D734-5CD6C34A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093E23-BE03-5B1D-9DDA-CE87D8EC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4E9DA-87C2-7C65-09A6-B728B2DE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3415-D60D-8528-AEA4-4C2476C1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73E7-6877-79FB-DFF3-E33474CB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B4E06-5FFA-4619-6E2D-877B35E9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15DCB5-900A-5AAA-38C4-A6B45F4D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31A0E-B126-2D75-459D-DEA59C9F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BB49F-E5D4-94E3-8BCF-32D02C9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1C1CC-D8ED-2CF4-D48B-40A42A56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6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E335-F415-C681-06CE-BB5542BD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C04A1-097D-487A-5A70-9A64BC5C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E690B-046E-286A-C967-37C61988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7FF80-DA02-325E-BAF1-6461B49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B8D50-1637-AA39-5F81-D1F1822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2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D1B4C-67EB-EF52-3799-C3A2E01E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A18A3-9B6E-5FAB-4533-DC259E52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AFF2B-923B-7BF7-5ABD-73A87FE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8623-1A6A-C07C-8AD9-85142D1B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EADF4-2DBA-C5E6-949D-0F2E684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0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2319-C1C7-3C36-33F4-A2CEB515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258DA-CB98-5BBE-2EA7-B95C1489C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613D0-8705-D443-E8A4-F8F605FB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9E330-6237-C6C5-5BE4-FDA66AD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3B85-F474-48E1-3493-A608FEF2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DC3EE-09D2-B431-F345-F414028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5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A358-A497-3DD6-F90A-8CDCECE4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847BF-4E1C-4932-6003-A769FDC8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9478BF-19DD-18E3-7258-E540109F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2588A0-E295-3A8F-B909-54336772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30A4D2-D765-D698-A47C-B2B85F3C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D5CA8-5D97-A091-DC37-666AF921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4B77DC-881F-7038-F115-BC8625C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E08AC-25B0-51A4-5BDB-C2CC97F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7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D36C0-4EB7-58CC-F60E-465A90E4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BD109E-B6BC-C4A4-37EA-884A190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225F1C-9938-0CE1-7417-254738F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D1717-67A7-0A0D-0E22-F801BA6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2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5407C8-FDE7-4F25-FFD6-DC947ED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83E27A-4F48-10D3-A352-E8C7A11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FC5389-4D72-2445-2A64-991B5D6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6F16-66CC-B0F1-1693-BCA51AED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60C65-FD0E-61BE-0DDE-EABAA89C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61BBF-6EDD-C1D5-E6AB-1F8B19044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2DC1B-66BE-1077-A914-F1E1BED6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5E54D-7003-5595-9238-B13A2B9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645E4-978A-F5B6-5391-C32424C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A4B5-A086-13B4-5F55-2AEE4A9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A00920-8729-EF29-DE10-4F382A86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2BA522-16B9-93AE-B37C-1C179A9D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AC202-5EED-96D7-D568-ED6FC3E2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A6227-D845-BF9F-127D-1AF7A65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A0CFB-46B2-6A0A-43F2-69919F56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0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EFAF-72AA-7AC6-7CCD-32DA17CA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5F2A8-AC4A-EC37-DCB4-B3CDCCB0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64A0B-A07C-7012-9E79-111B8BC9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0C6A-0034-425B-BB3D-5AB3331ED5A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4948C-8BF9-71A1-8DDA-58263271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08D01-B367-B5E1-EE98-3FF5931D6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8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de bloque 6">
            <a:extLst>
              <a:ext uri="{FF2B5EF4-FFF2-40B4-BE49-F238E27FC236}">
                <a16:creationId xmlns:a16="http://schemas.microsoft.com/office/drawing/2014/main" id="{76112F50-B7C3-C139-4E9C-77B7A80B2F0E}"/>
              </a:ext>
            </a:extLst>
          </p:cNvPr>
          <p:cNvSpPr/>
          <p:nvPr/>
        </p:nvSpPr>
        <p:spPr>
          <a:xfrm>
            <a:off x="709126" y="5798975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87F5BB43-1343-CC0F-C247-DE36AC1C56BE}"/>
              </a:ext>
            </a:extLst>
          </p:cNvPr>
          <p:cNvSpPr/>
          <p:nvPr/>
        </p:nvSpPr>
        <p:spPr>
          <a:xfrm rot="16200000">
            <a:off x="11109648" y="686380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3AD196-11EB-4977-D1CB-B735B0CE9E37}"/>
              </a:ext>
            </a:extLst>
          </p:cNvPr>
          <p:cNvSpPr/>
          <p:nvPr/>
        </p:nvSpPr>
        <p:spPr>
          <a:xfrm>
            <a:off x="10226351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0D5726-BE23-139C-F391-DF7CFAE6BCDE}"/>
              </a:ext>
            </a:extLst>
          </p:cNvPr>
          <p:cNvSpPr/>
          <p:nvPr/>
        </p:nvSpPr>
        <p:spPr>
          <a:xfrm>
            <a:off x="10773747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059D2B-6C3B-0296-6597-6F77C23C5D94}"/>
              </a:ext>
            </a:extLst>
          </p:cNvPr>
          <p:cNvSpPr/>
          <p:nvPr/>
        </p:nvSpPr>
        <p:spPr>
          <a:xfrm>
            <a:off x="9675845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B94593-9C6C-D17A-CD15-8E764952011F}"/>
              </a:ext>
            </a:extLst>
          </p:cNvPr>
          <p:cNvSpPr txBox="1"/>
          <p:nvPr/>
        </p:nvSpPr>
        <p:spPr>
          <a:xfrm>
            <a:off x="3881535" y="5281127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37F9F9-1244-4A00-C5F8-5833E152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91" y="634115"/>
            <a:ext cx="8668418" cy="43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F71AB45-7332-9956-5E87-FAF7AE37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9536" y="5046500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6D18B04-6532-E940-A7B9-FC5F4000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6585911" y="0"/>
            <a:ext cx="5606090" cy="6858000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BB41DA9C-2BB3-B77F-FE36-035A52594333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29A023-94D7-F17F-6160-A41D7057DD87}"/>
              </a:ext>
            </a:extLst>
          </p:cNvPr>
          <p:cNvSpPr txBox="1"/>
          <p:nvPr/>
        </p:nvSpPr>
        <p:spPr>
          <a:xfrm>
            <a:off x="860750" y="700317"/>
            <a:ext cx="560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Configuración de Git y VSCode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44E030-0B26-C09D-7A5C-63A5078E522D}"/>
              </a:ext>
            </a:extLst>
          </p:cNvPr>
          <p:cNvSpPr txBox="1"/>
          <p:nvPr/>
        </p:nvSpPr>
        <p:spPr>
          <a:xfrm>
            <a:off x="860750" y="1665912"/>
            <a:ext cx="4802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Realizar la instalación y configuración en sus equipos</a:t>
            </a:r>
          </a:p>
          <a:p>
            <a:pPr marL="285750" indent="-285750" algn="just">
              <a:buFontTx/>
              <a:buChar char="-"/>
            </a:pPr>
            <a:endParaRPr lang="es-MX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- El material de apoyo llamado Instalación Entorno Desarrollo.pdf</a:t>
            </a:r>
          </a:p>
          <a:p>
            <a:pPr algn="just"/>
            <a:endParaRPr lang="es-MX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- Seguir las instrucciones del Docente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5C9EE3-D316-DAAE-3129-880AD72B24BE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7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224C-E93F-41C2-6C5B-07DCDFC5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E81A48B-75BB-7764-05C3-5FB57A76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9536" y="5046500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168C0DD-81AB-58EB-E5ED-5586BD329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6585911" y="0"/>
            <a:ext cx="5606090" cy="6858000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205CDA3E-E351-2F9A-D5B2-49E01FAE8A2F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17FB55-9A8D-232D-5E24-060AA8931EFE}"/>
              </a:ext>
            </a:extLst>
          </p:cNvPr>
          <p:cNvSpPr txBox="1"/>
          <p:nvPr/>
        </p:nvSpPr>
        <p:spPr>
          <a:xfrm>
            <a:off x="860750" y="700317"/>
            <a:ext cx="5606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Instalación de Node.js, Angular CLI y MongoDB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70E363-D8AD-FA8D-E8A1-B71228DEC5F8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47B0B2-5DE2-BA77-59F8-B1673606ED8E}"/>
              </a:ext>
            </a:extLst>
          </p:cNvPr>
          <p:cNvSpPr txBox="1"/>
          <p:nvPr/>
        </p:nvSpPr>
        <p:spPr>
          <a:xfrm>
            <a:off x="854470" y="2129349"/>
            <a:ext cx="4802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Realizar la instalación y configuración en sus equipos</a:t>
            </a:r>
          </a:p>
          <a:p>
            <a:pPr marL="285750" indent="-285750" algn="just">
              <a:buFontTx/>
              <a:buChar char="-"/>
            </a:pPr>
            <a:endParaRPr lang="es-MX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- El material de apoyo llamado Instalación Entorno Desarrollo.pdf</a:t>
            </a:r>
          </a:p>
          <a:p>
            <a:pPr algn="just"/>
            <a:endParaRPr lang="es-MX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- Seguir las instrucciones del Docente</a:t>
            </a:r>
          </a:p>
        </p:txBody>
      </p:sp>
    </p:spTree>
    <p:extLst>
      <p:ext uri="{BB962C8B-B14F-4D97-AF65-F5344CB8AC3E}">
        <p14:creationId xmlns:p14="http://schemas.microsoft.com/office/powerpoint/2010/main" val="332100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B2556E-1378-7D08-A475-44B336F723B9}"/>
              </a:ext>
            </a:extLst>
          </p:cNvPr>
          <p:cNvSpPr/>
          <p:nvPr/>
        </p:nvSpPr>
        <p:spPr>
          <a:xfrm>
            <a:off x="225924" y="0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15AE81C8-B57E-F2F1-8586-93A6C5FCA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04" y="0"/>
            <a:ext cx="2012396" cy="1464906"/>
          </a:xfrm>
          <a:prstGeom prst="rect">
            <a:avLst/>
          </a:prstGeom>
        </p:spPr>
      </p:pic>
      <p:pic>
        <p:nvPicPr>
          <p:cNvPr id="8" name="Imagen 7" descr="Forma&#10;&#10;Descripción generada automáticamente">
            <a:extLst>
              <a:ext uri="{FF2B5EF4-FFF2-40B4-BE49-F238E27FC236}">
                <a16:creationId xmlns:a16="http://schemas.microsoft.com/office/drawing/2014/main" id="{8E60417E-315E-1D07-BF55-351DBDC90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0528">
            <a:off x="-94861" y="5229854"/>
            <a:ext cx="2286000" cy="1400175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8D4F70-130E-45DF-0480-EEC28FAE9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06" y="10418"/>
            <a:ext cx="2208245" cy="15636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6B14E0-649D-5C7A-A488-C35B4E10D217}"/>
              </a:ext>
            </a:extLst>
          </p:cNvPr>
          <p:cNvSpPr txBox="1"/>
          <p:nvPr/>
        </p:nvSpPr>
        <p:spPr>
          <a:xfrm>
            <a:off x="1115418" y="2793419"/>
            <a:ext cx="4901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6000" dirty="0">
                <a:solidFill>
                  <a:schemeClr val="bg1"/>
                </a:solidFill>
                <a:latin typeface="Antipasto Pro " panose="02000506020000020004" pitchFamily="2" charset="0"/>
              </a:rPr>
              <a:t>¿ Dudas e </a:t>
            </a:r>
          </a:p>
          <a:p>
            <a:pPr algn="just"/>
            <a:r>
              <a:rPr lang="es-MX" sz="6000" dirty="0">
                <a:solidFill>
                  <a:schemeClr val="bg1"/>
                </a:solidFill>
                <a:latin typeface="Antipasto Pro " panose="02000506020000020004" pitchFamily="2" charset="0"/>
              </a:rPr>
              <a:t>Inquietudes ?</a:t>
            </a:r>
            <a:endParaRPr lang="es-CO" sz="60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89712F-6718-3E3B-AC0C-BE29646CE650}"/>
              </a:ext>
            </a:extLst>
          </p:cNvPr>
          <p:cNvSpPr txBox="1"/>
          <p:nvPr/>
        </p:nvSpPr>
        <p:spPr>
          <a:xfrm>
            <a:off x="2407383" y="6046142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14" name="Imagen 13" descr="Imagen que contiene computer, computadora, oscuro, cuarto&#10;&#10;Descripción generada automáticamente">
            <a:extLst>
              <a:ext uri="{FF2B5EF4-FFF2-40B4-BE49-F238E27FC236}">
                <a16:creationId xmlns:a16="http://schemas.microsoft.com/office/drawing/2014/main" id="{B369A657-6ACE-C3C3-3FA1-035183478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32" y="1048655"/>
            <a:ext cx="2200275" cy="2238375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A0A3C44-FE58-78F7-0D87-E9D9BBC6C063}"/>
              </a:ext>
            </a:extLst>
          </p:cNvPr>
          <p:cNvSpPr/>
          <p:nvPr/>
        </p:nvSpPr>
        <p:spPr>
          <a:xfrm>
            <a:off x="5829417" y="951770"/>
            <a:ext cx="4934372" cy="49544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Pantalla de un celular con la imagen de una caricatura de un hombre&#10;&#10;Descripción generada automáticamente con confianza baja">
            <a:extLst>
              <a:ext uri="{FF2B5EF4-FFF2-40B4-BE49-F238E27FC236}">
                <a16:creationId xmlns:a16="http://schemas.microsoft.com/office/drawing/2014/main" id="{56E0DF74-C85D-615E-EACE-0D827BEDE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63" y="1665739"/>
            <a:ext cx="3857680" cy="54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1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1AE08DA-B175-A394-E195-FEA66C630B80}"/>
              </a:ext>
            </a:extLst>
          </p:cNvPr>
          <p:cNvSpPr/>
          <p:nvPr/>
        </p:nvSpPr>
        <p:spPr>
          <a:xfrm>
            <a:off x="0" y="-6409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8CB13E-6C18-F9E4-E176-A68790C32553}"/>
              </a:ext>
            </a:extLst>
          </p:cNvPr>
          <p:cNvSpPr txBox="1"/>
          <p:nvPr/>
        </p:nvSpPr>
        <p:spPr>
          <a:xfrm>
            <a:off x="1237716" y="1971157"/>
            <a:ext cx="97165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>
                <a:solidFill>
                  <a:schemeClr val="bg1"/>
                </a:solidFill>
                <a:latin typeface="Another Monday DEMO" pitchFamily="50" charset="0"/>
              </a:rPr>
              <a:t>Gracias</a:t>
            </a:r>
            <a:endParaRPr lang="es-CO" sz="16600" b="1" dirty="0">
              <a:solidFill>
                <a:schemeClr val="bg1"/>
              </a:solidFill>
              <a:latin typeface="Another Monday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DF29905-FF92-A46D-FF99-0210AD327ACF}"/>
              </a:ext>
            </a:extLst>
          </p:cNvPr>
          <p:cNvSpPr txBox="1"/>
          <p:nvPr/>
        </p:nvSpPr>
        <p:spPr>
          <a:xfrm>
            <a:off x="2407383" y="6046142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7A0ECA27-AC1E-CD27-64BF-B6E15FAC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5200" y="0"/>
            <a:ext cx="4876800" cy="6415087"/>
          </a:xfrm>
          <a:prstGeom prst="rect">
            <a:avLst/>
          </a:prstGeom>
        </p:spPr>
      </p:pic>
      <p:pic>
        <p:nvPicPr>
          <p:cNvPr id="15" name="Imagen 14" descr="Forma, Círculo&#10;&#10;Descripción generada automáticamente">
            <a:extLst>
              <a:ext uri="{FF2B5EF4-FFF2-40B4-BE49-F238E27FC236}">
                <a16:creationId xmlns:a16="http://schemas.microsoft.com/office/drawing/2014/main" id="{DDEB96B2-492D-3B5B-9E66-83994096B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3002">
            <a:off x="5208999" y="5090690"/>
            <a:ext cx="1609457" cy="15821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A4A1FC-F7EE-35C3-71EA-8330B5FF4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642937"/>
            <a:ext cx="11649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8F287-2C8E-FE3E-1619-81876BBFB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C8AFD022-3E6E-4884-8973-3AA3DC0C0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5200" y="0"/>
            <a:ext cx="4876800" cy="64150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CDF1DA-9A1B-1426-D3A8-813E6B0F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871537"/>
            <a:ext cx="11677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72FBE-AE85-CDA7-E339-69FED317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28B1D9-F8E4-258F-E9D8-79D1B191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86" y="471398"/>
            <a:ext cx="8915400" cy="1876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D98C1F-3582-8A08-461C-2629E5B4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86" y="2128748"/>
            <a:ext cx="8915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817D-E713-8BC4-865A-313BD5BC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6CF434-5C4E-B935-4BF1-94FEFC85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77" y="190500"/>
            <a:ext cx="9259646" cy="62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FEFCF-132C-3F03-BCD0-A4BA8596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09F188A-4DA3-4156-6B12-3E277142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85750"/>
            <a:ext cx="107823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B693A-AB97-5811-9F0B-85C062DB4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B906D9-C763-2577-C67E-522ADC7A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433387"/>
            <a:ext cx="111918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5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ostener, silla, pequeño, hombre&#10;&#10;Descripción generada automáticamente">
            <a:extLst>
              <a:ext uri="{FF2B5EF4-FFF2-40B4-BE49-F238E27FC236}">
                <a16:creationId xmlns:a16="http://schemas.microsoft.com/office/drawing/2014/main" id="{D0106B53-5BB8-E46D-C9C6-7387EE9E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464906"/>
            <a:ext cx="5162550" cy="4886325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05EF9C2-E100-073B-D71A-4AA47DB1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66" y="717818"/>
            <a:ext cx="1834709" cy="12991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13185C-1D1E-D2D6-18D0-A477B5114248}"/>
              </a:ext>
            </a:extLst>
          </p:cNvPr>
          <p:cNvSpPr txBox="1"/>
          <p:nvPr/>
        </p:nvSpPr>
        <p:spPr>
          <a:xfrm>
            <a:off x="6096000" y="717818"/>
            <a:ext cx="54750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Módulo 1: Fundamentos del Desarrollo Web y JavaScript (Meses 1 y 2) </a:t>
            </a:r>
          </a:p>
          <a:p>
            <a:pPr algn="just"/>
            <a:endParaRPr lang="es-MX" dirty="0"/>
          </a:p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Objetivo:</a:t>
            </a:r>
            <a:r>
              <a:rPr lang="es-MX" dirty="0"/>
              <a:t> </a:t>
            </a:r>
            <a:r>
              <a:rPr lang="es-MX" dirty="0">
                <a:solidFill>
                  <a:srgbClr val="4906CF"/>
                </a:solidFill>
              </a:rPr>
              <a:t>Dominar los fundamentos de JavaScript, HTML y CSS, y sentar las bases del desarrollo web.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Clase 1: </a:t>
            </a:r>
            <a:r>
              <a:rPr lang="es-MX" dirty="0">
                <a:solidFill>
                  <a:srgbClr val="4906CF"/>
                </a:solidFill>
              </a:rPr>
              <a:t>Introducción al desarrollo web y al stack MEAN. </a:t>
            </a:r>
          </a:p>
          <a:p>
            <a:pPr algn="just"/>
            <a:r>
              <a:rPr lang="es-MX" dirty="0"/>
              <a:t>	o Instalación de Node.js, Angular CLI y        </a:t>
            </a:r>
          </a:p>
          <a:p>
            <a:pPr algn="just"/>
            <a:r>
              <a:rPr lang="es-MX" dirty="0"/>
              <a:t>	MongoDB. </a:t>
            </a:r>
          </a:p>
          <a:p>
            <a:pPr algn="just"/>
            <a:r>
              <a:rPr lang="es-MX" dirty="0"/>
              <a:t>	o Configuración de Git y VSCode.</a:t>
            </a:r>
            <a:endParaRPr lang="es-CO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781F49-9988-D0F9-7AEC-6032FC383529}"/>
              </a:ext>
            </a:extLst>
          </p:cNvPr>
          <p:cNvSpPr/>
          <p:nvPr/>
        </p:nvSpPr>
        <p:spPr>
          <a:xfrm>
            <a:off x="734397" y="615820"/>
            <a:ext cx="1364991" cy="1401150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419779-7049-D879-34CD-373375989685}"/>
              </a:ext>
            </a:extLst>
          </p:cNvPr>
          <p:cNvSpPr/>
          <p:nvPr/>
        </p:nvSpPr>
        <p:spPr>
          <a:xfrm>
            <a:off x="5421472" y="5533051"/>
            <a:ext cx="755001" cy="704464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7695D-F044-A1DB-02D7-717A26C4C8A1}"/>
              </a:ext>
            </a:extLst>
          </p:cNvPr>
          <p:cNvSpPr txBox="1"/>
          <p:nvPr/>
        </p:nvSpPr>
        <p:spPr>
          <a:xfrm>
            <a:off x="6524627" y="5885283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6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FF7BB2A-A4B5-1832-B886-6AEBD259488F}"/>
              </a:ext>
            </a:extLst>
          </p:cNvPr>
          <p:cNvSpPr/>
          <p:nvPr/>
        </p:nvSpPr>
        <p:spPr>
          <a:xfrm>
            <a:off x="17328" y="0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3D32675-BCC2-95C1-2653-7FF7E7B1B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21" y="5125259"/>
            <a:ext cx="2208245" cy="15636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7B87C3-9CB7-50BF-5927-C24EF24AE3D0}"/>
              </a:ext>
            </a:extLst>
          </p:cNvPr>
          <p:cNvSpPr txBox="1"/>
          <p:nvPr/>
        </p:nvSpPr>
        <p:spPr>
          <a:xfrm>
            <a:off x="579574" y="1314624"/>
            <a:ext cx="44631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</a:rPr>
              <a:t>Introducción al desarrollo web y al stack MEAN</a:t>
            </a:r>
            <a:endParaRPr lang="es-MX" sz="2400" b="1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algn="just"/>
            <a:endParaRPr lang="es-MX" sz="16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MX" sz="1600" dirty="0">
                <a:solidFill>
                  <a:schemeClr val="bg1"/>
                </a:solidFill>
                <a:latin typeface="Antipasto Pro " panose="02000506020000020004" pitchFamily="2" charset="0"/>
              </a:rPr>
              <a:t>El desarrollo web consiste en crear sitios y aplicaciones para internet, lo que se divide en el frontend (la parte visual que usa el usuario) y el backend (la lógica que funciona en el servidor). El stack MEAN es un conjunto de tecnologías basadas en JavaScript que nos permite construir una aplicación completa: MongoDB como base de datos para guardar la información, Express y Node.js para construir el backend, y Angular para crear el frontend interactivo. Su gran ventaja es que unifica todo el desarrollo bajo un mismo lenguaje, JavaScript.</a:t>
            </a:r>
            <a:endParaRPr lang="es-CO" sz="16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C6EB29-277C-C036-8D8A-CA16A376B4E9}"/>
              </a:ext>
            </a:extLst>
          </p:cNvPr>
          <p:cNvSpPr txBox="1"/>
          <p:nvPr/>
        </p:nvSpPr>
        <p:spPr>
          <a:xfrm>
            <a:off x="929952" y="5907085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7" name="Imagen 6" descr="Una mujer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F7904CCD-AE88-C733-8DA7-035AC58E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94" y="0"/>
            <a:ext cx="681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4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286</Words>
  <Application>Microsoft Office PowerPoint</Application>
  <PresentationFormat>Panorámica</PresentationFormat>
  <Paragraphs>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Another Monday DEMO</vt:lpstr>
      <vt:lpstr>Antipasto Pro 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Arturo Palma Sanchez</dc:creator>
  <cp:lastModifiedBy>Alexander Montealegre Ramirez</cp:lastModifiedBy>
  <cp:revision>9</cp:revision>
  <dcterms:created xsi:type="dcterms:W3CDTF">2024-10-17T22:56:03Z</dcterms:created>
  <dcterms:modified xsi:type="dcterms:W3CDTF">2025-06-06T22:20:34Z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2025-06-06T21:08:53Z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2e996bba-45bc-4c97-b093-1dd0e7d16e11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10, 0, 1, 1</vt:lpwstr>
  </property>
</Properties>
</file>