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8" r:id="rId4"/>
    <p:sldId id="262" r:id="rId5"/>
    <p:sldId id="263" r:id="rId6"/>
    <p:sldId id="264" r:id="rId7"/>
    <p:sldId id="279" r:id="rId8"/>
    <p:sldId id="280" r:id="rId9"/>
    <p:sldId id="273" r:id="rId10"/>
    <p:sldId id="27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0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DE5BD-E289-DFEA-6877-B22C8615A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BB545-047D-17C3-9526-518883646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A4CED0-F60E-3E9F-CBB2-F96C6B5B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BBDD8-33A6-A33A-736E-9A322B5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70D8CD-7BB0-DDA1-CC57-0F80C670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799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BD5B8-D83D-5CDB-D734-5CD6C34A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093E23-BE03-5B1D-9DDA-CE87D8ECA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4E9DA-87C2-7C65-09A6-B728B2DE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43415-D60D-8528-AEA4-4C2476C1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B73E7-6877-79FB-DFF3-E33474CB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4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4E06-5FFA-4619-6E2D-877B35E94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15DCB5-900A-5AAA-38C4-A6B45F4D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31A0E-B126-2D75-459D-DEA59C9F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BB49F-E5D4-94E3-8BCF-32D02C9E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1C1CC-D8ED-2CF4-D48B-40A42A56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161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E335-F415-C681-06CE-BB5542BD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C04A1-097D-487A-5A70-9A64BC5C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5E690B-046E-286A-C967-37C6198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C7FF80-DA02-325E-BAF1-6461B49E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B8D50-1637-AA39-5F81-D1F1822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72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D1B4C-67EB-EF52-3799-C3A2E01E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BA18A3-9B6E-5FAB-4533-DC259E52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4AFF2B-923B-7BF7-5ABD-73A87FE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A8623-1A6A-C07C-8AD9-85142D1B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9EADF4-2DBA-C5E6-949D-0F2E684D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904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F2319-C1C7-3C36-33F4-A2CEB51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3258DA-CB98-5BBE-2EA7-B95C1489C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613D0-8705-D443-E8A4-F8F605FB3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99E330-6237-C6C5-5BE4-FDA66ADC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4F3B85-F474-48E1-3493-A608FEF2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3DC3EE-09D2-B431-F345-F414028A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57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2A358-A497-3DD6-F90A-8CDCECE4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1847BF-4E1C-4932-6003-A769FDC8A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9478BF-19DD-18E3-7258-E540109F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2588A0-E295-3A8F-B909-54336772C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30A4D2-D765-D698-A47C-B2B85F3C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9D5CA8-5D97-A091-DC37-666AF921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4B77DC-881F-7038-F115-BC8625C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CE08AC-25B0-51A4-5BDB-C2CC97F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47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D36C0-4EB7-58CC-F60E-465A90E4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BD109E-B6BC-C4A4-37EA-884A190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225F1C-9938-0CE1-7417-254738FE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D1717-67A7-0A0D-0E22-F801BA69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621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5407C8-FDE7-4F25-FFD6-DC947EDA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83E27A-4F48-10D3-A352-E8C7A118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FC5389-4D72-2445-2A64-991B5D6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6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36F16-66CC-B0F1-1693-BCA51AED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60C65-FD0E-61BE-0DDE-EABAA89C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61BBF-6EDD-C1D5-E6AB-1F8B19044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92DC1B-66BE-1077-A914-F1E1BED6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5E54D-7003-5595-9238-B13A2B9D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E645E4-978A-F5B6-5391-C32424C0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97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7A4B5-A086-13B4-5F55-2AEE4A92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00920-8729-EF29-DE10-4F382A865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2BA522-16B9-93AE-B37C-1C179A9D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AC202-5EED-96D7-D568-ED6FC3E2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A6227-D845-BF9F-127D-1AF7A65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3A0CFB-46B2-6A0A-43F2-69919F5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105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8EFAF-72AA-7AC6-7CCD-32DA17CA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5F2A8-AC4A-EC37-DCB4-B3CDCCB0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64A0B-A07C-7012-9E79-111B8BC9F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0C6A-0034-425B-BB3D-5AB3331ED5A2}" type="datetimeFigureOut">
              <a:rPr lang="es-CO" smtClean="0"/>
              <a:t>13/06/2025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948C-8BF9-71A1-8DDA-582632718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008D01-B367-B5E1-EE98-3FF5931D6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3AB5D-CB46-4FC6-899B-769E532453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38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o de bloque 6">
            <a:extLst>
              <a:ext uri="{FF2B5EF4-FFF2-40B4-BE49-F238E27FC236}">
                <a16:creationId xmlns:a16="http://schemas.microsoft.com/office/drawing/2014/main" id="{76112F50-B7C3-C139-4E9C-77B7A80B2F0E}"/>
              </a:ext>
            </a:extLst>
          </p:cNvPr>
          <p:cNvSpPr/>
          <p:nvPr/>
        </p:nvSpPr>
        <p:spPr>
          <a:xfrm>
            <a:off x="709126" y="5798975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87F5BB43-1343-CC0F-C247-DE36AC1C56BE}"/>
              </a:ext>
            </a:extLst>
          </p:cNvPr>
          <p:cNvSpPr/>
          <p:nvPr/>
        </p:nvSpPr>
        <p:spPr>
          <a:xfrm rot="16200000">
            <a:off x="11109648" y="686380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53AD196-11EB-4977-D1CB-B735B0CE9E37}"/>
              </a:ext>
            </a:extLst>
          </p:cNvPr>
          <p:cNvSpPr/>
          <p:nvPr/>
        </p:nvSpPr>
        <p:spPr>
          <a:xfrm>
            <a:off x="10226351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0D5726-BE23-139C-F391-DF7CFAE6BCDE}"/>
              </a:ext>
            </a:extLst>
          </p:cNvPr>
          <p:cNvSpPr/>
          <p:nvPr/>
        </p:nvSpPr>
        <p:spPr>
          <a:xfrm>
            <a:off x="10773747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059D2B-6C3B-0296-6597-6F77C23C5D94}"/>
              </a:ext>
            </a:extLst>
          </p:cNvPr>
          <p:cNvSpPr/>
          <p:nvPr/>
        </p:nvSpPr>
        <p:spPr>
          <a:xfrm>
            <a:off x="9675845" y="5523722"/>
            <a:ext cx="485192" cy="503854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B94593-9C6C-D17A-CD15-8E764952011F}"/>
              </a:ext>
            </a:extLst>
          </p:cNvPr>
          <p:cNvSpPr txBox="1"/>
          <p:nvPr/>
        </p:nvSpPr>
        <p:spPr>
          <a:xfrm>
            <a:off x="3881535" y="5281127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37F9F9-1244-4A00-C5F8-5833E152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791" y="634115"/>
            <a:ext cx="8668418" cy="43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3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1AE08DA-B175-A394-E195-FEA66C630B80}"/>
              </a:ext>
            </a:extLst>
          </p:cNvPr>
          <p:cNvSpPr/>
          <p:nvPr/>
        </p:nvSpPr>
        <p:spPr>
          <a:xfrm>
            <a:off x="0" y="-6409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28CB13E-6C18-F9E4-E176-A68790C32553}"/>
              </a:ext>
            </a:extLst>
          </p:cNvPr>
          <p:cNvSpPr txBox="1"/>
          <p:nvPr/>
        </p:nvSpPr>
        <p:spPr>
          <a:xfrm>
            <a:off x="1237716" y="1971157"/>
            <a:ext cx="971656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600" b="1" dirty="0">
                <a:solidFill>
                  <a:schemeClr val="bg1"/>
                </a:solidFill>
                <a:latin typeface="Another Monday DEMO" pitchFamily="50" charset="0"/>
              </a:rPr>
              <a:t>Gracias</a:t>
            </a:r>
            <a:endParaRPr lang="es-CO" sz="16600" b="1" dirty="0">
              <a:solidFill>
                <a:schemeClr val="bg1"/>
              </a:solidFill>
              <a:latin typeface="Another Monday DEM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sostener, silla, pequeño, hombre&#10;&#10;Descripción generada automáticamente">
            <a:extLst>
              <a:ext uri="{FF2B5EF4-FFF2-40B4-BE49-F238E27FC236}">
                <a16:creationId xmlns:a16="http://schemas.microsoft.com/office/drawing/2014/main" id="{D0106B53-5BB8-E46D-C9C6-7387EE9E3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4" y="1464906"/>
            <a:ext cx="5162550" cy="4886325"/>
          </a:xfrm>
          <a:prstGeom prst="rect">
            <a:avLst/>
          </a:prstGeom>
        </p:spPr>
      </p:pic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05EF9C2-E100-073B-D71A-4AA47DB188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66" y="717818"/>
            <a:ext cx="1834709" cy="12991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613185C-1D1E-D2D6-18D0-A477B5114248}"/>
              </a:ext>
            </a:extLst>
          </p:cNvPr>
          <p:cNvSpPr txBox="1"/>
          <p:nvPr/>
        </p:nvSpPr>
        <p:spPr>
          <a:xfrm>
            <a:off x="6083173" y="766190"/>
            <a:ext cx="547500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Módulo 1: Fundamentos del Desarrollo Web y JavaScript (Meses 1 y 2) </a:t>
            </a:r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Objetivo:</a:t>
            </a:r>
            <a:r>
              <a:rPr lang="es-MX" dirty="0"/>
              <a:t> </a:t>
            </a:r>
            <a:r>
              <a:rPr lang="es-MX" dirty="0">
                <a:solidFill>
                  <a:srgbClr val="4906CF"/>
                </a:solidFill>
              </a:rPr>
              <a:t>Dominar los fundamentos de JavaScript, HTML y CSS, y sentar las bases del desarrollo web. </a:t>
            </a:r>
          </a:p>
          <a:p>
            <a:pPr algn="just"/>
            <a:endParaRPr lang="es-MX" dirty="0"/>
          </a:p>
          <a:p>
            <a:pPr algn="just"/>
            <a:r>
              <a:rPr lang="es-MX" sz="2400" b="1" dirty="0">
                <a:solidFill>
                  <a:srgbClr val="4906CF"/>
                </a:solidFill>
                <a:latin typeface="Antipasto Pro " panose="02000506020000020004" pitchFamily="2" charset="0"/>
              </a:rPr>
              <a:t>Clase 2: </a:t>
            </a:r>
            <a:r>
              <a:rPr lang="es-MX" dirty="0">
                <a:solidFill>
                  <a:srgbClr val="4906CF"/>
                </a:solidFill>
              </a:rPr>
              <a:t>Fundamentos de JavaScript. </a:t>
            </a:r>
          </a:p>
          <a:p>
            <a:pPr algn="just"/>
            <a:r>
              <a:rPr lang="es-MX" dirty="0"/>
              <a:t>	</a:t>
            </a:r>
          </a:p>
          <a:p>
            <a:pPr algn="just"/>
            <a:r>
              <a:rPr lang="es-MX" dirty="0"/>
              <a:t>	o Variables · Tipos de Datos · Operadores</a:t>
            </a:r>
          </a:p>
          <a:p>
            <a:pPr algn="just"/>
            <a:r>
              <a:rPr lang="es-MX" dirty="0"/>
              <a:t>	 Funciones Básicas</a:t>
            </a:r>
          </a:p>
          <a:p>
            <a:pPr algn="just"/>
            <a:endParaRPr lang="es-CO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781F49-9988-D0F9-7AEC-6032FC383529}"/>
              </a:ext>
            </a:extLst>
          </p:cNvPr>
          <p:cNvSpPr/>
          <p:nvPr/>
        </p:nvSpPr>
        <p:spPr>
          <a:xfrm>
            <a:off x="734397" y="615820"/>
            <a:ext cx="1364991" cy="1401150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D419779-7049-D879-34CD-373375989685}"/>
              </a:ext>
            </a:extLst>
          </p:cNvPr>
          <p:cNvSpPr/>
          <p:nvPr/>
        </p:nvSpPr>
        <p:spPr>
          <a:xfrm>
            <a:off x="5421472" y="5533051"/>
            <a:ext cx="755001" cy="704464"/>
          </a:xfrm>
          <a:prstGeom prst="ellipse">
            <a:avLst/>
          </a:prstGeom>
          <a:noFill/>
          <a:ln>
            <a:solidFill>
              <a:srgbClr val="4906CF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E7695D-F044-A1DB-02D7-717A26C4C8A1}"/>
              </a:ext>
            </a:extLst>
          </p:cNvPr>
          <p:cNvSpPr txBox="1"/>
          <p:nvPr/>
        </p:nvSpPr>
        <p:spPr>
          <a:xfrm>
            <a:off x="6524627" y="5885283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4264-3D93-662C-C962-F3046F5C84B7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56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F7BB2A-A4B5-1832-B886-6AEBD259488F}"/>
              </a:ext>
            </a:extLst>
          </p:cNvPr>
          <p:cNvSpPr/>
          <p:nvPr/>
        </p:nvSpPr>
        <p:spPr>
          <a:xfrm>
            <a:off x="172734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3D32675-BCC2-95C1-2653-7FF7E7B1B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021" y="5125259"/>
            <a:ext cx="2208245" cy="15636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C7B87C3-9CB7-50BF-5927-C24EF24AE3D0}"/>
              </a:ext>
            </a:extLst>
          </p:cNvPr>
          <p:cNvSpPr txBox="1"/>
          <p:nvPr/>
        </p:nvSpPr>
        <p:spPr>
          <a:xfrm>
            <a:off x="435148" y="870243"/>
            <a:ext cx="4957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600" b="1" dirty="0">
                <a:solidFill>
                  <a:schemeClr val="bg1"/>
                </a:solidFill>
              </a:rPr>
              <a:t>Introducción a JavaScript</a:t>
            </a:r>
            <a:endParaRPr lang="es-MX" sz="3600" b="1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algn="just"/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Lenguaje interpretado, basado en ECMAScript.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Usado en desarrollo web, móvil, servidor (Node.js).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Permite interactividad y lógica del lado del cliente.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2C6EB29-277C-C036-8D8A-CA16A376B4E9}"/>
              </a:ext>
            </a:extLst>
          </p:cNvPr>
          <p:cNvSpPr txBox="1"/>
          <p:nvPr/>
        </p:nvSpPr>
        <p:spPr>
          <a:xfrm>
            <a:off x="929952" y="5907085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7" name="Imagen 6" descr="Una mujer con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F7904CCD-AE88-C733-8DA7-035AC58E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094" y="0"/>
            <a:ext cx="681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7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7F71AB45-7332-9956-5E87-FAF7AE37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6D18B04-6532-E940-A7B9-FC5F40002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6585911" y="0"/>
            <a:ext cx="5606090" cy="685800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B41DA9C-2BB3-B77F-FE36-035A52594333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529A023-94D7-F17F-6160-A41D7057DD87}"/>
              </a:ext>
            </a:extLst>
          </p:cNvPr>
          <p:cNvSpPr txBox="1"/>
          <p:nvPr/>
        </p:nvSpPr>
        <p:spPr>
          <a:xfrm>
            <a:off x="860750" y="700317"/>
            <a:ext cx="56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Variables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44E030-0B26-C09D-7A5C-63A5078E522D}"/>
              </a:ext>
            </a:extLst>
          </p:cNvPr>
          <p:cNvSpPr txBox="1"/>
          <p:nvPr/>
        </p:nvSpPr>
        <p:spPr>
          <a:xfrm>
            <a:off x="909568" y="1285092"/>
            <a:ext cx="52352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Se declaran con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var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,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let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o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const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let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y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const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tienen alcance de bloque.</a:t>
            </a:r>
          </a:p>
          <a:p>
            <a:pPr marL="285750" indent="-285750" algn="just">
              <a:buFontTx/>
              <a:buChar char="-"/>
            </a:pPr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Ejemplo: </a:t>
            </a:r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const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precio = 10;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55C9EE3-D316-DAAE-3129-880AD72B24BE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ágrima 3">
            <a:extLst>
              <a:ext uri="{FF2B5EF4-FFF2-40B4-BE49-F238E27FC236}">
                <a16:creationId xmlns:a16="http://schemas.microsoft.com/office/drawing/2014/main" id="{6CFCF8A3-2597-13ED-5403-FA58E971724D}"/>
              </a:ext>
            </a:extLst>
          </p:cNvPr>
          <p:cNvSpPr/>
          <p:nvPr/>
        </p:nvSpPr>
        <p:spPr>
          <a:xfrm>
            <a:off x="6398350" y="1095654"/>
            <a:ext cx="4599993" cy="4385388"/>
          </a:xfrm>
          <a:prstGeom prst="teardrop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180094-843D-ABAF-4123-AC2686FBD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849"/>
            <a:ext cx="971346" cy="1049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9A7992-84DA-B450-1C49-FF6C84E34102}"/>
              </a:ext>
            </a:extLst>
          </p:cNvPr>
          <p:cNvSpPr txBox="1"/>
          <p:nvPr/>
        </p:nvSpPr>
        <p:spPr>
          <a:xfrm>
            <a:off x="6819017" y="1443637"/>
            <a:ext cx="41793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Primitivos: Number, String, Boolean, Undefined, Null, Symbol, BigInt.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Compuestos: Object, Array,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Ejemplo: let nombre = 'Ana';</a:t>
            </a:r>
          </a:p>
          <a:p>
            <a:pPr algn="ctr"/>
            <a:r>
              <a:rPr lang="es-MX" sz="1400" dirty="0">
                <a:solidFill>
                  <a:schemeClr val="bg1"/>
                </a:solidFill>
                <a:latin typeface="Antipasto Pro " panose="02000506020000020004" pitchFamily="2" charset="0"/>
              </a:rPr>
              <a:t>.</a:t>
            </a:r>
            <a:endParaRPr lang="es-CO" sz="1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6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B5F87608-CFC5-33BE-4B7D-17DC8C8AF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839" y="5287698"/>
            <a:ext cx="1430907" cy="101322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A422C9C-35AD-0325-73E6-613A78C0F50D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9" name="Imagen 8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E01A026E-E74C-5B86-2DBD-5F9181CBC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" y="971758"/>
            <a:ext cx="5343042" cy="4633181"/>
          </a:xfrm>
          <a:prstGeom prst="rect">
            <a:avLst/>
          </a:prstGeom>
        </p:spPr>
      </p:pic>
      <p:sp>
        <p:nvSpPr>
          <p:cNvPr id="10" name="Arco de bloque 9">
            <a:extLst>
              <a:ext uri="{FF2B5EF4-FFF2-40B4-BE49-F238E27FC236}">
                <a16:creationId xmlns:a16="http://schemas.microsoft.com/office/drawing/2014/main" id="{1A3FDCC2-2B98-D23A-824E-F5FD667DBB86}"/>
              </a:ext>
            </a:extLst>
          </p:cNvPr>
          <p:cNvSpPr/>
          <p:nvPr/>
        </p:nvSpPr>
        <p:spPr>
          <a:xfrm>
            <a:off x="619617" y="298581"/>
            <a:ext cx="1386465" cy="1352938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1F40EE3-7844-FA99-7B70-E377846C72CC}"/>
              </a:ext>
            </a:extLst>
          </p:cNvPr>
          <p:cNvSpPr/>
          <p:nvPr/>
        </p:nvSpPr>
        <p:spPr>
          <a:xfrm>
            <a:off x="5424080" y="5098329"/>
            <a:ext cx="1010933" cy="1013220"/>
          </a:xfrm>
          <a:prstGeom prst="ellipse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1C7840-D766-E754-D380-F36393D53555}"/>
              </a:ext>
            </a:extLst>
          </p:cNvPr>
          <p:cNvSpPr txBox="1"/>
          <p:nvPr/>
        </p:nvSpPr>
        <p:spPr>
          <a:xfrm>
            <a:off x="7643247" y="298581"/>
            <a:ext cx="3808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Tipos de Datos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3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6F965CE9-090F-A96C-618E-5CEED0248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0004"/>
            <a:ext cx="2771775" cy="2286000"/>
          </a:xfrm>
          <a:prstGeom prst="rect">
            <a:avLst/>
          </a:prstGeom>
        </p:spPr>
      </p:pic>
      <p:pic>
        <p:nvPicPr>
          <p:cNvPr id="8" name="Imagen 7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7BAF5FB-7DE5-9D19-B617-75EAF2734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7" y="288853"/>
            <a:ext cx="2379055" cy="168460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A3415F7-F838-B38B-1436-2AF21C61AAE3}"/>
              </a:ext>
            </a:extLst>
          </p:cNvPr>
          <p:cNvSpPr txBox="1"/>
          <p:nvPr/>
        </p:nvSpPr>
        <p:spPr>
          <a:xfrm>
            <a:off x="6171560" y="2693451"/>
            <a:ext cx="5252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Aritméticos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: +, -, *, /, %, **</a:t>
            </a:r>
          </a:p>
          <a:p>
            <a:pPr algn="just"/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Comparación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: ==, ===, !=, &gt;, &lt;</a:t>
            </a:r>
          </a:p>
          <a:p>
            <a:pPr algn="just"/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algn="just"/>
            <a:r>
              <a:rPr lang="es-MX" sz="3200" b="1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Lógicos</a:t>
            </a: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: &amp;&amp;, ||, !</a:t>
            </a:r>
          </a:p>
        </p:txBody>
      </p:sp>
      <p:pic>
        <p:nvPicPr>
          <p:cNvPr id="11" name="Imagen 10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6C0B6C27-4907-EC43-FFEA-A7EB9E094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310" y="1723191"/>
            <a:ext cx="4511690" cy="4619626"/>
          </a:xfrm>
          <a:prstGeom prst="rect">
            <a:avLst/>
          </a:prstGeom>
        </p:spPr>
      </p:pic>
      <p:pic>
        <p:nvPicPr>
          <p:cNvPr id="17" name="Imagen 16" descr="Forma, Círculo&#10;&#10;Descripción generada automáticamente">
            <a:extLst>
              <a:ext uri="{FF2B5EF4-FFF2-40B4-BE49-F238E27FC236}">
                <a16:creationId xmlns:a16="http://schemas.microsoft.com/office/drawing/2014/main" id="{08328C7E-C0EE-2492-EF17-5BFAC5890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52447" y="552448"/>
            <a:ext cx="4457700" cy="335280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78C0069-74B7-B95F-46DE-4A71B54BC585}"/>
              </a:ext>
            </a:extLst>
          </p:cNvPr>
          <p:cNvSpPr txBox="1"/>
          <p:nvPr/>
        </p:nvSpPr>
        <p:spPr>
          <a:xfrm>
            <a:off x="860750" y="799326"/>
            <a:ext cx="49760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b="1" dirty="0">
                <a:solidFill>
                  <a:srgbClr val="4906CF"/>
                </a:solidFill>
                <a:latin typeface="Antipasto Pro " panose="02000506020000020004" pitchFamily="2" charset="0"/>
              </a:rPr>
              <a:t>Operadores</a:t>
            </a:r>
            <a:endParaRPr lang="es-CO" sz="60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61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224C-E93F-41C2-6C5B-07DCDFC5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0E81A48B-75BB-7764-05C3-5FB57A769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pic>
        <p:nvPicPr>
          <p:cNvPr id="7" name="Imagen 6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168C0DD-81AB-58EB-E5ED-5586BD329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2" r="12088"/>
          <a:stretch/>
        </p:blipFill>
        <p:spPr>
          <a:xfrm>
            <a:off x="6585911" y="0"/>
            <a:ext cx="5606090" cy="685800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205CDA3E-E351-2F9A-D5B2-49E01FAE8A2F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D17FB55-9A8D-232D-5E24-060AA8931EFE}"/>
              </a:ext>
            </a:extLst>
          </p:cNvPr>
          <p:cNvSpPr txBox="1"/>
          <p:nvPr/>
        </p:nvSpPr>
        <p:spPr>
          <a:xfrm>
            <a:off x="860750" y="700317"/>
            <a:ext cx="56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Funciones Básicas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970E363-D8AD-FA8D-E8A1-B71228DEC5F8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47B0B2-5DE2-BA77-59F8-B1673606ED8E}"/>
              </a:ext>
            </a:extLst>
          </p:cNvPr>
          <p:cNvSpPr txBox="1"/>
          <p:nvPr/>
        </p:nvSpPr>
        <p:spPr>
          <a:xfrm>
            <a:off x="544004" y="1445975"/>
            <a:ext cx="5896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Declaración: function saludar() {}</a:t>
            </a:r>
          </a:p>
          <a:p>
            <a:pPr marL="285750" indent="-285750" algn="just">
              <a:buFontTx/>
              <a:buChar char="-"/>
            </a:pPr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Expresión: 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	const suma = function() {}</a:t>
            </a:r>
          </a:p>
          <a:p>
            <a:pPr algn="just"/>
            <a:endParaRPr lang="es-MX" sz="3200" dirty="0">
              <a:solidFill>
                <a:schemeClr val="bg1">
                  <a:lumMod val="50000"/>
                </a:schemeClr>
              </a:solidFill>
              <a:latin typeface="Antipasto Pro " panose="02000506020000020004" pitchFamily="2" charset="0"/>
            </a:endParaRPr>
          </a:p>
          <a:p>
            <a:pPr marL="285750" indent="-285750" algn="just">
              <a:buFontTx/>
              <a:buChar char="-"/>
            </a:pPr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Flecha: const x = () =&gt; {}</a:t>
            </a:r>
          </a:p>
        </p:txBody>
      </p:sp>
    </p:spTree>
    <p:extLst>
      <p:ext uri="{BB962C8B-B14F-4D97-AF65-F5344CB8AC3E}">
        <p14:creationId xmlns:p14="http://schemas.microsoft.com/office/powerpoint/2010/main" val="332100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EE4A8-2D7C-F99A-00C5-68C74C75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F9E56C74-1FE2-D95A-F497-276FF1511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09536" y="5046500"/>
            <a:ext cx="2362200" cy="590550"/>
          </a:xfrm>
          <a:prstGeom prst="rect">
            <a:avLst/>
          </a:prstGeom>
        </p:spPr>
      </p:pic>
      <p:sp>
        <p:nvSpPr>
          <p:cNvPr id="8" name="Arco de bloque 7">
            <a:extLst>
              <a:ext uri="{FF2B5EF4-FFF2-40B4-BE49-F238E27FC236}">
                <a16:creationId xmlns:a16="http://schemas.microsoft.com/office/drawing/2014/main" id="{BDD44531-E17F-B319-276D-C1332E65CED1}"/>
              </a:ext>
            </a:extLst>
          </p:cNvPr>
          <p:cNvSpPr/>
          <p:nvPr/>
        </p:nvSpPr>
        <p:spPr>
          <a:xfrm rot="5400000">
            <a:off x="-1082352" y="4101384"/>
            <a:ext cx="2164703" cy="2118049"/>
          </a:xfrm>
          <a:prstGeom prst="blockArc">
            <a:avLst>
              <a:gd name="adj1" fmla="val 10800000"/>
              <a:gd name="adj2" fmla="val 27082"/>
              <a:gd name="adj3" fmla="val 15408"/>
            </a:avLst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2543B3-416E-4810-198E-5B07EEBBA8E4}"/>
              </a:ext>
            </a:extLst>
          </p:cNvPr>
          <p:cNvSpPr txBox="1"/>
          <p:nvPr/>
        </p:nvSpPr>
        <p:spPr>
          <a:xfrm>
            <a:off x="5769241" y="335125"/>
            <a:ext cx="5606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906CF"/>
                </a:solidFill>
                <a:latin typeface="Antipasto Pro " panose="02000506020000020004" pitchFamily="2" charset="0"/>
              </a:rPr>
              <a:t>Ejemplo Combinado</a:t>
            </a:r>
            <a:endParaRPr lang="es-CO" sz="3200" b="1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DD733F-D89E-095E-ABE6-8A1C95CA61F5}"/>
              </a:ext>
            </a:extLst>
          </p:cNvPr>
          <p:cNvSpPr txBox="1"/>
          <p:nvPr/>
        </p:nvSpPr>
        <p:spPr>
          <a:xfrm>
            <a:off x="6769334" y="1255704"/>
            <a:ext cx="50152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function calcularTotal(precio, cantidad, IVA = 0.19) 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{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	const subtotal = precio * cantidad;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 const impuesto = subtotal * IVA;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  return subtotal + impuesto;</a:t>
            </a:r>
          </a:p>
          <a:p>
            <a:pPr algn="just"/>
            <a:r>
              <a:rPr lang="es-MX" sz="3200" dirty="0">
                <a:solidFill>
                  <a:schemeClr val="bg1">
                    <a:lumMod val="50000"/>
                  </a:schemeClr>
                </a:solidFill>
                <a:latin typeface="Antipasto Pro " panose="02000506020000020004" pitchFamily="2" charset="0"/>
              </a:rPr>
              <a:t>}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80591F-0BEE-D877-D8A1-1E1BAA72833D}"/>
              </a:ext>
            </a:extLst>
          </p:cNvPr>
          <p:cNvSpPr txBox="1"/>
          <p:nvPr/>
        </p:nvSpPr>
        <p:spPr>
          <a:xfrm>
            <a:off x="860750" y="5762434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4906CF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rgbClr val="4906CF"/>
              </a:solidFill>
              <a:latin typeface="Antipasto Pro " panose="02000506020000020004" pitchFamily="2" charset="0"/>
            </a:endParaRPr>
          </a:p>
        </p:txBody>
      </p:sp>
      <p:pic>
        <p:nvPicPr>
          <p:cNvPr id="2" name="Imagen 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398A66CC-4C85-4849-92D1-DC2432882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0" y="-75678"/>
            <a:ext cx="3962400" cy="585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B2556E-1378-7D08-A475-44B336F723B9}"/>
              </a:ext>
            </a:extLst>
          </p:cNvPr>
          <p:cNvSpPr/>
          <p:nvPr/>
        </p:nvSpPr>
        <p:spPr>
          <a:xfrm>
            <a:off x="225924" y="0"/>
            <a:ext cx="12192000" cy="6858000"/>
          </a:xfrm>
          <a:prstGeom prst="rect">
            <a:avLst/>
          </a:prstGeom>
          <a:solidFill>
            <a:srgbClr val="4906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15AE81C8-B57E-F2F1-8586-93A6C5FCA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9604" y="0"/>
            <a:ext cx="2012396" cy="1464906"/>
          </a:xfrm>
          <a:prstGeom prst="rect">
            <a:avLst/>
          </a:prstGeom>
        </p:spPr>
      </p:pic>
      <p:pic>
        <p:nvPicPr>
          <p:cNvPr id="8" name="Imagen 7" descr="Forma&#10;&#10;Descripción generada automáticamente">
            <a:extLst>
              <a:ext uri="{FF2B5EF4-FFF2-40B4-BE49-F238E27FC236}">
                <a16:creationId xmlns:a16="http://schemas.microsoft.com/office/drawing/2014/main" id="{8E60417E-315E-1D07-BF55-351DBDC90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90528">
            <a:off x="-94861" y="5229854"/>
            <a:ext cx="2286000" cy="1400175"/>
          </a:xfrm>
          <a:prstGeom prst="rect">
            <a:avLst/>
          </a:prstGeom>
        </p:spPr>
      </p:pic>
      <p:pic>
        <p:nvPicPr>
          <p:cNvPr id="10" name="Imagen 9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18D4F70-130E-45DF-0480-EEC28FAE9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806" y="10418"/>
            <a:ext cx="2208245" cy="15636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36B14E0-649D-5C7A-A488-C35B4E10D217}"/>
              </a:ext>
            </a:extLst>
          </p:cNvPr>
          <p:cNvSpPr txBox="1"/>
          <p:nvPr/>
        </p:nvSpPr>
        <p:spPr>
          <a:xfrm>
            <a:off x="1115418" y="2793419"/>
            <a:ext cx="4901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¿ Dudas e </a:t>
            </a:r>
          </a:p>
          <a:p>
            <a:pPr algn="just"/>
            <a:r>
              <a:rPr lang="es-MX" sz="6000" dirty="0">
                <a:solidFill>
                  <a:schemeClr val="bg1"/>
                </a:solidFill>
                <a:latin typeface="Antipasto Pro " panose="02000506020000020004" pitchFamily="2" charset="0"/>
              </a:rPr>
              <a:t>Inquietudes ?</a:t>
            </a:r>
            <a:endParaRPr lang="es-CO" sz="60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89712F-6718-3E3B-AC0C-BE29646CE650}"/>
              </a:ext>
            </a:extLst>
          </p:cNvPr>
          <p:cNvSpPr txBox="1"/>
          <p:nvPr/>
        </p:nvSpPr>
        <p:spPr>
          <a:xfrm>
            <a:off x="2407383" y="6046142"/>
            <a:ext cx="45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/>
                </a:solidFill>
                <a:latin typeface="Antipasto Pro " panose="02000506020000020004" pitchFamily="2" charset="0"/>
              </a:rPr>
              <a:t>www.devseniorcode.com</a:t>
            </a:r>
            <a:endParaRPr lang="es-CO" sz="2400" dirty="0">
              <a:solidFill>
                <a:schemeClr val="bg1"/>
              </a:solidFill>
              <a:latin typeface="Antipasto Pro " panose="02000506020000020004" pitchFamily="2" charset="0"/>
            </a:endParaRPr>
          </a:p>
        </p:txBody>
      </p:sp>
      <p:pic>
        <p:nvPicPr>
          <p:cNvPr id="14" name="Imagen 13" descr="Imagen que contiene computer, computadora, oscuro, cuarto&#10;&#10;Descripción generada automáticamente">
            <a:extLst>
              <a:ext uri="{FF2B5EF4-FFF2-40B4-BE49-F238E27FC236}">
                <a16:creationId xmlns:a16="http://schemas.microsoft.com/office/drawing/2014/main" id="{B369A657-6ACE-C3C3-3FA1-035183478F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532" y="1048655"/>
            <a:ext cx="2200275" cy="2238375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A0A3C44-FE58-78F7-0D87-E9D9BBC6C063}"/>
              </a:ext>
            </a:extLst>
          </p:cNvPr>
          <p:cNvSpPr/>
          <p:nvPr/>
        </p:nvSpPr>
        <p:spPr>
          <a:xfrm>
            <a:off x="5829417" y="951770"/>
            <a:ext cx="4934372" cy="495446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 descr="Pantalla de un celular con la imagen de una caricatura de un hombre&#10;&#10;Descripción generada automáticamente con confianza baja">
            <a:extLst>
              <a:ext uri="{FF2B5EF4-FFF2-40B4-BE49-F238E27FC236}">
                <a16:creationId xmlns:a16="http://schemas.microsoft.com/office/drawing/2014/main" id="{56E0DF74-C85D-615E-EACE-0D827BEDEE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63" y="1665739"/>
            <a:ext cx="3857680" cy="54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19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277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Another Monday DEMO</vt:lpstr>
      <vt:lpstr>Antipasto Pro 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 Arturo Palma Sanchez</dc:creator>
  <cp:lastModifiedBy>Alexander Montealegre Ramirez</cp:lastModifiedBy>
  <cp:revision>19</cp:revision>
  <dcterms:created xsi:type="dcterms:W3CDTF">2024-10-17T22:56:03Z</dcterms:created>
  <dcterms:modified xsi:type="dcterms:W3CDTF">2025-06-13T22:37:02Z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2025-06-06T21:08:53Z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2e996bba-45bc-4c97-b093-1dd0e7d16e11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