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9"/>
  </p:notesMasterIdLst>
  <p:sldIdLst>
    <p:sldId id="256" r:id="rId3"/>
    <p:sldId id="257" r:id="rId4"/>
    <p:sldId id="258" r:id="rId5"/>
    <p:sldId id="261" r:id="rId6"/>
    <p:sldId id="304" r:id="rId7"/>
    <p:sldId id="305" r:id="rId8"/>
    <p:sldId id="306" r:id="rId9"/>
    <p:sldId id="262" r:id="rId10"/>
    <p:sldId id="263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4" r:id="rId19"/>
    <p:sldId id="265" r:id="rId20"/>
    <p:sldId id="267" r:id="rId21"/>
    <p:sldId id="266" r:id="rId22"/>
    <p:sldId id="316" r:id="rId23"/>
    <p:sldId id="315" r:id="rId24"/>
    <p:sldId id="269" r:id="rId25"/>
    <p:sldId id="317" r:id="rId26"/>
    <p:sldId id="318" r:id="rId27"/>
    <p:sldId id="270" r:id="rId28"/>
    <p:sldId id="268" r:id="rId29"/>
    <p:sldId id="271" r:id="rId30"/>
    <p:sldId id="319" r:id="rId31"/>
    <p:sldId id="321" r:id="rId32"/>
    <p:sldId id="320" r:id="rId33"/>
    <p:sldId id="322" r:id="rId34"/>
    <p:sldId id="290" r:id="rId35"/>
    <p:sldId id="292" r:id="rId36"/>
    <p:sldId id="289" r:id="rId37"/>
    <p:sldId id="274" r:id="rId38"/>
  </p:sldIdLst>
  <p:sldSz cx="9144000" cy="5143500" type="screen16x9"/>
  <p:notesSz cx="6858000" cy="9144000"/>
  <p:embeddedFontLst>
    <p:embeddedFont>
      <p:font typeface="Lora" pitchFamily="2" charset="0"/>
      <p:regular r:id="rId40"/>
      <p:bold r:id="rId41"/>
      <p:italic r:id="rId42"/>
      <p:boldItalic r:id="rId43"/>
    </p:embeddedFont>
    <p:embeddedFont>
      <p:font typeface="Quattrocento Sans" panose="020B05020500000200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8DD53E-3C1A-42CA-A2B5-AB5CCA22CC6F}">
  <a:tblStyle styleId="{718DD53E-3C1A-42CA-A2B5-AB5CCA22C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5e74a2592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5e74a2592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5e74a2592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5e74a2592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5e74a2592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5e74a2592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5e74a2592_2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5e74a2592_2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d80a90c7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d80a90c7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d80a90c7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d80a90c7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d80a90c7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d80a90c7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>
          <a:extLst>
            <a:ext uri="{FF2B5EF4-FFF2-40B4-BE49-F238E27FC236}">
              <a16:creationId xmlns:a16="http://schemas.microsoft.com/office/drawing/2014/main" id="{DFF41F0B-B9D3-BD22-A3C7-D8395148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3d80a90c7_0_254:notes">
            <a:extLst>
              <a:ext uri="{FF2B5EF4-FFF2-40B4-BE49-F238E27FC236}">
                <a16:creationId xmlns:a16="http://schemas.microsoft.com/office/drawing/2014/main" id="{9A397093-EF89-4F9E-BA10-4B37FD00A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3d80a90c7_0_254:notes">
            <a:extLst>
              <a:ext uri="{FF2B5EF4-FFF2-40B4-BE49-F238E27FC236}">
                <a16:creationId xmlns:a16="http://schemas.microsoft.com/office/drawing/2014/main" id="{BE7A9A5B-12F3-BC21-3896-A227A4E21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4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191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d80a90c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3d80a90c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4bbf6b9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4bbf6b9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d80a90c7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d80a90c7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4bbf6b9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4bbf6b9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C0A232D6-7B1A-D914-C3D6-72B1E406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4bbf6b9c_0_54:notes">
            <a:extLst>
              <a:ext uri="{FF2B5EF4-FFF2-40B4-BE49-F238E27FC236}">
                <a16:creationId xmlns:a16="http://schemas.microsoft.com/office/drawing/2014/main" id="{DCF38F9B-5170-E2EC-1B02-AA2F2B203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4bbf6b9c_0_54:notes">
            <a:extLst>
              <a:ext uri="{FF2B5EF4-FFF2-40B4-BE49-F238E27FC236}">
                <a16:creationId xmlns:a16="http://schemas.microsoft.com/office/drawing/2014/main" id="{43343517-4939-95AC-EEBF-7271DAB0B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39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27CB39E-C578-22C9-147C-FC1FC9D2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4bbf6b9c_0_54:notes">
            <a:extLst>
              <a:ext uri="{FF2B5EF4-FFF2-40B4-BE49-F238E27FC236}">
                <a16:creationId xmlns:a16="http://schemas.microsoft.com/office/drawing/2014/main" id="{678EB1DC-8001-478C-74A3-8F220D6FD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4bbf6b9c_0_54:notes">
            <a:extLst>
              <a:ext uri="{FF2B5EF4-FFF2-40B4-BE49-F238E27FC236}">
                <a16:creationId xmlns:a16="http://schemas.microsoft.com/office/drawing/2014/main" id="{31D6EB46-5DA7-F894-C5DC-16ED8888F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661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3d80a90c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3d80a90c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1dd459a26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1dd459a26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3d80a90c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3d80a90c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3d80a90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3d80a90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4d1159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4d1159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4bbf6b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4bbf6b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B44B63E1-27B9-AF02-9C8A-94AAB6C6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d80a90c7_0_1183:notes">
            <a:extLst>
              <a:ext uri="{FF2B5EF4-FFF2-40B4-BE49-F238E27FC236}">
                <a16:creationId xmlns:a16="http://schemas.microsoft.com/office/drawing/2014/main" id="{6ED82DA9-C514-EA05-A452-1582C7B3A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d80a90c7_0_1183:notes">
            <a:extLst>
              <a:ext uri="{FF2B5EF4-FFF2-40B4-BE49-F238E27FC236}">
                <a16:creationId xmlns:a16="http://schemas.microsoft.com/office/drawing/2014/main" id="{3EC6A948-160C-BFC7-6823-B0521CE75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59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d80a90c7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d80a90c7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d80a90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3d80a90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5e74a2592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5e74a2592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5e74a2592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5e74a2592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9813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4288500" y="36978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1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650" y="23513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3205150" y="1497875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6" r:id="rId3"/>
    <p:sldLayoutId id="214748366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ctrTitle"/>
          </p:nvPr>
        </p:nvSpPr>
        <p:spPr>
          <a:xfrm>
            <a:off x="369150" y="1015350"/>
            <a:ext cx="8405700" cy="2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highlight>
                  <a:srgbClr val="FFCD00"/>
                </a:highlight>
              </a:rPr>
              <a:t>Presentación de resultados:</a:t>
            </a:r>
            <a:r>
              <a:rPr lang="en" sz="3000" dirty="0">
                <a:solidFill>
                  <a:schemeClr val="dk1"/>
                </a:solidFill>
              </a:rPr>
              <a:t> prueba Científico de datos junior</a:t>
            </a:r>
            <a:endParaRPr sz="3000" dirty="0"/>
          </a:p>
        </p:txBody>
      </p:sp>
      <p:sp>
        <p:nvSpPr>
          <p:cNvPr id="140" name="Google Shape;140;p23"/>
          <p:cNvSpPr txBox="1"/>
          <p:nvPr/>
        </p:nvSpPr>
        <p:spPr>
          <a:xfrm>
            <a:off x="844375" y="3754582"/>
            <a:ext cx="3493001" cy="35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Analista de lenguaje</a:t>
            </a:r>
            <a:endParaRPr sz="11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806625" y="3825800"/>
            <a:ext cx="3658200" cy="4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Alejandro Montenegro Taborda</a:t>
            </a:r>
            <a:endParaRPr sz="11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575" y="4725600"/>
            <a:ext cx="1749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05 de </a:t>
            </a:r>
            <a:r>
              <a:rPr lang="en" sz="11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febrero</a:t>
            </a: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de 2024</a:t>
            </a:r>
            <a:endParaRPr sz="11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A5DEBBB-7E9C-3906-175D-88D14E3B710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4399486" y="3825800"/>
            <a:ext cx="345028" cy="3653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06EF8-12BE-330E-AACA-8FC02222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FBBE7-C6F3-60C0-A0F4-9AE74591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Aspectos tenidos en cuenta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68843-708F-F312-7B2C-D5B01A2FC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POO y Entornos virtuales:</a:t>
            </a:r>
            <a:r>
              <a:rPr lang="es-ES" sz="2000" b="1" dirty="0">
                <a:latin typeface="Quattrocento Sans" panose="020B0502050000020003" pitchFamily="34" charset="0"/>
              </a:rPr>
              <a:t> </a:t>
            </a:r>
            <a:r>
              <a:rPr lang="es-ES" sz="2000" dirty="0"/>
              <a:t>Diseño pensado en algunas oportunidades de mejora observadas.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Infraestructura en la nube:</a:t>
            </a:r>
            <a:r>
              <a:rPr lang="es-ES" sz="2000" b="1" dirty="0"/>
              <a:t> </a:t>
            </a:r>
            <a:r>
              <a:rPr lang="es-ES" sz="2000" dirty="0"/>
              <a:t>Optimización pensada en infraestructura de la nube (cobro por procesos).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PEP8 y seguridad:</a:t>
            </a:r>
            <a:r>
              <a:rPr lang="es-ES" sz="2000" b="1" dirty="0"/>
              <a:t> </a:t>
            </a:r>
            <a:r>
              <a:rPr lang="es-ES" sz="2000" dirty="0"/>
              <a:t>Implementación usando buenas prácticas (internacionales).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E6A35C-26DC-E7AC-CA30-6B136332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AD59-293B-1E92-C506-F9673E89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9BBE0F-DF2A-695A-6AA9-2CDF4EAAF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Google Shape;250;p29">
            <a:extLst>
              <a:ext uri="{FF2B5EF4-FFF2-40B4-BE49-F238E27FC236}">
                <a16:creationId xmlns:a16="http://schemas.microsoft.com/office/drawing/2014/main" id="{59A0B4B3-C082-6972-CC9A-EC7BF9986E8E}"/>
              </a:ext>
            </a:extLst>
          </p:cNvPr>
          <p:cNvSpPr txBox="1">
            <a:spLocks/>
          </p:cNvSpPr>
          <p:nvPr/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ES" sz="2400" i="1" dirty="0">
                <a:latin typeface="Lora" pitchFamily="2" charset="0"/>
              </a:rPr>
              <a:t>Ahora sí </a:t>
            </a:r>
          </a:p>
          <a:p>
            <a:pPr algn="ctr">
              <a:spcBef>
                <a:spcPts val="600"/>
              </a:spcBef>
            </a:pPr>
            <a:r>
              <a:rPr lang="es-ES" sz="2400" i="1" dirty="0">
                <a:latin typeface="Lora" pitchFamily="2" charset="0"/>
              </a:rPr>
              <a:t>¡Empecemos!</a:t>
            </a:r>
          </a:p>
        </p:txBody>
      </p:sp>
    </p:spTree>
    <p:extLst>
      <p:ext uri="{BB962C8B-B14F-4D97-AF65-F5344CB8AC3E}">
        <p14:creationId xmlns:p14="http://schemas.microsoft.com/office/powerpoint/2010/main" val="252812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 llevados a cabo</a:t>
            </a:r>
            <a:endParaRPr dirty="0"/>
          </a:p>
        </p:txBody>
      </p:sp>
      <p:sp>
        <p:nvSpPr>
          <p:cNvPr id="293" name="Google Shape;29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 2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Etapa 1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 4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 5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 3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general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Limpieza de datos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4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5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3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Descripción general</a:t>
            </a:r>
            <a:endParaRPr dirty="0"/>
          </a:p>
        </p:txBody>
      </p:sp>
      <p:sp>
        <p:nvSpPr>
          <p:cNvPr id="317" name="Google Shape;317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EDA</a:t>
            </a:r>
            <a:endParaRPr sz="18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1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4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5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3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Descripción general</a:t>
            </a:r>
            <a:endParaRPr dirty="0"/>
          </a:p>
        </p:txBody>
      </p:sp>
      <p:sp>
        <p:nvSpPr>
          <p:cNvPr id="330" name="Google Shape;330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1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4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5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Preproce-samiento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Descripción general</a:t>
            </a:r>
            <a:endParaRPr dirty="0"/>
          </a:p>
        </p:txBody>
      </p:sp>
      <p:sp>
        <p:nvSpPr>
          <p:cNvPr id="343" name="Google Shape;343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4" name="Google Shape;344;p45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1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5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3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Descripción general</a:t>
            </a:r>
            <a:endParaRPr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2145409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605804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1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5196490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4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6736096" y="1719625"/>
            <a:ext cx="1802100" cy="1802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Desplie-gue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46"/>
          <p:cNvSpPr/>
          <p:nvPr/>
        </p:nvSpPr>
        <p:spPr>
          <a:xfrm>
            <a:off x="3685015" y="1719625"/>
            <a:ext cx="1802100" cy="1802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3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ctrTitle"/>
          </p:nvPr>
        </p:nvSpPr>
        <p:spPr>
          <a:xfrm>
            <a:off x="2022225" y="1693525"/>
            <a:ext cx="573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 datos</a:t>
            </a:r>
            <a:endParaRPr dirty="0"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Homogeinización de datos y capas de seguridad</a:t>
            </a:r>
            <a:endParaRPr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 datos</a:t>
            </a:r>
            <a:endParaRPr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/>
              <a:t>Nombramientos (homogenización de columnas)</a:t>
            </a:r>
          </a:p>
          <a:p>
            <a:pPr marL="800100" lvl="1" indent="-342900"/>
            <a:r>
              <a:rPr lang="en" dirty="0"/>
              <a:t>Camel Case</a:t>
            </a:r>
          </a:p>
          <a:p>
            <a:pPr marL="800100" lvl="1" indent="-342900"/>
            <a:r>
              <a:rPr lang="en-US" dirty="0"/>
              <a:t>S</a:t>
            </a:r>
            <a:r>
              <a:rPr lang="en" dirty="0"/>
              <a:t>nake Case</a:t>
            </a:r>
          </a:p>
          <a:p>
            <a:pPr marL="800100" lvl="1" indent="-342900"/>
            <a:r>
              <a:rPr lang="en" dirty="0"/>
              <a:t>Pascal Case</a:t>
            </a:r>
          </a:p>
          <a:p>
            <a:pPr marL="800100" lvl="1" indent="-342900"/>
            <a:r>
              <a:rPr lang="en" dirty="0"/>
              <a:t>Kebab Case</a:t>
            </a:r>
          </a:p>
          <a:p>
            <a:pPr marL="342900" indent="-342900"/>
            <a:r>
              <a:rPr lang="en" dirty="0"/>
              <a:t>Espacios vacios</a:t>
            </a:r>
          </a:p>
          <a:p>
            <a:pPr marL="342900" indent="-342900"/>
            <a:r>
              <a:rPr lang="en" dirty="0"/>
              <a:t>Caracteres especiales</a:t>
            </a:r>
          </a:p>
          <a:p>
            <a:pPr marL="342900" indent="-342900"/>
            <a:endParaRPr lang="en" dirty="0"/>
          </a:p>
          <a:p>
            <a:pPr marL="800100" lvl="1" indent="-342900"/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/>
              <a:t>Protección de datos sensibles</a:t>
            </a:r>
          </a:p>
          <a:p>
            <a:pPr marL="800100" lvl="1" indent="-342900"/>
            <a:r>
              <a:rPr lang="en-US" dirty="0"/>
              <a:t>I</a:t>
            </a:r>
            <a:r>
              <a:rPr lang="en" dirty="0"/>
              <a:t>d del cliente</a:t>
            </a:r>
          </a:p>
          <a:p>
            <a:pPr marL="800100" lvl="1" indent="-342900"/>
            <a:r>
              <a:rPr lang="en" dirty="0"/>
              <a:t>Nombre</a:t>
            </a:r>
          </a:p>
          <a:p>
            <a:pPr marL="342900" indent="-342900"/>
            <a:r>
              <a:rPr lang="en" dirty="0"/>
              <a:t>Ciberseguridad UUID</a:t>
            </a:r>
          </a:p>
          <a:p>
            <a:pPr marL="800100" lvl="1" indent="-342900"/>
            <a:r>
              <a:rPr lang="en" dirty="0"/>
              <a:t>Encriptación de identidad</a:t>
            </a:r>
          </a:p>
          <a:p>
            <a:pPr marL="800100" lvl="1" indent="-342900"/>
            <a:r>
              <a:rPr lang="en" dirty="0"/>
              <a:t>Desencriptación del usuario</a:t>
            </a: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 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y alcances de la presentación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81" name="Google Shape;281;p3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exploratorio de datos</a:t>
            </a:r>
            <a:endParaRPr dirty="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>
          <a:extLst>
            <a:ext uri="{FF2B5EF4-FFF2-40B4-BE49-F238E27FC236}">
              <a16:creationId xmlns:a16="http://schemas.microsoft.com/office/drawing/2014/main" id="{6F046758-7A9E-02AC-463D-822B7E39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>
            <a:extLst>
              <a:ext uri="{FF2B5EF4-FFF2-40B4-BE49-F238E27FC236}">
                <a16:creationId xmlns:a16="http://schemas.microsoft.com/office/drawing/2014/main" id="{DE994244-C2D7-BE09-04CB-C48B348B1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9719" y="3167496"/>
            <a:ext cx="839441" cy="497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 err="1"/>
              <a:t>Income</a:t>
            </a:r>
            <a:endParaRPr lang="es-ES" sz="100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/>
              <a:t>TAX</a:t>
            </a:r>
          </a:p>
        </p:txBody>
      </p:sp>
      <p:sp>
        <p:nvSpPr>
          <p:cNvPr id="636" name="Google Shape;636;p60">
            <a:extLst>
              <a:ext uri="{FF2B5EF4-FFF2-40B4-BE49-F238E27FC236}">
                <a16:creationId xmlns:a16="http://schemas.microsoft.com/office/drawing/2014/main" id="{D9864949-15EF-C810-0D35-F9C2EC720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607;p58">
            <a:extLst>
              <a:ext uri="{FF2B5EF4-FFF2-40B4-BE49-F238E27FC236}">
                <a16:creationId xmlns:a16="http://schemas.microsoft.com/office/drawing/2014/main" id="{0E7C1C90-B60A-BF28-A148-CAD88CB27EC6}"/>
              </a:ext>
            </a:extLst>
          </p:cNvPr>
          <p:cNvSpPr/>
          <p:nvPr/>
        </p:nvSpPr>
        <p:spPr>
          <a:xfrm>
            <a:off x="1899467" y="916254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Númericos</a:t>
            </a:r>
            <a:endParaRPr sz="700" b="1" i="1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5" name="Google Shape;607;p58">
            <a:extLst>
              <a:ext uri="{FF2B5EF4-FFF2-40B4-BE49-F238E27FC236}">
                <a16:creationId xmlns:a16="http://schemas.microsoft.com/office/drawing/2014/main" id="{ED2091DE-0C0E-6420-2ECA-2F657BFBEB38}"/>
              </a:ext>
            </a:extLst>
          </p:cNvPr>
          <p:cNvSpPr/>
          <p:nvPr/>
        </p:nvSpPr>
        <p:spPr>
          <a:xfrm>
            <a:off x="6327574" y="916253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Categóricos</a:t>
            </a:r>
            <a:endParaRPr sz="700" b="1" i="1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6" name="Google Shape;607;p58">
            <a:extLst>
              <a:ext uri="{FF2B5EF4-FFF2-40B4-BE49-F238E27FC236}">
                <a16:creationId xmlns:a16="http://schemas.microsoft.com/office/drawing/2014/main" id="{7F1F4A9F-7BD4-0886-1F6E-EC608E5CF4F8}"/>
              </a:ext>
            </a:extLst>
          </p:cNvPr>
          <p:cNvSpPr/>
          <p:nvPr/>
        </p:nvSpPr>
        <p:spPr>
          <a:xfrm>
            <a:off x="1162202" y="2089242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Continúos</a:t>
            </a:r>
            <a:endParaRPr sz="700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9" name="Google Shape;607;p58">
            <a:extLst>
              <a:ext uri="{FF2B5EF4-FFF2-40B4-BE49-F238E27FC236}">
                <a16:creationId xmlns:a16="http://schemas.microsoft.com/office/drawing/2014/main" id="{7A27DDBC-FF15-5BE4-62AD-60CAA275FB4C}"/>
              </a:ext>
            </a:extLst>
          </p:cNvPr>
          <p:cNvSpPr/>
          <p:nvPr/>
        </p:nvSpPr>
        <p:spPr>
          <a:xfrm>
            <a:off x="2597291" y="2089242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Discretos</a:t>
            </a:r>
            <a:endParaRPr sz="700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0" name="Google Shape;607;p58">
            <a:extLst>
              <a:ext uri="{FF2B5EF4-FFF2-40B4-BE49-F238E27FC236}">
                <a16:creationId xmlns:a16="http://schemas.microsoft.com/office/drawing/2014/main" id="{80B4F6A1-D502-A29A-CF23-6C5F21E5EC50}"/>
              </a:ext>
            </a:extLst>
          </p:cNvPr>
          <p:cNvSpPr/>
          <p:nvPr/>
        </p:nvSpPr>
        <p:spPr>
          <a:xfrm>
            <a:off x="4586561" y="2089242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Ordinales</a:t>
            </a:r>
            <a:endParaRPr sz="700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1" name="Google Shape;607;p58">
            <a:extLst>
              <a:ext uri="{FF2B5EF4-FFF2-40B4-BE49-F238E27FC236}">
                <a16:creationId xmlns:a16="http://schemas.microsoft.com/office/drawing/2014/main" id="{9B42CC1F-3FD3-A650-45C1-41EAA25E7741}"/>
              </a:ext>
            </a:extLst>
          </p:cNvPr>
          <p:cNvSpPr/>
          <p:nvPr/>
        </p:nvSpPr>
        <p:spPr>
          <a:xfrm>
            <a:off x="6021649" y="2089242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Nominales</a:t>
            </a:r>
            <a:endParaRPr sz="700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2" name="Google Shape;607;p58">
            <a:extLst>
              <a:ext uri="{FF2B5EF4-FFF2-40B4-BE49-F238E27FC236}">
                <a16:creationId xmlns:a16="http://schemas.microsoft.com/office/drawing/2014/main" id="{B89C5914-A9CA-A7CE-B9E9-EE2C8D1D7F09}"/>
              </a:ext>
            </a:extLst>
          </p:cNvPr>
          <p:cNvSpPr/>
          <p:nvPr/>
        </p:nvSpPr>
        <p:spPr>
          <a:xfrm>
            <a:off x="7456738" y="2089242"/>
            <a:ext cx="916959" cy="916959"/>
          </a:xfrm>
          <a:prstGeom prst="ellipse">
            <a:avLst/>
          </a:prstGeom>
          <a:noFill/>
          <a:ln w="127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Quattrocento Sans" panose="020B0502050000020003" pitchFamily="34" charset="0"/>
                <a:ea typeface="Lora"/>
                <a:cs typeface="Lora"/>
                <a:sym typeface="Lora"/>
              </a:rPr>
              <a:t>binarios</a:t>
            </a:r>
            <a:endParaRPr sz="700" dirty="0">
              <a:latin typeface="Quattrocento Sans" panose="020B05020500000200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4" name="Google Shape;295;p35">
            <a:extLst>
              <a:ext uri="{FF2B5EF4-FFF2-40B4-BE49-F238E27FC236}">
                <a16:creationId xmlns:a16="http://schemas.microsoft.com/office/drawing/2014/main" id="{F032551B-DAFD-EAE6-5586-909B92AF87BE}"/>
              </a:ext>
            </a:extLst>
          </p:cNvPr>
          <p:cNvSpPr txBox="1">
            <a:spLocks/>
          </p:cNvSpPr>
          <p:nvPr/>
        </p:nvSpPr>
        <p:spPr>
          <a:xfrm>
            <a:off x="3238500" y="340133"/>
            <a:ext cx="26670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Lora" pitchFamily="2" charset="0"/>
              </a:rPr>
              <a:t>Tipos</a:t>
            </a:r>
            <a:r>
              <a:rPr lang="en-US" sz="1800" b="1" dirty="0">
                <a:latin typeface="Lora" pitchFamily="2" charset="0"/>
              </a:rPr>
              <a:t> de </a:t>
            </a:r>
            <a:r>
              <a:rPr lang="en-US" sz="1800" b="1" dirty="0" err="1">
                <a:latin typeface="Lora" pitchFamily="2" charset="0"/>
              </a:rPr>
              <a:t>datos</a:t>
            </a:r>
            <a:endParaRPr lang="en-US" sz="1800" b="1" dirty="0">
              <a:latin typeface="Lora" pitchFamily="2" charset="0"/>
            </a:endParaRP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22D31EF-583C-ABB5-BDF8-9E3E1D4538B2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 flipV="1">
            <a:off x="2816426" y="775733"/>
            <a:ext cx="1755574" cy="599001"/>
          </a:xfrm>
          <a:prstGeom prst="bentConnector2">
            <a:avLst/>
          </a:prstGeom>
          <a:ln>
            <a:solidFill>
              <a:srgbClr val="FFCD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7674BB56-E735-B050-FB5A-B7C11D2555D4}"/>
              </a:ext>
            </a:extLst>
          </p:cNvPr>
          <p:cNvCxnSpPr>
            <a:cxnSpLocks/>
            <a:stCxn id="14" idx="2"/>
            <a:endCxn id="5" idx="2"/>
          </p:cNvCxnSpPr>
          <p:nvPr/>
        </p:nvCxnSpPr>
        <p:spPr>
          <a:xfrm rot="16200000" flipH="1">
            <a:off x="5150287" y="197446"/>
            <a:ext cx="599000" cy="1755574"/>
          </a:xfrm>
          <a:prstGeom prst="bentConnector2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3F26BE-1AE2-D4EE-E557-E25DE4C7FD4C}"/>
              </a:ext>
            </a:extLst>
          </p:cNvPr>
          <p:cNvCxnSpPr>
            <a:stCxn id="3" idx="4"/>
            <a:endCxn id="6" idx="0"/>
          </p:cNvCxnSpPr>
          <p:nvPr/>
        </p:nvCxnSpPr>
        <p:spPr>
          <a:xfrm rot="5400000">
            <a:off x="1861301" y="1592595"/>
            <a:ext cx="256029" cy="737265"/>
          </a:xfrm>
          <a:prstGeom prst="bentConnector3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9104E818-0268-00D0-C204-2EF8F798D247}"/>
              </a:ext>
            </a:extLst>
          </p:cNvPr>
          <p:cNvCxnSpPr>
            <a:stCxn id="3" idx="4"/>
            <a:endCxn id="9" idx="0"/>
          </p:cNvCxnSpPr>
          <p:nvPr/>
        </p:nvCxnSpPr>
        <p:spPr>
          <a:xfrm rot="16200000" flipH="1">
            <a:off x="2578845" y="1612315"/>
            <a:ext cx="256029" cy="697824"/>
          </a:xfrm>
          <a:prstGeom prst="bentConnector3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B3142C0-D308-6586-2520-C1FBE00F7AA0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787533" y="1090721"/>
            <a:ext cx="256030" cy="1741013"/>
          </a:xfrm>
          <a:prstGeom prst="bentConnector3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D78B92B-3162-DFD9-26F5-2D3DA7C8E19F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rot="5400000">
            <a:off x="6505077" y="1808265"/>
            <a:ext cx="256030" cy="305925"/>
          </a:xfrm>
          <a:prstGeom prst="bentConnector3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FD479DF-DDAD-1575-3CBE-0204B2C989AB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16200000" flipH="1">
            <a:off x="7222621" y="1396645"/>
            <a:ext cx="256030" cy="1129164"/>
          </a:xfrm>
          <a:prstGeom prst="bentConnector3">
            <a:avLst/>
          </a:prstGeom>
          <a:ln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34;p60">
            <a:extLst>
              <a:ext uri="{FF2B5EF4-FFF2-40B4-BE49-F238E27FC236}">
                <a16:creationId xmlns:a16="http://schemas.microsoft.com/office/drawing/2014/main" id="{3BA4D2B6-E929-2AC4-CDAF-B496B84E70EF}"/>
              </a:ext>
            </a:extLst>
          </p:cNvPr>
          <p:cNvSpPr txBox="1">
            <a:spLocks/>
          </p:cNvSpPr>
          <p:nvPr/>
        </p:nvSpPr>
        <p:spPr>
          <a:xfrm>
            <a:off x="2521186" y="3228929"/>
            <a:ext cx="1274618" cy="63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/>
              <a:t>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err="1"/>
              <a:t>Previous_sales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err="1"/>
              <a:t>Num_Contacts</a:t>
            </a:r>
            <a:endParaRPr lang="en-US" sz="1000" dirty="0">
              <a:highlight>
                <a:srgbClr val="FFCD00"/>
              </a:highlight>
            </a:endParaRPr>
          </a:p>
        </p:txBody>
      </p:sp>
      <p:sp>
        <p:nvSpPr>
          <p:cNvPr id="4" name="Google Shape;634;p60">
            <a:extLst>
              <a:ext uri="{FF2B5EF4-FFF2-40B4-BE49-F238E27FC236}">
                <a16:creationId xmlns:a16="http://schemas.microsoft.com/office/drawing/2014/main" id="{19053E70-0868-7DFC-02F1-623A72B1059E}"/>
              </a:ext>
            </a:extLst>
          </p:cNvPr>
          <p:cNvSpPr txBox="1">
            <a:spLocks/>
          </p:cNvSpPr>
          <p:nvPr/>
        </p:nvSpPr>
        <p:spPr>
          <a:xfrm>
            <a:off x="4407731" y="3228929"/>
            <a:ext cx="1435088" cy="8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err="1"/>
              <a:t>Client_ID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err="1"/>
              <a:t>Contact_hour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err="1"/>
              <a:t>Satisfaction_score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/>
              <a:t>Sales</a:t>
            </a:r>
            <a:endParaRPr lang="en-US" sz="1000" dirty="0">
              <a:highlight>
                <a:srgbClr val="FFCD00"/>
              </a:highlight>
            </a:endParaRPr>
          </a:p>
        </p:txBody>
      </p:sp>
      <p:sp>
        <p:nvSpPr>
          <p:cNvPr id="7" name="Google Shape;634;p60">
            <a:extLst>
              <a:ext uri="{FF2B5EF4-FFF2-40B4-BE49-F238E27FC236}">
                <a16:creationId xmlns:a16="http://schemas.microsoft.com/office/drawing/2014/main" id="{5667A25A-4D65-8791-AF78-048842288178}"/>
              </a:ext>
            </a:extLst>
          </p:cNvPr>
          <p:cNvSpPr txBox="1">
            <a:spLocks/>
          </p:cNvSpPr>
          <p:nvPr/>
        </p:nvSpPr>
        <p:spPr>
          <a:xfrm>
            <a:off x="5842819" y="3228929"/>
            <a:ext cx="1435088" cy="8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 err="1"/>
              <a:t>Name</a:t>
            </a:r>
            <a:endParaRPr lang="es-ES" sz="100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 err="1"/>
              <a:t>Location</a:t>
            </a:r>
            <a:endParaRPr lang="es-ES" sz="100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 err="1"/>
              <a:t>Type_products</a:t>
            </a:r>
            <a:endParaRPr lang="es-ES" sz="100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 err="1"/>
              <a:t>Contact_channel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6528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0415AB-06FD-C492-A5D1-EE2D8FB85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8" name="Google Shape;544;p54">
            <a:extLst>
              <a:ext uri="{FF2B5EF4-FFF2-40B4-BE49-F238E27FC236}">
                <a16:creationId xmlns:a16="http://schemas.microsoft.com/office/drawing/2014/main" id="{0269BF89-6151-5F72-E1F5-5397DB5FC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461555"/>
              </p:ext>
            </p:extLst>
          </p:nvPr>
        </p:nvGraphicFramePr>
        <p:xfrm>
          <a:off x="777423" y="374681"/>
          <a:ext cx="7321972" cy="3770680"/>
        </p:xfrm>
        <a:graphic>
          <a:graphicData uri="http://schemas.openxmlformats.org/drawingml/2006/table">
            <a:tbl>
              <a:tblPr>
                <a:noFill/>
                <a:tableStyleId>{718DD53E-3C1A-42CA-A2B5-AB5CCA22CC6F}</a:tableStyleId>
              </a:tblPr>
              <a:tblGrid>
                <a:gridCol w="76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439">
                  <a:extLst>
                    <a:ext uri="{9D8B030D-6E8A-4147-A177-3AD203B41FA5}">
                      <a16:colId xmlns:a16="http://schemas.microsoft.com/office/drawing/2014/main" val="2000687049"/>
                    </a:ext>
                  </a:extLst>
                </a:gridCol>
                <a:gridCol w="947888">
                  <a:extLst>
                    <a:ext uri="{9D8B030D-6E8A-4147-A177-3AD203B41FA5}">
                      <a16:colId xmlns:a16="http://schemas.microsoft.com/office/drawing/2014/main" val="2749085083"/>
                    </a:ext>
                  </a:extLst>
                </a:gridCol>
                <a:gridCol w="1187645">
                  <a:extLst>
                    <a:ext uri="{9D8B030D-6E8A-4147-A177-3AD203B41FA5}">
                      <a16:colId xmlns:a16="http://schemas.microsoft.com/office/drawing/2014/main" val="3212766591"/>
                    </a:ext>
                  </a:extLst>
                </a:gridCol>
                <a:gridCol w="996756">
                  <a:extLst>
                    <a:ext uri="{9D8B030D-6E8A-4147-A177-3AD203B41FA5}">
                      <a16:colId xmlns:a16="http://schemas.microsoft.com/office/drawing/2014/main" val="988587742"/>
                    </a:ext>
                  </a:extLst>
                </a:gridCol>
              </a:tblGrid>
              <a:tr h="411504">
                <a:tc>
                  <a:txBody>
                    <a:bodyPr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7625" marR="57625" marT="43223" marB="43223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Age</a:t>
                      </a: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Income</a:t>
                      </a: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TAX</a:t>
                      </a: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Previous_sales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Num_contacts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itchFamily="2" charset="0"/>
                        </a:rPr>
                        <a:t>Satisfaction_score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Lora" pitchFamily="2" charset="0"/>
                        </a:rPr>
                        <a:t>Sales*</a:t>
                      </a:r>
                    </a:p>
                  </a:txBody>
                  <a:tcPr marL="11506" marR="11506" marT="11506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count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1000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996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996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1000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1000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1000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1000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mean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41.191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63100.329317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9465.049398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2.052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3.492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2.558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0.269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std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12.259234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21638.692537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3245.803881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2.635952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2.399102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1.331318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0.443662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51843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min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18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5000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750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-7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372826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25%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31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46277.75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6941.662500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06419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50%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40.5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62770.5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9415.575000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3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2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0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859530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75%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51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80618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12092.7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4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5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3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68221"/>
                  </a:ext>
                </a:extLst>
              </a:tr>
              <a:tr h="41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max</a:t>
                      </a:r>
                    </a:p>
                  </a:txBody>
                  <a:tcPr marL="11506" marR="11506" marT="11506" marB="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125</a:t>
                      </a:r>
                    </a:p>
                  </a:txBody>
                  <a:tcPr marL="11506" marR="11506" marT="46024" marB="46024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165355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24803.25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25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Quattrocento Sans" panose="020B0502050000020003" pitchFamily="34" charset="0"/>
                        </a:rPr>
                        <a:t>33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5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B0502050000020003" pitchFamily="34" charset="0"/>
                        </a:rPr>
                        <a:t>1</a:t>
                      </a:r>
                    </a:p>
                  </a:txBody>
                  <a:tcPr marL="11506" marR="11506" marT="46024" marB="46024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Google Shape;339;p39">
            <a:extLst>
              <a:ext uri="{FF2B5EF4-FFF2-40B4-BE49-F238E27FC236}">
                <a16:creationId xmlns:a16="http://schemas.microsoft.com/office/drawing/2014/main" id="{92674BA5-36E3-C0B0-24A0-C462A3DE3C71}"/>
              </a:ext>
            </a:extLst>
          </p:cNvPr>
          <p:cNvSpPr txBox="1"/>
          <p:nvPr/>
        </p:nvSpPr>
        <p:spPr>
          <a:xfrm>
            <a:off x="6299" y="4804200"/>
            <a:ext cx="3561245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22222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*Análisis sin sentido debido a que la variable es del tipo Categórica.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407707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Dataviz</a:t>
            </a:r>
            <a:endParaRPr dirty="0"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de datos en el EDA</a:t>
            </a:r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4A02F-C339-B86C-B4B3-1890BC54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Visualización 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76EDB-2A38-99FF-4A7B-3FF2DAB0F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Análisis por categoría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C97E9-D03D-D04C-AD46-3638503DB8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CO" dirty="0"/>
              <a:t>Análisis </a:t>
            </a:r>
            <a:r>
              <a:rPr lang="es-CO" dirty="0" err="1"/>
              <a:t>univariado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F0D535-1090-4B18-B018-A5B38B0EB93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CO" dirty="0"/>
              <a:t>Análisis bivariado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723F6-0911-EEAD-317A-944E73C09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8" name="Imagen 7" descr="Gráfico, Calendario, Gráfico de barras&#10;&#10;Descripción generada automáticamente">
            <a:extLst>
              <a:ext uri="{FF2B5EF4-FFF2-40B4-BE49-F238E27FC236}">
                <a16:creationId xmlns:a16="http://schemas.microsoft.com/office/drawing/2014/main" id="{A1490D17-C49C-ECFA-CAB5-243BCB06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1" y="2398571"/>
            <a:ext cx="1903377" cy="2030269"/>
          </a:xfrm>
          <a:prstGeom prst="rect">
            <a:avLst/>
          </a:prstGeom>
        </p:spPr>
      </p:pic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E9B006E1-B382-7936-5106-4E67C516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680" y="2763981"/>
            <a:ext cx="2381232" cy="602674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1CC8EF0-6083-4DCF-0FD3-B2EBEB58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680" y="3458154"/>
            <a:ext cx="2334000" cy="590720"/>
          </a:xfrm>
          <a:prstGeom prst="rect">
            <a:avLst/>
          </a:prstGeom>
        </p:spPr>
      </p:pic>
      <p:pic>
        <p:nvPicPr>
          <p:cNvPr id="14" name="Imagen 1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6146C1D-9E85-6953-368E-E18EE14E8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002" y="2782980"/>
            <a:ext cx="2458873" cy="12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0F5D-6153-0E06-EB2D-83073A33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08475CA-6FD3-E521-76F4-2F3C94A51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Google Shape;250;p29">
            <a:extLst>
              <a:ext uri="{FF2B5EF4-FFF2-40B4-BE49-F238E27FC236}">
                <a16:creationId xmlns:a16="http://schemas.microsoft.com/office/drawing/2014/main" id="{8E9DFED2-6B37-188C-492B-F027CB33ABFD}"/>
              </a:ext>
            </a:extLst>
          </p:cNvPr>
          <p:cNvSpPr txBox="1">
            <a:spLocks/>
          </p:cNvSpPr>
          <p:nvPr/>
        </p:nvSpPr>
        <p:spPr>
          <a:xfrm>
            <a:off x="942109" y="1350818"/>
            <a:ext cx="7259782" cy="1707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ES" sz="2400" i="1" dirty="0">
                <a:latin typeface="Lora" pitchFamily="2" charset="0"/>
              </a:rPr>
              <a:t>Una vez se han identificado las oportunidades de mejora, así como las fortalezas de la compañía, se realizarán transformaciones a los datos en </a:t>
            </a:r>
            <a:r>
              <a:rPr lang="es-ES" sz="2400" i="1" dirty="0" err="1">
                <a:latin typeface="Lora" pitchFamily="2" charset="0"/>
              </a:rPr>
              <a:t>pos</a:t>
            </a:r>
            <a:r>
              <a:rPr lang="es-ES" sz="2400" i="1" dirty="0">
                <a:latin typeface="Lora" pitchFamily="2" charset="0"/>
              </a:rPr>
              <a:t> de explotar dichas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87212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Preprocesamiento</a:t>
            </a:r>
            <a:endParaRPr dirty="0"/>
          </a:p>
        </p:txBody>
      </p:sp>
      <p:sp>
        <p:nvSpPr>
          <p:cNvPr id="311" name="Google Shape;311;p37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Transformación de datos guiada por el EDA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Innovación y explotación</a:t>
            </a:r>
            <a:endParaRPr dirty="0"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b="1" dirty="0"/>
              <a:t>Agrupar</a:t>
            </a:r>
            <a:r>
              <a:rPr lang="en" dirty="0"/>
              <a:t> horas de contacto</a:t>
            </a:r>
          </a:p>
          <a:p>
            <a:pPr marL="342900" indent="-342900"/>
            <a:r>
              <a:rPr lang="en" b="1" dirty="0"/>
              <a:t>Determinar</a:t>
            </a:r>
            <a:r>
              <a:rPr lang="en" dirty="0"/>
              <a:t> horas pico (Big Data)</a:t>
            </a:r>
          </a:p>
          <a:p>
            <a:pPr marL="342900" indent="-342900"/>
            <a:r>
              <a:rPr lang="en" dirty="0"/>
              <a:t>Creación de variable binaria (enriquecimiento de datos)</a:t>
            </a:r>
            <a:endParaRPr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b="1" dirty="0"/>
              <a:t>Imputación</a:t>
            </a:r>
            <a:r>
              <a:rPr lang="en" dirty="0"/>
              <a:t> de datos</a:t>
            </a:r>
          </a:p>
          <a:p>
            <a:pPr marL="800100" lvl="1" indent="-342900"/>
            <a:r>
              <a:rPr lang="en" dirty="0"/>
              <a:t>Imp. </a:t>
            </a:r>
            <a:r>
              <a:rPr lang="en-US" dirty="0"/>
              <a:t>S</a:t>
            </a:r>
            <a:r>
              <a:rPr lang="en" dirty="0"/>
              <a:t>imple</a:t>
            </a:r>
          </a:p>
          <a:p>
            <a:pPr marL="800100" lvl="1" indent="-342900"/>
            <a:r>
              <a:rPr lang="en" dirty="0"/>
              <a:t>Imp. Hot-Deck (IA)*</a:t>
            </a:r>
          </a:p>
          <a:p>
            <a:pPr marL="342900" indent="-342900"/>
            <a:r>
              <a:rPr lang="en" b="1" dirty="0"/>
              <a:t>Codificación de variables </a:t>
            </a:r>
            <a:r>
              <a:rPr lang="en" dirty="0"/>
              <a:t>categóricas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Google Shape;339;p39">
            <a:extLst>
              <a:ext uri="{FF2B5EF4-FFF2-40B4-BE49-F238E27FC236}">
                <a16:creationId xmlns:a16="http://schemas.microsoft.com/office/drawing/2014/main" id="{A4EA5E95-3612-9609-302C-EE5249015F1E}"/>
              </a:ext>
            </a:extLst>
          </p:cNvPr>
          <p:cNvSpPr txBox="1"/>
          <p:nvPr/>
        </p:nvSpPr>
        <p:spPr>
          <a:xfrm>
            <a:off x="6299" y="4804200"/>
            <a:ext cx="3561245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22222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*Se explayará al final de la presentación.</a:t>
            </a:r>
            <a:endParaRPr sz="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</a:t>
            </a:r>
            <a:endParaRPr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del modelo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F840-8BC7-934D-D381-CFEE303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AutoML</a:t>
            </a:r>
            <a:r>
              <a:rPr lang="es-CO" dirty="0"/>
              <a:t> y 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5F23905-0A76-4B08-30FC-A387DD85C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618" name="Google Shape;618;p59"/>
          <p:cNvSpPr txBox="1">
            <a:spLocks/>
          </p:cNvSpPr>
          <p:nvPr/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CO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Hiperparametrización</a:t>
            </a:r>
            <a:endParaRPr lang="es-CO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s-CO" sz="1200" dirty="0">
                <a:latin typeface="Quattrocento Sans" panose="020B0502050000020003" pitchFamily="34" charset="0"/>
              </a:rPr>
              <a:t>Preparación</a:t>
            </a:r>
            <a:r>
              <a:rPr lang="en-US" sz="1200" dirty="0">
                <a:latin typeface="Quattrocento Sans" panose="020B0502050000020003" pitchFamily="34" charset="0"/>
              </a:rPr>
              <a:t> para </a:t>
            </a:r>
            <a:r>
              <a:rPr lang="en-US" sz="1200" dirty="0" err="1">
                <a:latin typeface="Quattrocento Sans" panose="020B0502050000020003" pitchFamily="34" charset="0"/>
              </a:rPr>
              <a:t>hiperparametrización</a:t>
            </a:r>
            <a:r>
              <a:rPr lang="en-US" sz="1200" dirty="0">
                <a:latin typeface="Quattrocento Sans" panose="020B0502050000020003" pitchFamily="34" charset="0"/>
              </a:rPr>
              <a:t> de 19 </a:t>
            </a:r>
            <a:r>
              <a:rPr lang="en-US" sz="1200" dirty="0" err="1">
                <a:latin typeface="Quattrocento Sans" panose="020B0502050000020003" pitchFamily="34" charset="0"/>
              </a:rPr>
              <a:t>posibles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modelos</a:t>
            </a:r>
            <a:r>
              <a:rPr lang="en-US" sz="1200" dirty="0">
                <a:latin typeface="Quattrocento Sans" panose="020B0502050000020003" pitchFamily="34" charset="0"/>
              </a:rPr>
              <a:t>.</a:t>
            </a:r>
          </a:p>
        </p:txBody>
      </p:sp>
      <p:sp>
        <p:nvSpPr>
          <p:cNvPr id="619" name="Google Shape;619;p59"/>
          <p:cNvSpPr txBox="1">
            <a:spLocks/>
          </p:cNvSpPr>
          <p:nvPr/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Comparación</a:t>
            </a:r>
            <a:endParaRPr lang="en-US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Quattrocento Sans" panose="020B0502050000020003" pitchFamily="34" charset="0"/>
              </a:rPr>
              <a:t>Comparación</a:t>
            </a:r>
            <a:r>
              <a:rPr lang="en-US" sz="1200" dirty="0">
                <a:latin typeface="Quattrocento Sans" panose="020B0502050000020003" pitchFamily="34" charset="0"/>
              </a:rPr>
              <a:t> de </a:t>
            </a:r>
            <a:r>
              <a:rPr lang="en-US" sz="1200" dirty="0" err="1">
                <a:latin typeface="Quattrocento Sans" panose="020B0502050000020003" pitchFamily="34" charset="0"/>
              </a:rPr>
              <a:t>resultados</a:t>
            </a:r>
            <a:r>
              <a:rPr lang="en-US" sz="1200" dirty="0">
                <a:latin typeface="Quattrocento Sans" panose="020B0502050000020003" pitchFamily="34" charset="0"/>
              </a:rPr>
              <a:t> de </a:t>
            </a:r>
            <a:r>
              <a:rPr lang="en-US" sz="1200" dirty="0" err="1">
                <a:latin typeface="Quattrocento Sans" panose="020B0502050000020003" pitchFamily="34" charset="0"/>
              </a:rPr>
              <a:t>clasificación</a:t>
            </a:r>
            <a:r>
              <a:rPr lang="en-US" sz="1200" dirty="0">
                <a:latin typeface="Quattrocento Sans" panose="020B0502050000020003" pitchFamily="34" charset="0"/>
              </a:rPr>
              <a:t> (16 </a:t>
            </a:r>
            <a:r>
              <a:rPr lang="en-US" sz="1200" dirty="0" err="1">
                <a:latin typeface="Quattrocento Sans" panose="020B0502050000020003" pitchFamily="34" charset="0"/>
              </a:rPr>
              <a:t>modelos</a:t>
            </a:r>
            <a:r>
              <a:rPr lang="en-US" sz="1200" dirty="0">
                <a:latin typeface="Quattrocento Sans" panose="020B0502050000020003" pitchFamily="34" charset="0"/>
              </a:rPr>
              <a:t>).</a:t>
            </a:r>
          </a:p>
        </p:txBody>
      </p:sp>
      <p:sp>
        <p:nvSpPr>
          <p:cNvPr id="620" name="Google Shape;620;p59"/>
          <p:cNvSpPr txBox="1">
            <a:spLocks/>
          </p:cNvSpPr>
          <p:nvPr/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Selección</a:t>
            </a:r>
            <a:r>
              <a:rPr lang="en-US" sz="1200" b="1" dirty="0">
                <a:highlight>
                  <a:srgbClr val="FFCD00"/>
                </a:highlight>
                <a:latin typeface="Quattrocento Sans" panose="020B0502050000020003" pitchFamily="34" charset="0"/>
              </a:rPr>
              <a:t> del </a:t>
            </a: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modelo</a:t>
            </a:r>
            <a:endParaRPr lang="en-US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Quattrocento Sans" panose="020B0502050000020003" pitchFamily="34" charset="0"/>
              </a:rPr>
              <a:t>Selección</a:t>
            </a:r>
            <a:r>
              <a:rPr lang="en-US" sz="1200" dirty="0">
                <a:latin typeface="Quattrocento Sans" panose="020B0502050000020003" pitchFamily="34" charset="0"/>
              </a:rPr>
              <a:t> del </a:t>
            </a:r>
            <a:r>
              <a:rPr lang="en-US" sz="1200" dirty="0" err="1">
                <a:latin typeface="Quattrocento Sans" panose="020B0502050000020003" pitchFamily="34" charset="0"/>
              </a:rPr>
              <a:t>modelo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i="1" dirty="0">
                <a:latin typeface="Quattrocento Sans" panose="020B0502050000020003" pitchFamily="34" charset="0"/>
              </a:rPr>
              <a:t>Random Forest a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juicio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humano</a:t>
            </a:r>
            <a:r>
              <a:rPr lang="en-US" sz="1200" dirty="0">
                <a:latin typeface="Quattrocento Sans" panose="020B0502050000020003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621" name="Google Shape;621;p59"/>
          <p:cNvSpPr txBox="1">
            <a:spLocks/>
          </p:cNvSpPr>
          <p:nvPr/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Entrenamiento</a:t>
            </a:r>
            <a:r>
              <a:rPr lang="en-US" sz="1200" b="1" dirty="0">
                <a:highlight>
                  <a:srgbClr val="FFCD00"/>
                </a:highlight>
                <a:latin typeface="Quattrocento Sans" panose="020B0502050000020003" pitchFamily="34" charset="0"/>
              </a:rPr>
              <a:t> </a:t>
            </a: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iterativo</a:t>
            </a:r>
            <a:endParaRPr lang="en-US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Quattrocento Sans" panose="020B0502050000020003" pitchFamily="34" charset="0"/>
              </a:rPr>
              <a:t>Entrenamiento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iterativo</a:t>
            </a:r>
            <a:r>
              <a:rPr lang="en-US" sz="1200" dirty="0">
                <a:latin typeface="Quattrocento Sans" panose="020B0502050000020003" pitchFamily="34" charset="0"/>
              </a:rPr>
              <a:t> (10) </a:t>
            </a:r>
            <a:r>
              <a:rPr lang="en-US" sz="1200" dirty="0" err="1">
                <a:latin typeface="Quattrocento Sans" panose="020B0502050000020003" pitchFamily="34" charset="0"/>
              </a:rPr>
              <a:t>usando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los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datos</a:t>
            </a:r>
            <a:r>
              <a:rPr lang="en-US" sz="1200" dirty="0">
                <a:latin typeface="Quattrocento Sans" panose="020B0502050000020003" pitchFamily="34" charset="0"/>
              </a:rPr>
              <a:t> de </a:t>
            </a:r>
            <a:r>
              <a:rPr lang="en-US" sz="1200" dirty="0" err="1">
                <a:latin typeface="Quattrocento Sans" panose="020B0502050000020003" pitchFamily="34" charset="0"/>
              </a:rPr>
              <a:t>entrenamiento</a:t>
            </a:r>
            <a:r>
              <a:rPr lang="en-US" sz="1200" dirty="0">
                <a:latin typeface="Quattrocento Sans" panose="020B0502050000020003" pitchFamily="34" charset="0"/>
              </a:rPr>
              <a:t>.</a:t>
            </a:r>
          </a:p>
        </p:txBody>
      </p:sp>
      <p:sp>
        <p:nvSpPr>
          <p:cNvPr id="622" name="Google Shape;622;p59"/>
          <p:cNvSpPr txBox="1">
            <a:spLocks/>
          </p:cNvSpPr>
          <p:nvPr/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Resultados</a:t>
            </a:r>
            <a:endParaRPr lang="en-US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Quattrocento Sans" panose="020B0502050000020003" pitchFamily="34" charset="0"/>
              </a:rPr>
              <a:t>Resultados</a:t>
            </a:r>
            <a:r>
              <a:rPr lang="en-US" sz="1200" dirty="0">
                <a:latin typeface="Quattrocento Sans" panose="020B0502050000020003" pitchFamily="34" charset="0"/>
              </a:rPr>
              <a:t> finales del </a:t>
            </a:r>
            <a:r>
              <a:rPr lang="en-US" sz="1200" dirty="0" err="1">
                <a:latin typeface="Quattrocento Sans" panose="020B0502050000020003" pitchFamily="34" charset="0"/>
              </a:rPr>
              <a:t>modelo</a:t>
            </a:r>
            <a:r>
              <a:rPr lang="en-US" sz="1200" dirty="0">
                <a:latin typeface="Quattrocento Sans" panose="020B0502050000020003" pitchFamily="34" charset="0"/>
              </a:rPr>
              <a:t>: </a:t>
            </a:r>
            <a:r>
              <a:rPr lang="es-CO" sz="1200" dirty="0">
                <a:latin typeface="Quattrocento Sans" panose="020B0502050000020003" pitchFamily="34" charset="0"/>
              </a:rPr>
              <a:t>Precisión</a:t>
            </a:r>
            <a:r>
              <a:rPr lang="en-US" sz="1200" dirty="0">
                <a:latin typeface="Quattrocento Sans" panose="020B0502050000020003" pitchFamily="34" charset="0"/>
              </a:rPr>
              <a:t> del 91 % </a:t>
            </a:r>
            <a:r>
              <a:rPr lang="en-US" sz="1200" dirty="0" err="1">
                <a:latin typeface="Quattrocento Sans" panose="020B0502050000020003" pitchFamily="34" charset="0"/>
              </a:rPr>
              <a:t>en</a:t>
            </a:r>
            <a:r>
              <a:rPr lang="en-US" sz="1200" dirty="0">
                <a:latin typeface="Quattrocento Sans" panose="020B0502050000020003" pitchFamily="34" charset="0"/>
              </a:rPr>
              <a:t> la </a:t>
            </a:r>
            <a:r>
              <a:rPr lang="en-US" sz="1200" dirty="0" err="1">
                <a:latin typeface="Quattrocento Sans" panose="020B0502050000020003" pitchFamily="34" charset="0"/>
              </a:rPr>
              <a:t>clasificación</a:t>
            </a:r>
            <a:r>
              <a:rPr lang="en-US" sz="1200" dirty="0">
                <a:latin typeface="Quattrocento Sans" panose="020B0502050000020003" pitchFamily="34" charset="0"/>
              </a:rPr>
              <a:t> de </a:t>
            </a:r>
            <a:r>
              <a:rPr lang="en-US" sz="1200" dirty="0" err="1">
                <a:latin typeface="Quattrocento Sans" panose="020B0502050000020003" pitchFamily="34" charset="0"/>
              </a:rPr>
              <a:t>venta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efectiva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en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clientes</a:t>
            </a:r>
            <a:r>
              <a:rPr lang="en-US" sz="1200" dirty="0">
                <a:latin typeface="Quattrocento Sans" panose="020B0502050000020003" pitchFamily="34" charset="0"/>
              </a:rPr>
              <a:t>.</a:t>
            </a:r>
          </a:p>
        </p:txBody>
      </p:sp>
      <p:sp>
        <p:nvSpPr>
          <p:cNvPr id="623" name="Google Shape;623;p59"/>
          <p:cNvSpPr txBox="1">
            <a:spLocks/>
          </p:cNvSpPr>
          <p:nvPr/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Distribución</a:t>
            </a:r>
            <a:r>
              <a:rPr lang="en-US" sz="1200" b="1" dirty="0">
                <a:highlight>
                  <a:srgbClr val="FFCD00"/>
                </a:highlight>
                <a:latin typeface="Quattrocento Sans" panose="020B0502050000020003" pitchFamily="34" charset="0"/>
              </a:rPr>
              <a:t> del </a:t>
            </a:r>
            <a:r>
              <a:rPr lang="en-US" sz="1200" b="1" dirty="0" err="1">
                <a:highlight>
                  <a:srgbClr val="FFCD00"/>
                </a:highlight>
                <a:latin typeface="Quattrocento Sans" panose="020B0502050000020003" pitchFamily="34" charset="0"/>
              </a:rPr>
              <a:t>modelo</a:t>
            </a:r>
            <a:endParaRPr lang="en-US" sz="1200" b="1" dirty="0">
              <a:highlight>
                <a:srgbClr val="FFCD00"/>
              </a:highlight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Quattrocento Sans" panose="020B0502050000020003" pitchFamily="34" charset="0"/>
              </a:rPr>
              <a:t>Guardado</a:t>
            </a:r>
            <a:r>
              <a:rPr lang="en-US" sz="1200" dirty="0">
                <a:latin typeface="Quattrocento Sans" panose="020B0502050000020003" pitchFamily="34" charset="0"/>
              </a:rPr>
              <a:t> del </a:t>
            </a:r>
            <a:r>
              <a:rPr lang="en-US" sz="1200" dirty="0" err="1">
                <a:latin typeface="Quattrocento Sans" panose="020B0502050000020003" pitchFamily="34" charset="0"/>
              </a:rPr>
              <a:t>modelo</a:t>
            </a:r>
            <a:r>
              <a:rPr lang="en-US" sz="1200" dirty="0">
                <a:latin typeface="Quattrocento Sans" panose="020B0502050000020003" pitchFamily="34" charset="0"/>
              </a:rPr>
              <a:t> para </a:t>
            </a:r>
            <a:r>
              <a:rPr lang="en-US" sz="1200" dirty="0" err="1">
                <a:latin typeface="Quattrocento Sans" panose="020B0502050000020003" pitchFamily="34" charset="0"/>
              </a:rPr>
              <a:t>su</a:t>
            </a:r>
            <a:r>
              <a:rPr lang="en-US" sz="1200" dirty="0">
                <a:latin typeface="Quattrocento Sans" panose="020B0502050000020003" pitchFamily="34" charset="0"/>
              </a:rPr>
              <a:t> posterior </a:t>
            </a:r>
            <a:r>
              <a:rPr lang="en-US" sz="1200" dirty="0" err="1">
                <a:latin typeface="Quattrocento Sans" panose="020B0502050000020003" pitchFamily="34" charset="0"/>
              </a:rPr>
              <a:t>distribución</a:t>
            </a:r>
            <a:r>
              <a:rPr lang="en-US" sz="1200" dirty="0">
                <a:latin typeface="Quattrocento Sans" panose="020B0502050000020003" pitchFamily="34" charset="0"/>
              </a:rPr>
              <a:t> a </a:t>
            </a:r>
            <a:r>
              <a:rPr lang="en-US" sz="1200" dirty="0" err="1">
                <a:latin typeface="Quattrocento Sans" panose="020B0502050000020003" pitchFamily="34" charset="0"/>
              </a:rPr>
              <a:t>los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demás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miembros</a:t>
            </a:r>
            <a:r>
              <a:rPr lang="en-US" sz="1200" dirty="0">
                <a:latin typeface="Quattrocento Sans" panose="020B0502050000020003" pitchFamily="34" charset="0"/>
              </a:rPr>
              <a:t> del </a:t>
            </a:r>
            <a:r>
              <a:rPr lang="en-US" sz="1200" dirty="0" err="1">
                <a:latin typeface="Quattrocento Sans" panose="020B0502050000020003" pitchFamily="34" charset="0"/>
              </a:rPr>
              <a:t>equipo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en</a:t>
            </a:r>
            <a:r>
              <a:rPr lang="en-US" sz="1200" dirty="0">
                <a:latin typeface="Quattrocento Sans" panose="020B0502050000020003" pitchFamily="34" charset="0"/>
              </a:rPr>
              <a:t> </a:t>
            </a:r>
            <a:r>
              <a:rPr lang="en-US" sz="1200" dirty="0" err="1">
                <a:latin typeface="Quattrocento Sans" panose="020B0502050000020003" pitchFamily="34" charset="0"/>
              </a:rPr>
              <a:t>caso</a:t>
            </a:r>
            <a:r>
              <a:rPr lang="en-US" sz="1200" dirty="0">
                <a:latin typeface="Quattrocento Sans" panose="020B0502050000020003" pitchFamily="34" charset="0"/>
              </a:rPr>
              <a:t> de </a:t>
            </a:r>
            <a:r>
              <a:rPr lang="en-US" sz="1200" dirty="0" err="1">
                <a:latin typeface="Quattrocento Sans" panose="020B0502050000020003" pitchFamily="34" charset="0"/>
              </a:rPr>
              <a:t>necesitarse</a:t>
            </a:r>
            <a:r>
              <a:rPr lang="en-US" sz="1200" dirty="0">
                <a:latin typeface="Quattrocento Sans" panose="020B0502050000020003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4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/>
              <a:t>Presentar la propuesta de algoritmo clasificatorio para la prueba de Científico de datos.</a:t>
            </a:r>
            <a:endParaRPr sz="18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Mostrar la etapa de diseño desde una perspectiva de Desarrollador.</a:t>
            </a:r>
            <a:endParaRPr sz="18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Evidenciar las etapas del proceso de diseño e implementación de algoritmos.</a:t>
            </a: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/>
              <a:t>Provocar en el público reacciones, comentarios y/o sugerencias que puedan aportar a la construcción y ejecución del trabajo realizado.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EC9B4F7-42BA-88DA-A4A3-8E52F931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>
            <a:extLst>
              <a:ext uri="{FF2B5EF4-FFF2-40B4-BE49-F238E27FC236}">
                <a16:creationId xmlns:a16="http://schemas.microsoft.com/office/drawing/2014/main" id="{648D944A-3A1D-0A43-A487-2F01877D4B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Despliegue</a:t>
            </a:r>
            <a:endParaRPr dirty="0"/>
          </a:p>
        </p:txBody>
      </p:sp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6C33EF35-17A0-182B-6EDC-BEBE75592B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 del modelo</a:t>
            </a:r>
            <a:endParaRPr dirty="0"/>
          </a:p>
        </p:txBody>
      </p:sp>
      <p:sp>
        <p:nvSpPr>
          <p:cNvPr id="319" name="Google Shape;319;p38">
            <a:extLst>
              <a:ext uri="{FF2B5EF4-FFF2-40B4-BE49-F238E27FC236}">
                <a16:creationId xmlns:a16="http://schemas.microsoft.com/office/drawing/2014/main" id="{4128EDEF-32C9-09A6-B90B-56BAD9EDF2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79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90260-9046-1ACA-6ECD-9463382E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ACA82-88AA-4447-45DB-08525B45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Ambiente productivo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CA856C-78A0-1B03-D40F-B5505D5F6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s-ES" sz="2000" dirty="0"/>
              <a:t>Lectura de datos y modelo.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s-ES" sz="2000" dirty="0"/>
              <a:t>Preprocesamiento de datos (datos a predecir).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s-ES" sz="2000" dirty="0"/>
              <a:t>Predicción en datos finales.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s-ES" sz="2000" dirty="0"/>
              <a:t>Simulación de exportación de datos a base de datos SQL.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B1BE9-CFB6-5D08-E43B-830D4264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5085A9C5-4BCB-E45A-AEF3-44A36A8FC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>
            <a:extLst>
              <a:ext uri="{FF2B5EF4-FFF2-40B4-BE49-F238E27FC236}">
                <a16:creationId xmlns:a16="http://schemas.microsoft.com/office/drawing/2014/main" id="{4F264636-CB1D-3B64-EE99-3672DF8DEC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</a:t>
            </a:r>
            <a:endParaRPr dirty="0"/>
          </a:p>
        </p:txBody>
      </p:sp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455333D-686F-1134-26ED-C5B4915085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 finales sobre el proceso</a:t>
            </a:r>
            <a:endParaRPr dirty="0"/>
          </a:p>
        </p:txBody>
      </p:sp>
      <p:sp>
        <p:nvSpPr>
          <p:cNvPr id="319" name="Google Shape;319;p38">
            <a:extLst>
              <a:ext uri="{FF2B5EF4-FFF2-40B4-BE49-F238E27FC236}">
                <a16:creationId xmlns:a16="http://schemas.microsoft.com/office/drawing/2014/main" id="{A7E35EEF-3F7A-6084-1D62-016359F815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682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 txBox="1">
            <a:spLocks noGrp="1"/>
          </p:cNvSpPr>
          <p:nvPr>
            <p:ph type="ctrTitle" idx="4294967295"/>
          </p:nvPr>
        </p:nvSpPr>
        <p:spPr>
          <a:xfrm>
            <a:off x="685800" y="68956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¿El modelo puede mejorar?</a:t>
            </a:r>
          </a:p>
        </p:txBody>
      </p:sp>
      <p:sp>
        <p:nvSpPr>
          <p:cNvPr id="585" name="Google Shape;585;p57"/>
          <p:cNvSpPr txBox="1">
            <a:spLocks noGrp="1"/>
          </p:cNvSpPr>
          <p:nvPr>
            <p:ph type="subTitle" idx="4294967295"/>
          </p:nvPr>
        </p:nvSpPr>
        <p:spPr>
          <a:xfrm>
            <a:off x="685800" y="1355891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800" dirty="0"/>
              <a:t>Seguramente </a:t>
            </a:r>
            <a:r>
              <a:rPr lang="es-CO" sz="1800" dirty="0">
                <a:highlight>
                  <a:srgbClr val="FFCD00"/>
                </a:highlight>
              </a:rPr>
              <a:t>sí</a:t>
            </a:r>
            <a:r>
              <a:rPr lang="es-CO" sz="1800" dirty="0"/>
              <a:t>.</a:t>
            </a:r>
          </a:p>
        </p:txBody>
      </p:sp>
      <p:sp>
        <p:nvSpPr>
          <p:cNvPr id="588" name="Google Shape;588;p57"/>
          <p:cNvSpPr txBox="1">
            <a:spLocks noGrp="1"/>
          </p:cNvSpPr>
          <p:nvPr>
            <p:ph type="ctrTitle" idx="4294967295"/>
          </p:nvPr>
        </p:nvSpPr>
        <p:spPr>
          <a:xfrm>
            <a:off x="685800" y="200401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¿Cómo?</a:t>
            </a:r>
          </a:p>
        </p:txBody>
      </p:sp>
      <p:sp>
        <p:nvSpPr>
          <p:cNvPr id="589" name="Google Shape;589;p57"/>
          <p:cNvSpPr txBox="1">
            <a:spLocks noGrp="1"/>
          </p:cNvSpPr>
          <p:nvPr>
            <p:ph type="subTitle" idx="4294967295"/>
          </p:nvPr>
        </p:nvSpPr>
        <p:spPr>
          <a:xfrm>
            <a:off x="685800" y="2614921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600" dirty="0"/>
              <a:t>Trato de datos atípicos, aplicar imputación Hot-</a:t>
            </a:r>
            <a:r>
              <a:rPr lang="es-CO" sz="1600" dirty="0" err="1"/>
              <a:t>Deck</a:t>
            </a:r>
            <a:r>
              <a:rPr lang="es-CO" sz="1600" dirty="0"/>
              <a:t> e implementar arquitecturas diferentes.</a:t>
            </a:r>
          </a:p>
        </p:txBody>
      </p:sp>
      <p:sp>
        <p:nvSpPr>
          <p:cNvPr id="596" name="Google Shape;596;p5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69" name="Google Shape;4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810" y="1722000"/>
            <a:ext cx="2308890" cy="230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25" y="1754156"/>
            <a:ext cx="2071387" cy="20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714" y="344929"/>
            <a:ext cx="752390" cy="7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031" y="1989883"/>
            <a:ext cx="644736" cy="64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9625" y="3287050"/>
            <a:ext cx="698575" cy="69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7027" y="2718517"/>
            <a:ext cx="644736" cy="64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6539" y="1213874"/>
            <a:ext cx="644736" cy="64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highlight>
                  <a:srgbClr val="FFCD00"/>
                </a:highlight>
              </a:rPr>
              <a:t>91 %</a:t>
            </a:r>
            <a:endParaRPr sz="9600" dirty="0">
              <a:highlight>
                <a:srgbClr val="FFCD00"/>
              </a:highlight>
            </a:endParaRPr>
          </a:p>
        </p:txBody>
      </p:sp>
      <p:sp>
        <p:nvSpPr>
          <p:cNvPr id="572" name="Google Shape;572;p5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</a:t>
            </a:r>
            <a:r>
              <a:rPr lang="en" sz="1800" dirty="0"/>
              <a:t>e precisión en la clasificación de ventas efectivas.</a:t>
            </a:r>
            <a:endParaRPr sz="1800" dirty="0"/>
          </a:p>
        </p:txBody>
      </p:sp>
      <p:sp>
        <p:nvSpPr>
          <p:cNvPr id="579" name="Google Shape;579;p5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2371500" y="2093775"/>
            <a:ext cx="58362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Lora"/>
                <a:ea typeface="Lora"/>
                <a:cs typeface="Lora"/>
                <a:sym typeface="Lora"/>
              </a:rPr>
              <a:t>Alejandro </a:t>
            </a:r>
            <a:r>
              <a:rPr lang="en" sz="30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Montenegro Taborda</a:t>
            </a:r>
            <a:endParaRPr sz="30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Analista de lenguaje</a:t>
            </a:r>
            <a:endParaRPr sz="18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alejandro.montenegrotaborda</a:t>
            </a:r>
            <a:r>
              <a:rPr lang="en-US" sz="18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@teleperformance.com</a:t>
            </a:r>
            <a:endParaRPr sz="1800" dirty="0">
              <a:solidFill>
                <a:srgbClr val="000000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0" name="Google Shape;380;p41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l="-5163" t="-5174" r="-5174" b="-5163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2" name="Google Shape;382;p41"/>
          <p:cNvSpPr txBox="1"/>
          <p:nvPr/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Lora"/>
                <a:ea typeface="Lora"/>
                <a:cs typeface="Lora"/>
                <a:sym typeface="Lora"/>
              </a:rPr>
              <a:t>¡Gracias!</a:t>
            </a:r>
            <a:endParaRPr sz="4100"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83" name="Google Shape;383;p41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Contextualización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Información sobre el problema planteado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5F77-2B4A-673D-E09C-B7966D83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Compañía 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C150E-B204-7D5D-C569-96A2A4B01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Problema:</a:t>
            </a:r>
            <a:r>
              <a:rPr lang="es-ES" sz="2000" b="1" dirty="0">
                <a:latin typeface="Quattrocento Sans" panose="020B0502050000020003" pitchFamily="34" charset="0"/>
              </a:rPr>
              <a:t> </a:t>
            </a:r>
            <a:r>
              <a:rPr lang="es-ES" sz="2000" dirty="0"/>
              <a:t>Ventas efectivas bajas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Interés:</a:t>
            </a:r>
            <a:r>
              <a:rPr lang="es-ES" sz="2000" b="1" dirty="0"/>
              <a:t> </a:t>
            </a:r>
            <a:r>
              <a:rPr lang="es-ES" sz="2000" dirty="0"/>
              <a:t>Incrementar y optimizar el número de ventas efectivas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 panose="020B0502050000020003" pitchFamily="34" charset="0"/>
                <a:sym typeface="Lora"/>
              </a:rPr>
              <a:t>Propuesta:</a:t>
            </a:r>
            <a:r>
              <a:rPr lang="es-ES" sz="2000" b="1" dirty="0"/>
              <a:t> </a:t>
            </a:r>
            <a:r>
              <a:rPr lang="es-ES" sz="2000" dirty="0"/>
              <a:t>Creación de un modelo de predicción de clientes con mayores probabilidades de pago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/>
              <a:t>Estado actual e impresión de resultados.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D6CC9-F802-2181-37D2-9EE24A2A0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>
          <a:extLst>
            <a:ext uri="{FF2B5EF4-FFF2-40B4-BE49-F238E27FC236}">
              <a16:creationId xmlns:a16="http://schemas.microsoft.com/office/drawing/2014/main" id="{77AEC303-BEAD-7456-D739-2E4A0F48D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>
            <a:extLst>
              <a:ext uri="{FF2B5EF4-FFF2-40B4-BE49-F238E27FC236}">
                <a16:creationId xmlns:a16="http://schemas.microsoft.com/office/drawing/2014/main" id="{57299A07-04E4-F9F0-FA05-94F8CE110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Conjunto de datos</a:t>
            </a:r>
            <a:endParaRPr dirty="0"/>
          </a:p>
        </p:txBody>
      </p:sp>
      <p:sp>
        <p:nvSpPr>
          <p:cNvPr id="288" name="Google Shape;288;p34">
            <a:extLst>
              <a:ext uri="{FF2B5EF4-FFF2-40B4-BE49-F238E27FC236}">
                <a16:creationId xmlns:a16="http://schemas.microsoft.com/office/drawing/2014/main" id="{1A7FD886-A27C-BBC6-ACF4-7E5E107DE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ES" sz="1200" b="1" dirty="0" err="1"/>
              <a:t>Client_ID</a:t>
            </a:r>
            <a:r>
              <a:rPr lang="es-ES" sz="1200" b="1" dirty="0"/>
              <a:t>:   </a:t>
            </a:r>
            <a:r>
              <a:rPr lang="es-ES" sz="1200" dirty="0"/>
              <a:t>El Id del Cliente</a:t>
            </a:r>
          </a:p>
          <a:p>
            <a:pPr marL="342900" indent="-342900"/>
            <a:r>
              <a:rPr lang="es-ES" sz="1200" b="1" dirty="0" err="1"/>
              <a:t>Name</a:t>
            </a:r>
            <a:r>
              <a:rPr lang="es-ES" sz="1200" b="1" dirty="0"/>
              <a:t>: </a:t>
            </a:r>
            <a:r>
              <a:rPr lang="es-ES" sz="1200" dirty="0"/>
              <a:t>Nombre del cliente</a:t>
            </a:r>
          </a:p>
          <a:p>
            <a:pPr marL="342900" indent="-342900"/>
            <a:r>
              <a:rPr lang="es-ES" sz="1200" b="1" dirty="0"/>
              <a:t>Age: </a:t>
            </a:r>
            <a:r>
              <a:rPr lang="es-ES" sz="1200" dirty="0"/>
              <a:t>Edad del Cliente</a:t>
            </a:r>
          </a:p>
          <a:p>
            <a:pPr marL="342900" indent="-342900"/>
            <a:r>
              <a:rPr lang="es-ES" sz="1200" b="1" dirty="0" err="1"/>
              <a:t>Location</a:t>
            </a:r>
            <a:r>
              <a:rPr lang="es-ES" sz="1200" b="1" dirty="0"/>
              <a:t>: </a:t>
            </a:r>
            <a:r>
              <a:rPr lang="es-ES" sz="1200" dirty="0"/>
              <a:t>Estado donde vive el Cliente</a:t>
            </a:r>
          </a:p>
          <a:p>
            <a:pPr marL="342900" indent="-342900"/>
            <a:r>
              <a:rPr lang="es-ES" sz="1200" b="1" dirty="0" err="1"/>
              <a:t>Income</a:t>
            </a:r>
            <a:r>
              <a:rPr lang="es-ES" sz="1200" b="1" dirty="0"/>
              <a:t>: </a:t>
            </a:r>
            <a:r>
              <a:rPr lang="es-ES" sz="1200" dirty="0"/>
              <a:t>Ingresos del Cliente</a:t>
            </a:r>
          </a:p>
          <a:p>
            <a:pPr marL="342900" indent="-342900"/>
            <a:r>
              <a:rPr lang="es-ES" sz="1200" b="1" dirty="0"/>
              <a:t>TAX: </a:t>
            </a:r>
            <a:r>
              <a:rPr lang="es-ES" sz="1200" dirty="0"/>
              <a:t>Impuestos que paga el cliente</a:t>
            </a:r>
          </a:p>
          <a:p>
            <a:pPr marL="342900" indent="-342900"/>
            <a:r>
              <a:rPr lang="es-ES" sz="1200" b="1" dirty="0" err="1"/>
              <a:t>previous</a:t>
            </a:r>
            <a:r>
              <a:rPr lang="es-ES" sz="1200" b="1" dirty="0"/>
              <a:t> sales_#: </a:t>
            </a:r>
            <a:r>
              <a:rPr lang="es-ES" sz="1200" dirty="0"/>
              <a:t>Cantidad de compras que ha realizado en el pasado</a:t>
            </a:r>
          </a:p>
          <a:p>
            <a:pPr marL="342900" indent="-342900"/>
            <a:r>
              <a:rPr lang="es-ES" sz="1200" b="1" dirty="0" err="1"/>
              <a:t>Type_of_Products</a:t>
            </a:r>
            <a:r>
              <a:rPr lang="es-ES" sz="1200" b="1" dirty="0"/>
              <a:t>: </a:t>
            </a:r>
            <a:r>
              <a:rPr lang="es-ES" sz="1200" dirty="0"/>
              <a:t>Tipo de producto que ha comprado</a:t>
            </a:r>
          </a:p>
          <a:p>
            <a:pPr marL="342900" indent="-342900"/>
            <a:endParaRPr sz="1200" dirty="0"/>
          </a:p>
        </p:txBody>
      </p:sp>
      <p:sp>
        <p:nvSpPr>
          <p:cNvPr id="289" name="Google Shape;289;p34">
            <a:extLst>
              <a:ext uri="{FF2B5EF4-FFF2-40B4-BE49-F238E27FC236}">
                <a16:creationId xmlns:a16="http://schemas.microsoft.com/office/drawing/2014/main" id="{9C1B70E7-E5E0-AA6B-16A2-B7247DDCD5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ES" sz="1200" b="1" dirty="0" err="1"/>
              <a:t>Contact_Channel</a:t>
            </a:r>
            <a:r>
              <a:rPr lang="es-ES" sz="1200" b="1" dirty="0"/>
              <a:t>: </a:t>
            </a:r>
            <a:r>
              <a:rPr lang="es-ES" sz="1200" dirty="0"/>
              <a:t>Canal por el que se ha contactado al cliente</a:t>
            </a:r>
          </a:p>
          <a:p>
            <a:pPr marL="342900" indent="-342900"/>
            <a:r>
              <a:rPr lang="es-ES" sz="1200" b="1" dirty="0" err="1"/>
              <a:t>Contact_hour</a:t>
            </a:r>
            <a:r>
              <a:rPr lang="es-ES" sz="1200" b="1" dirty="0"/>
              <a:t>: </a:t>
            </a:r>
            <a:r>
              <a:rPr lang="es-ES" sz="1200" dirty="0"/>
              <a:t>Hora de contacto</a:t>
            </a:r>
          </a:p>
          <a:p>
            <a:pPr marL="342900" indent="-342900"/>
            <a:r>
              <a:rPr lang="es-ES" sz="1200" b="1" dirty="0" err="1"/>
              <a:t>Num_Contacts</a:t>
            </a:r>
            <a:r>
              <a:rPr lang="es-ES" sz="1200" b="1" dirty="0"/>
              <a:t>: </a:t>
            </a:r>
            <a:r>
              <a:rPr lang="es-ES" sz="1200" dirty="0"/>
              <a:t># de intentos que se han realizado para el contacto</a:t>
            </a:r>
          </a:p>
          <a:p>
            <a:pPr marL="342900" indent="-342900"/>
            <a:r>
              <a:rPr lang="es-ES" sz="1200" b="1" dirty="0" err="1"/>
              <a:t>Satisfaction_Score</a:t>
            </a:r>
            <a:r>
              <a:rPr lang="es-ES" sz="1200" b="1" dirty="0"/>
              <a:t>: </a:t>
            </a:r>
            <a:r>
              <a:rPr lang="es-ES" sz="1200" dirty="0"/>
              <a:t>Medida de satisfacción (CSAT) 1 a 5 siendo 5 muy satisfecho</a:t>
            </a:r>
          </a:p>
          <a:p>
            <a:pPr marL="342900" indent="-342900"/>
            <a:r>
              <a:rPr lang="es-ES" sz="1200" b="1" dirty="0"/>
              <a:t>Sales: </a:t>
            </a:r>
            <a:r>
              <a:rPr lang="es-ES" sz="1200" dirty="0"/>
              <a:t>Si la venta fue efectiva o no (1 Si, 0 No)</a:t>
            </a:r>
            <a:endParaRPr sz="1200" dirty="0"/>
          </a:p>
        </p:txBody>
      </p:sp>
      <p:sp>
        <p:nvSpPr>
          <p:cNvPr id="290" name="Google Shape;290;p34">
            <a:extLst>
              <a:ext uri="{FF2B5EF4-FFF2-40B4-BE49-F238E27FC236}">
                <a16:creationId xmlns:a16="http://schemas.microsoft.com/office/drawing/2014/main" id="{E2A89F83-A7A9-20C8-7EA9-4C0898D10F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05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CB0FD8-9523-40EE-9D7B-91652F435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250;p29">
            <a:extLst>
              <a:ext uri="{FF2B5EF4-FFF2-40B4-BE49-F238E27FC236}">
                <a16:creationId xmlns:a16="http://schemas.microsoft.com/office/drawing/2014/main" id="{39131A8D-C308-F021-03C2-2C6524653853}"/>
              </a:ext>
            </a:extLst>
          </p:cNvPr>
          <p:cNvSpPr txBox="1">
            <a:spLocks/>
          </p:cNvSpPr>
          <p:nvPr/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ES" sz="2400" i="1" dirty="0">
                <a:latin typeface="Lora" pitchFamily="2" charset="0"/>
              </a:rPr>
              <a:t>Pero antes…</a:t>
            </a:r>
          </a:p>
        </p:txBody>
      </p:sp>
    </p:spTree>
    <p:extLst>
      <p:ext uri="{BB962C8B-B14F-4D97-AF65-F5344CB8AC3E}">
        <p14:creationId xmlns:p14="http://schemas.microsoft.com/office/powerpoint/2010/main" val="40469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 arquitectura es agnóstica a la tecnología</a:t>
            </a:r>
            <a:endParaRPr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 de diseño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de la arquitectura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915</Words>
  <Application>Microsoft Office PowerPoint</Application>
  <PresentationFormat>Presentación en pantalla (16:9)</PresentationFormat>
  <Paragraphs>277</Paragraphs>
  <Slides>36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Lora</vt:lpstr>
      <vt:lpstr>Quattrocento Sans</vt:lpstr>
      <vt:lpstr>Arial</vt:lpstr>
      <vt:lpstr>Viola template</vt:lpstr>
      <vt:lpstr>Viola template</vt:lpstr>
      <vt:lpstr>Presentación de resultados: prueba Científico de datos junior</vt:lpstr>
      <vt:lpstr>Propósitos </vt:lpstr>
      <vt:lpstr>Propósitos</vt:lpstr>
      <vt:lpstr>Contextualización</vt:lpstr>
      <vt:lpstr>Caso Compañía A</vt:lpstr>
      <vt:lpstr>Conjunto de datos</vt:lpstr>
      <vt:lpstr>Presentación de PowerPoint</vt:lpstr>
      <vt:lpstr>Presentación de PowerPoint</vt:lpstr>
      <vt:lpstr>Etapa de diseño</vt:lpstr>
      <vt:lpstr>Aspectos tenidos en cuenta</vt:lpstr>
      <vt:lpstr>Presentación de PowerPoint</vt:lpstr>
      <vt:lpstr>Procesos llevados a cabo</vt:lpstr>
      <vt:lpstr>Descripción general</vt:lpstr>
      <vt:lpstr>Descripción general</vt:lpstr>
      <vt:lpstr>Descripción general</vt:lpstr>
      <vt:lpstr>Descripción general</vt:lpstr>
      <vt:lpstr>Descripción general</vt:lpstr>
      <vt:lpstr>Limpieza de datos</vt:lpstr>
      <vt:lpstr>Limpieza de datos</vt:lpstr>
      <vt:lpstr>EDA</vt:lpstr>
      <vt:lpstr>Presentación de PowerPoint</vt:lpstr>
      <vt:lpstr>Presentación de PowerPoint</vt:lpstr>
      <vt:lpstr>Dataviz</vt:lpstr>
      <vt:lpstr>Visualización EDA</vt:lpstr>
      <vt:lpstr>Presentación de PowerPoint</vt:lpstr>
      <vt:lpstr>Preprocesamiento</vt:lpstr>
      <vt:lpstr>Innovación y explotación</vt:lpstr>
      <vt:lpstr>Modelo</vt:lpstr>
      <vt:lpstr>AutoML y Modelo</vt:lpstr>
      <vt:lpstr>Despliegue</vt:lpstr>
      <vt:lpstr>Ambiente productivo</vt:lpstr>
      <vt:lpstr>Comentarios</vt:lpstr>
      <vt:lpstr>¿El modelo puede mejorar?</vt:lpstr>
      <vt:lpstr>Presentación de PowerPoint</vt:lpstr>
      <vt:lpstr>91 %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cp:lastModifiedBy>Alejandro Montenegro Taborda</cp:lastModifiedBy>
  <cp:revision>19</cp:revision>
  <dcterms:modified xsi:type="dcterms:W3CDTF">2024-02-05T07:01:16Z</dcterms:modified>
</cp:coreProperties>
</file>