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294" r:id="rId7"/>
    <p:sldId id="388" r:id="rId8"/>
    <p:sldId id="295" r:id="rId9"/>
    <p:sldId id="390" r:id="rId10"/>
    <p:sldId id="391" r:id="rId11"/>
    <p:sldId id="389" r:id="rId12"/>
    <p:sldId id="393" r:id="rId13"/>
    <p:sldId id="394" r:id="rId14"/>
    <p:sldId id="285" r:id="rId15"/>
    <p:sldId id="286" r:id="rId16"/>
  </p:sldIdLst>
  <p:sldSz cx="9144000" cy="5143500" type="screen16x9"/>
  <p:notesSz cx="6858000" cy="9144000"/>
  <p:embeddedFontLst>
    <p:embeddedFont>
      <p:font typeface="Lora" pitchFamily="2" charset="0"/>
      <p:regular r:id="rId18"/>
      <p:bold r:id="rId19"/>
      <p:italic r:id="rId20"/>
      <p:boldItalic r:id="rId21"/>
    </p:embeddedFont>
    <p:embeddedFont>
      <p:font typeface="Quattrocento Sans" panose="020B05020500000200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d778f8dc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d778f8dc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02d85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f02d85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02d859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f02d859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f02d859d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f02d859d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71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f02d859d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f02d859d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08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7b749e3e4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7b749e3e4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3d80a90c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3d80a90c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9813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4288500" y="36978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126" name="Google Shape;126;p20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0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4650" y="235135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924" y="950225"/>
            <a:ext cx="363000" cy="3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/>
        </p:nvSpPr>
        <p:spPr>
          <a:xfrm>
            <a:off x="3205150" y="1497875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924" y="950225"/>
            <a:ext cx="363000" cy="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79" name="Google Shape;79;p13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83" name="Google Shape;83;p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4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 rtl="0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2" r:id="rId4"/>
    <p:sldLayoutId id="2147483664" r:id="rId5"/>
    <p:sldLayoutId id="2147483665" r:id="rId6"/>
    <p:sldLayoutId id="214748366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ctrTitle"/>
          </p:nvPr>
        </p:nvSpPr>
        <p:spPr>
          <a:xfrm>
            <a:off x="369150" y="1015350"/>
            <a:ext cx="8405700" cy="20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highlight>
                  <a:srgbClr val="FFCD00"/>
                </a:highlight>
              </a:rPr>
              <a:t>Sustentación:</a:t>
            </a:r>
            <a:r>
              <a:rPr lang="en" sz="3200" dirty="0">
                <a:solidFill>
                  <a:schemeClr val="dk1"/>
                </a:solidFill>
              </a:rPr>
              <a:t> </a:t>
            </a:r>
            <a:r>
              <a:rPr lang="es-ES" sz="3200" dirty="0">
                <a:solidFill>
                  <a:schemeClr val="dk1"/>
                </a:solidFill>
              </a:rPr>
              <a:t>prueba técnica para el cargo de profesional de analítica</a:t>
            </a:r>
            <a:endParaRPr sz="3200" dirty="0"/>
          </a:p>
        </p:txBody>
      </p:sp>
      <p:sp>
        <p:nvSpPr>
          <p:cNvPr id="140" name="Google Shape;140;p23"/>
          <p:cNvSpPr txBox="1"/>
          <p:nvPr/>
        </p:nvSpPr>
        <p:spPr>
          <a:xfrm>
            <a:off x="844375" y="3444800"/>
            <a:ext cx="35247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amontenegrot@outlook.com</a:t>
            </a:r>
            <a:endParaRPr sz="1100" b="1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806625" y="3825800"/>
            <a:ext cx="36582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Alejandro Montenegro Taborda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575" y="4725600"/>
            <a:ext cx="1861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Quattrocento Sans"/>
                <a:ea typeface="Quattrocento Sans"/>
                <a:cs typeface="Quattrocento Sans"/>
                <a:sym typeface="Quattrocento Sans"/>
              </a:rPr>
              <a:t>14 de </a:t>
            </a:r>
            <a:r>
              <a:rPr lang="en" sz="11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noviembre</a:t>
            </a:r>
            <a:r>
              <a:rPr lang="en" sz="1100" b="1" dirty="0">
                <a:latin typeface="Quattrocento Sans"/>
                <a:ea typeface="Quattrocento Sans"/>
                <a:cs typeface="Quattrocento Sans"/>
                <a:sym typeface="Quattrocento Sans"/>
              </a:rPr>
              <a:t> de 2023</a:t>
            </a:r>
            <a:endParaRPr sz="11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Ciencia de datos</a:t>
            </a:r>
            <a:endParaRPr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Sustentación del segundo punto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66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F5AF1-0C17-E358-38C2-2ED313F6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49" y="922668"/>
            <a:ext cx="4015095" cy="435600"/>
          </a:xfrm>
        </p:spPr>
        <p:txBody>
          <a:bodyPr/>
          <a:lstStyle/>
          <a:p>
            <a:r>
              <a:rPr lang="es-CO" dirty="0"/>
              <a:t>Retos y soluciones: 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7AEAFB-612F-E090-712B-0D5F60816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Técnicas básicas de descripción.</a:t>
            </a:r>
          </a:p>
          <a:p>
            <a:pPr lvl="1"/>
            <a:r>
              <a:rPr lang="es-CO" dirty="0" err="1"/>
              <a:t>info</a:t>
            </a:r>
            <a:r>
              <a:rPr lang="es-CO" dirty="0"/>
              <a:t>()</a:t>
            </a:r>
          </a:p>
          <a:p>
            <a:pPr lvl="1"/>
            <a:r>
              <a:rPr lang="es-CO" dirty="0"/>
              <a:t>describe()</a:t>
            </a:r>
          </a:p>
          <a:p>
            <a:pPr lvl="1"/>
            <a:r>
              <a:rPr lang="es-CO" dirty="0" err="1"/>
              <a:t>isnull</a:t>
            </a:r>
            <a:r>
              <a:rPr lang="es-CO" dirty="0"/>
              <a:t>()</a:t>
            </a:r>
          </a:p>
          <a:p>
            <a:r>
              <a:rPr lang="es-CO" dirty="0"/>
              <a:t>Datos faltantes</a:t>
            </a:r>
          </a:p>
          <a:p>
            <a:pPr lvl="1"/>
            <a:r>
              <a:rPr lang="es-CO" dirty="0"/>
              <a:t>Imputación</a:t>
            </a:r>
          </a:p>
          <a:p>
            <a:pPr lvl="2"/>
            <a:r>
              <a:rPr lang="es-CO" dirty="0" err="1"/>
              <a:t>Kmeans</a:t>
            </a:r>
            <a:r>
              <a:rPr lang="es-CO" dirty="0"/>
              <a:t> (agrupación </a:t>
            </a:r>
            <a:r>
              <a:rPr lang="es-CO" dirty="0">
                <a:highlight>
                  <a:srgbClr val="FFCC00"/>
                </a:highlight>
              </a:rPr>
              <a:t>no supervisada</a:t>
            </a:r>
            <a:r>
              <a:rPr lang="es-CO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71B99C-21AE-6EAD-C6F4-E50F255468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DE45F7B-8452-42EE-E1EC-1AF6C8D11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s-CO" dirty="0"/>
              <a:t>Oportunidades de mejora con más tiempo.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08E00BB-208D-B9C4-87B0-73F1E15F78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60" name="Google Shape;460;p52"/>
          <p:cNvSpPr txBox="1"/>
          <p:nvPr/>
        </p:nvSpPr>
        <p:spPr>
          <a:xfrm>
            <a:off x="1281750" y="1820700"/>
            <a:ext cx="65805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3000" b="1" i="1">
                <a:latin typeface="Lora"/>
                <a:ea typeface="Lora"/>
                <a:cs typeface="Lora"/>
                <a:sym typeface="Lora"/>
              </a:rPr>
              <a:t>Comentarios, dudas e inquietudes.</a:t>
            </a:r>
            <a:endParaRPr sz="3000" b="1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66" name="Google Shape;466;p53"/>
          <p:cNvSpPr txBox="1"/>
          <p:nvPr/>
        </p:nvSpPr>
        <p:spPr>
          <a:xfrm>
            <a:off x="2371500" y="2093775"/>
            <a:ext cx="58362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i="1" dirty="0">
                <a:latin typeface="Lora"/>
                <a:ea typeface="Lora"/>
                <a:cs typeface="Lora"/>
                <a:sym typeface="Lora"/>
              </a:rPr>
              <a:t>Alejandro </a:t>
            </a:r>
            <a:r>
              <a:rPr lang="en" sz="30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Montenegro Taborda</a:t>
            </a:r>
            <a:endParaRPr sz="30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amontenegrot</a:t>
            </a:r>
            <a:r>
              <a:rPr lang="en" sz="18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@outlook.com</a:t>
            </a:r>
            <a:endParaRPr sz="1800" dirty="0">
              <a:solidFill>
                <a:srgbClr val="000000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7" name="Google Shape;467;p5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8" name="Google Shape;468;p53"/>
          <p:cNvPicPr preferRelativeResize="0"/>
          <p:nvPr/>
        </p:nvPicPr>
        <p:blipFill rotWithShape="1">
          <a:blip r:embed="rId3">
            <a:alphaModFix/>
          </a:blip>
          <a:srcRect l="-5163" t="-5174" r="-5174" b="-5163"/>
          <a:stretch/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69" name="Google Shape;469;p53"/>
          <p:cNvSpPr txBox="1"/>
          <p:nvPr/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latin typeface="Lora"/>
                <a:ea typeface="Lora"/>
                <a:cs typeface="Lora"/>
                <a:sym typeface="Lora"/>
              </a:rPr>
              <a:t>¡Gracias!</a:t>
            </a:r>
            <a:endParaRPr sz="4100"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70" name="Google Shape;470;p5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Antes de empezar… Algunos comentarios sobre la modalidad de la presentación.</a:t>
            </a:r>
            <a:endParaRPr dirty="0"/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Propósitos </a:t>
            </a:r>
            <a:endParaRPr dirty="0"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y alcances de la presentación</a:t>
            </a:r>
            <a:endParaRPr dirty="0"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Propósitos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>
                <a:highlight>
                  <a:srgbClr val="FFCD00"/>
                </a:highlight>
              </a:rPr>
              <a:t>Sustentar</a:t>
            </a:r>
            <a:r>
              <a:rPr lang="en" sz="1800" dirty="0"/>
              <a:t> las soluciones propuestas durante la prueba técnica realizada para el cargo de </a:t>
            </a:r>
            <a:r>
              <a:rPr lang="en" sz="1800" b="1" dirty="0"/>
              <a:t>Profesional de analítica</a:t>
            </a:r>
            <a:r>
              <a:rPr lang="en" sz="1800" dirty="0"/>
              <a:t>.</a:t>
            </a:r>
            <a:endParaRPr sz="1800" dirty="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just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 dirty="0"/>
              <a:t>Provocar en el público reacciones, comentarios y/o sugerencias que puedan aportar a la construcción y ejecución del trabajo investigativo.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Ingeniería de datos</a:t>
            </a:r>
            <a:endParaRPr dirty="0"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Sustentación del primer punto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86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893A2-BD19-F1FC-4AF8-65C3FB5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Sobre el código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1365EA-9F7F-D71B-C96B-96E3DBD70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="1" dirty="0">
                <a:highlight>
                  <a:srgbClr val="FFCC00"/>
                </a:highlight>
              </a:rPr>
              <a:t>Estructura: </a:t>
            </a:r>
            <a:r>
              <a:rPr lang="es-ES" dirty="0"/>
              <a:t>Carpeta raíz con una estructura enfocada en un posible despliegue.</a:t>
            </a:r>
          </a:p>
          <a:p>
            <a:r>
              <a:rPr lang="es-ES" b="1" dirty="0">
                <a:highlight>
                  <a:srgbClr val="FFCC00"/>
                </a:highlight>
              </a:rPr>
              <a:t>PEP8: </a:t>
            </a:r>
            <a:r>
              <a:rPr lang="es-ES" dirty="0"/>
              <a:t>Código con implementación de la guía de estilo sugerida para el lenguaje de programación.</a:t>
            </a:r>
          </a:p>
          <a:p>
            <a:r>
              <a:rPr lang="es-ES" b="1" dirty="0">
                <a:highlight>
                  <a:srgbClr val="FFCC00"/>
                </a:highlight>
              </a:rPr>
              <a:t>Código limpio: </a:t>
            </a:r>
            <a:r>
              <a:rPr lang="es-ES" dirty="0"/>
              <a:t>Tendencia a escritura de código limpio (liberación de memoria).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94C4DE-4EAF-3D1B-A48A-9FD502DAD3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BABE-815D-E310-569B-9AE023D8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Retos y soluciones: DB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4BC20-91F1-EF80-B22E-451508CA4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highlight>
                  <a:srgbClr val="FFCD00"/>
                </a:highlight>
              </a:rPr>
              <a:t>Selección de administrador para DB</a:t>
            </a:r>
          </a:p>
          <a:p>
            <a:r>
              <a:rPr lang="es-CO" dirty="0"/>
              <a:t>Tipos de datos soportados</a:t>
            </a:r>
          </a:p>
          <a:p>
            <a:r>
              <a:rPr lang="es-CO" dirty="0"/>
              <a:t>Escalabilidad</a:t>
            </a:r>
          </a:p>
          <a:p>
            <a:r>
              <a:rPr lang="es-CO" dirty="0"/>
              <a:t>Portabilidad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1CA484-C593-E474-9B25-EA4FBEE437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highlight>
                  <a:srgbClr val="FFCD00"/>
                </a:highlight>
              </a:rPr>
              <a:t>Uso de lenguaje de consulta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s-ES" dirty="0"/>
              <a:t>Aprovechamiento de </a:t>
            </a:r>
            <a:r>
              <a:rPr lang="es-ES" dirty="0" err="1"/>
              <a:t>DataFrame</a:t>
            </a:r>
            <a:r>
              <a:rPr lang="es-ES" dirty="0"/>
              <a:t> de Pandas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s-ES" dirty="0"/>
              <a:t>Optimización de tablas según número indeterminado de archivos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s-ES" dirty="0"/>
              <a:t>Asignación de </a:t>
            </a:r>
            <a:r>
              <a:rPr lang="es-ES" dirty="0" err="1"/>
              <a:t>DataFrame</a:t>
            </a:r>
            <a:r>
              <a:rPr lang="es-ES" dirty="0"/>
              <a:t> a partir de </a:t>
            </a:r>
            <a:r>
              <a:rPr lang="es-ES" i="1" dirty="0" err="1"/>
              <a:t>strings</a:t>
            </a:r>
            <a:r>
              <a:rPr lang="es-ES" dirty="0"/>
              <a:t> en lista</a:t>
            </a:r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F78A1A-36BE-BD49-1B4E-2DBA3D720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BABE-815D-E310-569B-9AE023D8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Retos y soluciones: análisis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4BC20-91F1-EF80-B22E-451508CA4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highlight>
                  <a:srgbClr val="FFCD00"/>
                </a:highlight>
              </a:rPr>
              <a:t>Análisis de datos solicitados</a:t>
            </a:r>
          </a:p>
          <a:p>
            <a:r>
              <a:rPr lang="es-CO" dirty="0"/>
              <a:t>Transformación de tipos de datos</a:t>
            </a:r>
          </a:p>
          <a:p>
            <a:r>
              <a:rPr lang="es-CO" dirty="0" err="1"/>
              <a:t>Dataviz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1CA484-C593-E474-9B25-EA4FBEE437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highlight>
                  <a:srgbClr val="FFCD00"/>
                </a:highlight>
              </a:rPr>
              <a:t>Tablas dinámicas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s-ES" dirty="0"/>
              <a:t>Uso de la función </a:t>
            </a:r>
            <a:r>
              <a:rPr lang="es-ES" i="1" dirty="0" err="1"/>
              <a:t>groupby</a:t>
            </a:r>
            <a:r>
              <a:rPr lang="es-ES" dirty="0"/>
              <a:t> a modo de alternativa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F78A1A-36BE-BD49-1B4E-2DBA3D720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BABE-815D-E310-569B-9AE023D8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922668"/>
            <a:ext cx="4008168" cy="435600"/>
          </a:xfrm>
        </p:spPr>
        <p:txBody>
          <a:bodyPr/>
          <a:lstStyle/>
          <a:p>
            <a:r>
              <a:rPr lang="es-CO" dirty="0"/>
              <a:t>Retos y soluciones: texto plano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4BC20-91F1-EF80-B22E-451508CA4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highlight>
                  <a:srgbClr val="FFCD00"/>
                </a:highlight>
              </a:rPr>
              <a:t>Lectura de datos solicitados</a:t>
            </a:r>
          </a:p>
          <a:p>
            <a:r>
              <a:rPr lang="es-CO" dirty="0"/>
              <a:t>Tabulaciones o formato de columnas</a:t>
            </a:r>
          </a:p>
          <a:p>
            <a:r>
              <a:rPr lang="es-CO" dirty="0"/>
              <a:t>Investigación para lectura</a:t>
            </a:r>
          </a:p>
          <a:p>
            <a:pPr lvl="1"/>
            <a:r>
              <a:rPr lang="es-CO" dirty="0"/>
              <a:t>Optimización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1CA484-C593-E474-9B25-EA4FBEE437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highlight>
                  <a:srgbClr val="FFCD00"/>
                </a:highlight>
              </a:rPr>
              <a:t>Tipo de producto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s-ES" dirty="0"/>
              <a:t>Creación de función</a:t>
            </a:r>
          </a:p>
          <a:p>
            <a:pPr lvl="1" indent="-342900">
              <a:buSzPts val="1800"/>
              <a:buChar char="◉"/>
            </a:pPr>
            <a:r>
              <a:rPr lang="es-ES" dirty="0"/>
              <a:t>Evitar </a:t>
            </a:r>
            <a:r>
              <a:rPr lang="es-ES" i="1" dirty="0" err="1"/>
              <a:t>elif</a:t>
            </a:r>
            <a:r>
              <a:rPr lang="es-ES" dirty="0"/>
              <a:t> anidados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F78A1A-36BE-BD49-1B4E-2DBA3D720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713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305</Words>
  <Application>Microsoft Office PowerPoint</Application>
  <PresentationFormat>Presentación en pantalla (16:9)</PresentationFormat>
  <Paragraphs>69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Lora</vt:lpstr>
      <vt:lpstr>Arial</vt:lpstr>
      <vt:lpstr>Quattrocento Sans</vt:lpstr>
      <vt:lpstr>Viola template</vt:lpstr>
      <vt:lpstr>Viola template</vt:lpstr>
      <vt:lpstr>Sustentación: prueba técnica para el cargo de profesional de analítica</vt:lpstr>
      <vt:lpstr>Presentación de PowerPoint</vt:lpstr>
      <vt:lpstr>Propósitos </vt:lpstr>
      <vt:lpstr>Propósitos</vt:lpstr>
      <vt:lpstr>Ingeniería de datos</vt:lpstr>
      <vt:lpstr>Sobre el código</vt:lpstr>
      <vt:lpstr>Retos y soluciones: DB</vt:lpstr>
      <vt:lpstr>Retos y soluciones: análisis</vt:lpstr>
      <vt:lpstr>Retos y soluciones: texto plano</vt:lpstr>
      <vt:lpstr>Ciencia de datos</vt:lpstr>
      <vt:lpstr>Retos y soluciones: descripción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Representación de la temporalidad lingüística en la corteza cerebral humana: un análisis del campo léxico de tiempo en hablantes nativos de inglés utilizando Imagen por Resonancia Magnética Funcional (fMRI)</dc:title>
  <cp:lastModifiedBy>Alejandro Montenegro Taborda</cp:lastModifiedBy>
  <cp:revision>37</cp:revision>
  <dcterms:modified xsi:type="dcterms:W3CDTF">2023-11-14T14:06:53Z</dcterms:modified>
</cp:coreProperties>
</file>