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85" r:id="rId2"/>
    <p:sldId id="257" r:id="rId3"/>
    <p:sldId id="258" r:id="rId4"/>
    <p:sldId id="273" r:id="rId5"/>
    <p:sldId id="276" r:id="rId6"/>
    <p:sldId id="277" r:id="rId7"/>
    <p:sldId id="266" r:id="rId8"/>
    <p:sldId id="270" r:id="rId9"/>
    <p:sldId id="282" r:id="rId10"/>
    <p:sldId id="261" r:id="rId11"/>
    <p:sldId id="288" r:id="rId12"/>
    <p:sldId id="290" r:id="rId13"/>
    <p:sldId id="274" r:id="rId14"/>
    <p:sldId id="268" r:id="rId15"/>
    <p:sldId id="292" r:id="rId16"/>
    <p:sldId id="281" r:id="rId17"/>
    <p:sldId id="289" r:id="rId18"/>
    <p:sldId id="294" r:id="rId19"/>
    <p:sldId id="262" r:id="rId20"/>
    <p:sldId id="296" r:id="rId21"/>
    <p:sldId id="295" r:id="rId22"/>
    <p:sldId id="298" r:id="rId23"/>
    <p:sldId id="299" r:id="rId24"/>
    <p:sldId id="300" r:id="rId25"/>
    <p:sldId id="301" r:id="rId26"/>
    <p:sldId id="302" r:id="rId27"/>
    <p:sldId id="303" r:id="rId28"/>
    <p:sldId id="307" r:id="rId29"/>
    <p:sldId id="280" r:id="rId30"/>
    <p:sldId id="272" r:id="rId31"/>
    <p:sldId id="305" r:id="rId32"/>
    <p:sldId id="264" r:id="rId33"/>
    <p:sldId id="304" r:id="rId34"/>
    <p:sldId id="306" r:id="rId35"/>
    <p:sldId id="263" r:id="rId36"/>
    <p:sldId id="283"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56" autoAdjust="0"/>
  </p:normalViewPr>
  <p:slideViewPr>
    <p:cSldViewPr snapToGrid="0" showGuides="1">
      <p:cViewPr>
        <p:scale>
          <a:sx n="68" d="100"/>
          <a:sy n="68" d="100"/>
        </p:scale>
        <p:origin x="-564" y="-4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CF729-895C-4274-B21A-5D456484659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61D5B94-C7DC-4A30-B783-9F0E2E4A8CC3}">
      <dgm:prSet phldrT="[文本]"/>
      <dgm:spPr/>
      <dgm:t>
        <a:bodyPr/>
        <a:lstStyle/>
        <a:p>
          <a:r>
            <a:rPr lang="zh-CN" altLang="en-US" dirty="0" smtClean="0"/>
            <a:t>基础情感词典</a:t>
          </a:r>
          <a:endParaRPr lang="zh-CN" altLang="en-US" dirty="0"/>
        </a:p>
      </dgm:t>
    </dgm:pt>
    <dgm:pt modelId="{0C1F9388-A1B1-4997-A93F-4D4B88C593EB}" type="parTrans" cxnId="{D29FD97C-FD06-41BB-B11D-48E46515E864}">
      <dgm:prSet/>
      <dgm:spPr/>
      <dgm:t>
        <a:bodyPr/>
        <a:lstStyle/>
        <a:p>
          <a:endParaRPr lang="zh-CN" altLang="en-US"/>
        </a:p>
      </dgm:t>
    </dgm:pt>
    <dgm:pt modelId="{C46A4B61-C54D-4E3B-87D3-CAFCFE9D6DD7}" type="sibTrans" cxnId="{D29FD97C-FD06-41BB-B11D-48E46515E864}">
      <dgm:prSet/>
      <dgm:spPr/>
      <dgm:t>
        <a:bodyPr/>
        <a:lstStyle/>
        <a:p>
          <a:endParaRPr lang="zh-CN" altLang="en-US"/>
        </a:p>
      </dgm:t>
    </dgm:pt>
    <dgm:pt modelId="{0DFA8475-3046-47B5-BD94-1512B6559B51}">
      <dgm:prSet phldrT="[文本]" custT="1"/>
      <dgm:spPr/>
      <dgm:t>
        <a:bodyPr/>
        <a:lstStyle/>
        <a:p>
          <a:r>
            <a:rPr lang="zh-CN" sz="2000" dirty="0" smtClean="0"/>
            <a:t>知网的</a:t>
          </a:r>
          <a:r>
            <a:rPr lang="en-US" sz="2000" dirty="0" err="1" smtClean="0"/>
            <a:t>HowNet</a:t>
          </a:r>
          <a:r>
            <a:rPr lang="zh-CN" altLang="en-US" sz="2000" dirty="0" smtClean="0"/>
            <a:t>情感词典</a:t>
          </a:r>
          <a:endParaRPr lang="zh-CN" altLang="en-US" sz="2000" dirty="0"/>
        </a:p>
      </dgm:t>
    </dgm:pt>
    <dgm:pt modelId="{AA81F7F8-F336-4223-B462-87C0C3DC6A16}" type="parTrans" cxnId="{106E9778-7F9B-4778-95BD-719076434A0A}">
      <dgm:prSet/>
      <dgm:spPr/>
      <dgm:t>
        <a:bodyPr/>
        <a:lstStyle/>
        <a:p>
          <a:endParaRPr lang="zh-CN" altLang="en-US"/>
        </a:p>
      </dgm:t>
    </dgm:pt>
    <dgm:pt modelId="{C90A1F85-0A69-4647-A88E-815607AE4B4E}" type="sibTrans" cxnId="{106E9778-7F9B-4778-95BD-719076434A0A}">
      <dgm:prSet/>
      <dgm:spPr/>
      <dgm:t>
        <a:bodyPr/>
        <a:lstStyle/>
        <a:p>
          <a:endParaRPr lang="zh-CN" altLang="en-US"/>
        </a:p>
      </dgm:t>
    </dgm:pt>
    <dgm:pt modelId="{FCAAF675-5829-45A3-A203-A959B8427655}">
      <dgm:prSet phldrT="[文本]"/>
      <dgm:spPr/>
      <dgm:t>
        <a:bodyPr/>
        <a:lstStyle/>
        <a:p>
          <a:r>
            <a:rPr lang="zh-CN" altLang="en-US" dirty="0" smtClean="0"/>
            <a:t>网络词典的构建</a:t>
          </a:r>
          <a:endParaRPr lang="zh-CN" altLang="en-US" dirty="0"/>
        </a:p>
      </dgm:t>
    </dgm:pt>
    <dgm:pt modelId="{CEA18F23-4BF9-45D4-A3BB-3C106C9686CA}" type="parTrans" cxnId="{22ADAAF9-AD25-4DE7-8813-52E78B44D34C}">
      <dgm:prSet/>
      <dgm:spPr/>
      <dgm:t>
        <a:bodyPr/>
        <a:lstStyle/>
        <a:p>
          <a:endParaRPr lang="zh-CN" altLang="en-US"/>
        </a:p>
      </dgm:t>
    </dgm:pt>
    <dgm:pt modelId="{48389F95-5013-49F4-AC44-33E5B8E4BD62}" type="sibTrans" cxnId="{22ADAAF9-AD25-4DE7-8813-52E78B44D34C}">
      <dgm:prSet/>
      <dgm:spPr/>
      <dgm:t>
        <a:bodyPr/>
        <a:lstStyle/>
        <a:p>
          <a:endParaRPr lang="zh-CN" altLang="en-US"/>
        </a:p>
      </dgm:t>
    </dgm:pt>
    <dgm:pt modelId="{7756BFB4-0A19-478F-B294-719E238C0295}">
      <dgm:prSet phldrT="[文本]" custT="1"/>
      <dgm:spPr/>
      <dgm:t>
        <a:bodyPr/>
        <a:lstStyle/>
        <a:p>
          <a:r>
            <a:rPr lang="zh-CN" altLang="en-US" sz="2000" dirty="0" smtClean="0"/>
            <a:t>传统词典太规范，评论口语色彩浓重</a:t>
          </a:r>
          <a:endParaRPr lang="zh-CN" altLang="en-US" sz="2000" dirty="0"/>
        </a:p>
      </dgm:t>
    </dgm:pt>
    <dgm:pt modelId="{16E3F966-CAD2-4849-B95A-B224EEC5DDBC}" type="parTrans" cxnId="{CE2532B6-806F-40F3-8003-7E73D1C37D81}">
      <dgm:prSet/>
      <dgm:spPr/>
      <dgm:t>
        <a:bodyPr/>
        <a:lstStyle/>
        <a:p>
          <a:endParaRPr lang="zh-CN" altLang="en-US"/>
        </a:p>
      </dgm:t>
    </dgm:pt>
    <dgm:pt modelId="{10D813BB-2C23-40D1-A82C-21CA1C446A4E}" type="sibTrans" cxnId="{CE2532B6-806F-40F3-8003-7E73D1C37D81}">
      <dgm:prSet/>
      <dgm:spPr/>
      <dgm:t>
        <a:bodyPr/>
        <a:lstStyle/>
        <a:p>
          <a:endParaRPr lang="zh-CN" altLang="en-US"/>
        </a:p>
      </dgm:t>
    </dgm:pt>
    <dgm:pt modelId="{B33E04EC-3330-4A28-8FAB-6A459F985BAE}">
      <dgm:prSet phldrT="[文本]" custT="1"/>
      <dgm:spPr/>
      <dgm:t>
        <a:bodyPr/>
        <a:lstStyle/>
        <a:p>
          <a:r>
            <a:rPr lang="zh-CN" altLang="en-US" sz="2000" dirty="0" smtClean="0"/>
            <a:t>网络用语多而复杂，并且不断出现新兴的词汇</a:t>
          </a:r>
          <a:endParaRPr lang="zh-CN" altLang="en-US" sz="2000" dirty="0"/>
        </a:p>
      </dgm:t>
    </dgm:pt>
    <dgm:pt modelId="{DFD6E4E2-E6C7-4053-B87B-618651572319}" type="parTrans" cxnId="{17CA8D79-9B52-4E63-8AEC-9E0111EAE64E}">
      <dgm:prSet/>
      <dgm:spPr/>
      <dgm:t>
        <a:bodyPr/>
        <a:lstStyle/>
        <a:p>
          <a:endParaRPr lang="zh-CN" altLang="en-US"/>
        </a:p>
      </dgm:t>
    </dgm:pt>
    <dgm:pt modelId="{C22F8696-C68F-4108-8440-8FAF5827D5A5}" type="sibTrans" cxnId="{17CA8D79-9B52-4E63-8AEC-9E0111EAE64E}">
      <dgm:prSet/>
      <dgm:spPr/>
      <dgm:t>
        <a:bodyPr/>
        <a:lstStyle/>
        <a:p>
          <a:endParaRPr lang="zh-CN" altLang="en-US"/>
        </a:p>
      </dgm:t>
    </dgm:pt>
    <dgm:pt modelId="{6A921517-B74D-4C09-99FA-7C9A72C284FB}">
      <dgm:prSet phldrT="[文本]"/>
      <dgm:spPr/>
      <dgm:t>
        <a:bodyPr/>
        <a:lstStyle/>
        <a:p>
          <a:r>
            <a:rPr lang="zh-CN" altLang="en-US" dirty="0" smtClean="0"/>
            <a:t>领域词典的构建</a:t>
          </a:r>
          <a:endParaRPr lang="zh-CN" altLang="en-US" dirty="0"/>
        </a:p>
      </dgm:t>
    </dgm:pt>
    <dgm:pt modelId="{9A0C1881-F598-4650-A5BB-4DF9E2E4C7CB}" type="parTrans" cxnId="{C027DD59-95CE-4AFB-B751-070B20EAC941}">
      <dgm:prSet/>
      <dgm:spPr/>
      <dgm:t>
        <a:bodyPr/>
        <a:lstStyle/>
        <a:p>
          <a:endParaRPr lang="zh-CN" altLang="en-US"/>
        </a:p>
      </dgm:t>
    </dgm:pt>
    <dgm:pt modelId="{D1C71779-F5A5-4CE6-8932-959F1278943F}" type="sibTrans" cxnId="{C027DD59-95CE-4AFB-B751-070B20EAC941}">
      <dgm:prSet/>
      <dgm:spPr/>
      <dgm:t>
        <a:bodyPr/>
        <a:lstStyle/>
        <a:p>
          <a:endParaRPr lang="zh-CN" altLang="en-US"/>
        </a:p>
      </dgm:t>
    </dgm:pt>
    <dgm:pt modelId="{02FEACE6-06CA-4A3F-BA7A-2D71BB8DD683}">
      <dgm:prSet phldrT="[文本]" custT="1"/>
      <dgm:spPr/>
      <dgm:t>
        <a:bodyPr/>
        <a:lstStyle/>
        <a:p>
          <a:r>
            <a:rPr lang="zh-CN" sz="2000" dirty="0" smtClean="0"/>
            <a:t>不同领域之间都存在着一些差别，每个领域的评论对象不同，评论用语也各有不同</a:t>
          </a:r>
          <a:endParaRPr lang="zh-CN" altLang="en-US" sz="2000" dirty="0"/>
        </a:p>
      </dgm:t>
    </dgm:pt>
    <dgm:pt modelId="{A658C570-436D-4940-8743-359133FDEEA3}" type="parTrans" cxnId="{0679738B-E036-40EF-91D2-017F894190ED}">
      <dgm:prSet/>
      <dgm:spPr/>
      <dgm:t>
        <a:bodyPr/>
        <a:lstStyle/>
        <a:p>
          <a:endParaRPr lang="zh-CN" altLang="en-US"/>
        </a:p>
      </dgm:t>
    </dgm:pt>
    <dgm:pt modelId="{7539407B-04EC-4BB0-BDAD-99A60D9AB25F}" type="sibTrans" cxnId="{0679738B-E036-40EF-91D2-017F894190ED}">
      <dgm:prSet/>
      <dgm:spPr/>
      <dgm:t>
        <a:bodyPr/>
        <a:lstStyle/>
        <a:p>
          <a:endParaRPr lang="zh-CN" altLang="en-US"/>
        </a:p>
      </dgm:t>
    </dgm:pt>
    <dgm:pt modelId="{8E72A40A-66B0-4E3A-A99F-5A8EBEE13A98}">
      <dgm:prSet phldrT="[文本]" custT="1"/>
      <dgm:spPr/>
      <dgm:t>
        <a:bodyPr/>
        <a:lstStyle/>
        <a:p>
          <a:r>
            <a:rPr lang="zh-CN" altLang="en-US" sz="2000" dirty="0" smtClean="0"/>
            <a:t>通过情感倾向点互信息算法</a:t>
          </a:r>
          <a:r>
            <a:rPr lang="en-US" altLang="en-US" sz="2000" dirty="0" smtClean="0"/>
            <a:t>SO-PMI</a:t>
          </a:r>
          <a:r>
            <a:rPr lang="zh-CN" altLang="en-US" sz="2000" dirty="0" smtClean="0"/>
            <a:t>互信息算法获取领域词典</a:t>
          </a:r>
          <a:endParaRPr lang="zh-CN" altLang="en-US" sz="2000" dirty="0"/>
        </a:p>
      </dgm:t>
    </dgm:pt>
    <dgm:pt modelId="{35A89C5A-1300-48A3-9C84-8E3B576D3229}" type="parTrans" cxnId="{BBAC9457-6294-4DE3-B036-78580A1C83C2}">
      <dgm:prSet/>
      <dgm:spPr/>
      <dgm:t>
        <a:bodyPr/>
        <a:lstStyle/>
        <a:p>
          <a:endParaRPr lang="zh-CN" altLang="en-US"/>
        </a:p>
      </dgm:t>
    </dgm:pt>
    <dgm:pt modelId="{7B29C316-F8C5-4498-A919-01388971F0E4}" type="sibTrans" cxnId="{BBAC9457-6294-4DE3-B036-78580A1C83C2}">
      <dgm:prSet/>
      <dgm:spPr/>
      <dgm:t>
        <a:bodyPr/>
        <a:lstStyle/>
        <a:p>
          <a:endParaRPr lang="zh-CN" altLang="en-US"/>
        </a:p>
      </dgm:t>
    </dgm:pt>
    <dgm:pt modelId="{BA7D8ABB-4F23-4AFF-BAD7-1F0DA25FE189}">
      <dgm:prSet phldrT="[文本]" custT="1"/>
      <dgm:spPr/>
      <dgm:t>
        <a:bodyPr/>
        <a:lstStyle/>
        <a:p>
          <a:r>
            <a:rPr lang="zh-CN" altLang="en-US" sz="2000" dirty="0" smtClean="0"/>
            <a:t>台湾大学的</a:t>
          </a:r>
          <a:r>
            <a:rPr lang="en-US" altLang="en-US" sz="2000" dirty="0" smtClean="0"/>
            <a:t>NTUSD</a:t>
          </a:r>
          <a:r>
            <a:rPr lang="zh-CN" altLang="en-US" sz="2000" dirty="0" smtClean="0"/>
            <a:t>情感词典</a:t>
          </a:r>
          <a:endParaRPr lang="zh-CN" altLang="en-US" sz="2000" dirty="0"/>
        </a:p>
      </dgm:t>
    </dgm:pt>
    <dgm:pt modelId="{4F3256DD-18A3-4833-8249-753AACB1BBD0}" type="parTrans" cxnId="{8B4F0CDC-CEB5-44C4-843E-698B7FB1B28B}">
      <dgm:prSet/>
      <dgm:spPr/>
      <dgm:t>
        <a:bodyPr/>
        <a:lstStyle/>
        <a:p>
          <a:endParaRPr lang="zh-CN" altLang="en-US"/>
        </a:p>
      </dgm:t>
    </dgm:pt>
    <dgm:pt modelId="{8C430FA0-E549-4558-98CC-B7FB422D71B1}" type="sibTrans" cxnId="{8B4F0CDC-CEB5-44C4-843E-698B7FB1B28B}">
      <dgm:prSet/>
      <dgm:spPr/>
      <dgm:t>
        <a:bodyPr/>
        <a:lstStyle/>
        <a:p>
          <a:endParaRPr lang="zh-CN" altLang="en-US"/>
        </a:p>
      </dgm:t>
    </dgm:pt>
    <dgm:pt modelId="{FCDC122F-364A-484E-9D6C-363A858234CA}">
      <dgm:prSet phldrT="[文本]" custT="1"/>
      <dgm:spPr/>
      <dgm:t>
        <a:bodyPr/>
        <a:lstStyle/>
        <a:p>
          <a:r>
            <a:rPr lang="zh-CN" sz="2000" dirty="0" smtClean="0"/>
            <a:t>人工的方法</a:t>
          </a:r>
          <a:r>
            <a:rPr lang="zh-CN" altLang="en-US" sz="2000" dirty="0" smtClean="0"/>
            <a:t>收集并整理</a:t>
          </a:r>
          <a:endParaRPr lang="zh-CN" altLang="en-US" sz="2000" dirty="0"/>
        </a:p>
      </dgm:t>
    </dgm:pt>
    <dgm:pt modelId="{DD5099F8-F762-490A-B1DD-4EBAC8030C23}" type="parTrans" cxnId="{B68038DB-8896-41E0-BE24-C44CBA03C036}">
      <dgm:prSet/>
      <dgm:spPr/>
      <dgm:t>
        <a:bodyPr/>
        <a:lstStyle/>
        <a:p>
          <a:endParaRPr lang="zh-CN" altLang="en-US"/>
        </a:p>
      </dgm:t>
    </dgm:pt>
    <dgm:pt modelId="{EEF3521D-FB4D-48A7-AF8A-EECCC38035AD}" type="sibTrans" cxnId="{B68038DB-8896-41E0-BE24-C44CBA03C036}">
      <dgm:prSet/>
      <dgm:spPr/>
      <dgm:t>
        <a:bodyPr/>
        <a:lstStyle/>
        <a:p>
          <a:endParaRPr lang="zh-CN" altLang="en-US"/>
        </a:p>
      </dgm:t>
    </dgm:pt>
    <dgm:pt modelId="{0481A988-93F9-4A37-A33E-F4A9E195E440}">
      <dgm:prSet phldrT="[文本]" custT="1"/>
      <dgm:spPr/>
      <dgm:t>
        <a:bodyPr/>
        <a:lstStyle/>
        <a:p>
          <a:r>
            <a:rPr lang="zh-CN" altLang="en-US" sz="2000" dirty="0" smtClean="0"/>
            <a:t>两者去重整理</a:t>
          </a:r>
          <a:endParaRPr lang="zh-CN" altLang="en-US" sz="2000" dirty="0"/>
        </a:p>
      </dgm:t>
    </dgm:pt>
    <dgm:pt modelId="{9616CF14-9696-4557-A2DA-63EC8230C53A}" type="parTrans" cxnId="{98FA729D-DB31-4811-930A-3E1398A3402C}">
      <dgm:prSet/>
      <dgm:spPr/>
      <dgm:t>
        <a:bodyPr/>
        <a:lstStyle/>
        <a:p>
          <a:endParaRPr lang="zh-CN" altLang="en-US"/>
        </a:p>
      </dgm:t>
    </dgm:pt>
    <dgm:pt modelId="{356AFADD-314E-406E-8A2A-6D49425D55A6}" type="sibTrans" cxnId="{98FA729D-DB31-4811-930A-3E1398A3402C}">
      <dgm:prSet/>
      <dgm:spPr/>
      <dgm:t>
        <a:bodyPr/>
        <a:lstStyle/>
        <a:p>
          <a:endParaRPr lang="zh-CN" altLang="en-US"/>
        </a:p>
      </dgm:t>
    </dgm:pt>
    <dgm:pt modelId="{F655F282-FFCC-40BB-9514-EDF1A81FA6AB}" type="pres">
      <dgm:prSet presAssocID="{149CF729-895C-4274-B21A-5D4564846593}" presName="Name0" presStyleCnt="0">
        <dgm:presLayoutVars>
          <dgm:dir/>
          <dgm:animLvl val="lvl"/>
          <dgm:resizeHandles val="exact"/>
        </dgm:presLayoutVars>
      </dgm:prSet>
      <dgm:spPr/>
      <dgm:t>
        <a:bodyPr/>
        <a:lstStyle/>
        <a:p>
          <a:endParaRPr lang="zh-CN" altLang="en-US"/>
        </a:p>
      </dgm:t>
    </dgm:pt>
    <dgm:pt modelId="{D53F09EB-6055-4E67-ABC5-BBA655F9150E}" type="pres">
      <dgm:prSet presAssocID="{661D5B94-C7DC-4A30-B783-9F0E2E4A8CC3}" presName="composite" presStyleCnt="0"/>
      <dgm:spPr/>
    </dgm:pt>
    <dgm:pt modelId="{DFEF71AB-A463-4625-89DC-83DD286DB505}" type="pres">
      <dgm:prSet presAssocID="{661D5B94-C7DC-4A30-B783-9F0E2E4A8CC3}" presName="parTx" presStyleLbl="alignNode1" presStyleIdx="0" presStyleCnt="3">
        <dgm:presLayoutVars>
          <dgm:chMax val="0"/>
          <dgm:chPref val="0"/>
          <dgm:bulletEnabled val="1"/>
        </dgm:presLayoutVars>
      </dgm:prSet>
      <dgm:spPr/>
      <dgm:t>
        <a:bodyPr/>
        <a:lstStyle/>
        <a:p>
          <a:endParaRPr lang="zh-CN" altLang="en-US"/>
        </a:p>
      </dgm:t>
    </dgm:pt>
    <dgm:pt modelId="{C1E0DB17-7C6A-48A9-A083-EF27E150EDBE}" type="pres">
      <dgm:prSet presAssocID="{661D5B94-C7DC-4A30-B783-9F0E2E4A8CC3}" presName="desTx" presStyleLbl="alignAccFollowNode1" presStyleIdx="0" presStyleCnt="3">
        <dgm:presLayoutVars>
          <dgm:bulletEnabled val="1"/>
        </dgm:presLayoutVars>
      </dgm:prSet>
      <dgm:spPr/>
      <dgm:t>
        <a:bodyPr/>
        <a:lstStyle/>
        <a:p>
          <a:endParaRPr lang="zh-CN" altLang="en-US"/>
        </a:p>
      </dgm:t>
    </dgm:pt>
    <dgm:pt modelId="{E3E5A85E-C844-452F-A3E9-2B72B178AC6E}" type="pres">
      <dgm:prSet presAssocID="{C46A4B61-C54D-4E3B-87D3-CAFCFE9D6DD7}" presName="space" presStyleCnt="0"/>
      <dgm:spPr/>
    </dgm:pt>
    <dgm:pt modelId="{E361CBC6-0B0E-4BA9-9DFF-2AF74C733386}" type="pres">
      <dgm:prSet presAssocID="{FCAAF675-5829-45A3-A203-A959B8427655}" presName="composite" presStyleCnt="0"/>
      <dgm:spPr/>
    </dgm:pt>
    <dgm:pt modelId="{6169494D-ED30-422B-8B11-43468A038066}" type="pres">
      <dgm:prSet presAssocID="{FCAAF675-5829-45A3-A203-A959B8427655}" presName="parTx" presStyleLbl="alignNode1" presStyleIdx="1" presStyleCnt="3">
        <dgm:presLayoutVars>
          <dgm:chMax val="0"/>
          <dgm:chPref val="0"/>
          <dgm:bulletEnabled val="1"/>
        </dgm:presLayoutVars>
      </dgm:prSet>
      <dgm:spPr/>
      <dgm:t>
        <a:bodyPr/>
        <a:lstStyle/>
        <a:p>
          <a:endParaRPr lang="zh-CN" altLang="en-US"/>
        </a:p>
      </dgm:t>
    </dgm:pt>
    <dgm:pt modelId="{E37420B5-006B-49CB-997D-4F95EDCBB97D}" type="pres">
      <dgm:prSet presAssocID="{FCAAF675-5829-45A3-A203-A959B8427655}" presName="desTx" presStyleLbl="alignAccFollowNode1" presStyleIdx="1" presStyleCnt="3">
        <dgm:presLayoutVars>
          <dgm:bulletEnabled val="1"/>
        </dgm:presLayoutVars>
      </dgm:prSet>
      <dgm:spPr/>
      <dgm:t>
        <a:bodyPr/>
        <a:lstStyle/>
        <a:p>
          <a:endParaRPr lang="zh-CN" altLang="en-US"/>
        </a:p>
      </dgm:t>
    </dgm:pt>
    <dgm:pt modelId="{E361B864-D9C6-49CB-A81A-99A5C9FC0CEE}" type="pres">
      <dgm:prSet presAssocID="{48389F95-5013-49F4-AC44-33E5B8E4BD62}" presName="space" presStyleCnt="0"/>
      <dgm:spPr/>
    </dgm:pt>
    <dgm:pt modelId="{18C99098-0E36-4736-ACD8-918C854581E4}" type="pres">
      <dgm:prSet presAssocID="{6A921517-B74D-4C09-99FA-7C9A72C284FB}" presName="composite" presStyleCnt="0"/>
      <dgm:spPr/>
    </dgm:pt>
    <dgm:pt modelId="{0C9F199E-1984-4992-880D-0F226EA249AD}" type="pres">
      <dgm:prSet presAssocID="{6A921517-B74D-4C09-99FA-7C9A72C284FB}" presName="parTx" presStyleLbl="alignNode1" presStyleIdx="2" presStyleCnt="3">
        <dgm:presLayoutVars>
          <dgm:chMax val="0"/>
          <dgm:chPref val="0"/>
          <dgm:bulletEnabled val="1"/>
        </dgm:presLayoutVars>
      </dgm:prSet>
      <dgm:spPr/>
      <dgm:t>
        <a:bodyPr/>
        <a:lstStyle/>
        <a:p>
          <a:endParaRPr lang="zh-CN" altLang="en-US"/>
        </a:p>
      </dgm:t>
    </dgm:pt>
    <dgm:pt modelId="{6866E2CC-78BA-4FFB-8665-744C3B3C6029}" type="pres">
      <dgm:prSet presAssocID="{6A921517-B74D-4C09-99FA-7C9A72C284FB}" presName="desTx" presStyleLbl="alignAccFollowNode1" presStyleIdx="2" presStyleCnt="3">
        <dgm:presLayoutVars>
          <dgm:bulletEnabled val="1"/>
        </dgm:presLayoutVars>
      </dgm:prSet>
      <dgm:spPr/>
      <dgm:t>
        <a:bodyPr/>
        <a:lstStyle/>
        <a:p>
          <a:endParaRPr lang="zh-CN" altLang="en-US"/>
        </a:p>
      </dgm:t>
    </dgm:pt>
  </dgm:ptLst>
  <dgm:cxnLst>
    <dgm:cxn modelId="{0679738B-E036-40EF-91D2-017F894190ED}" srcId="{6A921517-B74D-4C09-99FA-7C9A72C284FB}" destId="{02FEACE6-06CA-4A3F-BA7A-2D71BB8DD683}" srcOrd="0" destOrd="0" parTransId="{A658C570-436D-4940-8743-359133FDEEA3}" sibTransId="{7539407B-04EC-4BB0-BDAD-99A60D9AB25F}"/>
    <dgm:cxn modelId="{106E9778-7F9B-4778-95BD-719076434A0A}" srcId="{661D5B94-C7DC-4A30-B783-9F0E2E4A8CC3}" destId="{0DFA8475-3046-47B5-BD94-1512B6559B51}" srcOrd="0" destOrd="0" parTransId="{AA81F7F8-F336-4223-B462-87C0C3DC6A16}" sibTransId="{C90A1F85-0A69-4647-A88E-815607AE4B4E}"/>
    <dgm:cxn modelId="{CBEFC8D1-CD4B-4C84-8E32-3707B1FA883D}" type="presOf" srcId="{7756BFB4-0A19-478F-B294-719E238C0295}" destId="{E37420B5-006B-49CB-997D-4F95EDCBB97D}" srcOrd="0" destOrd="0" presId="urn:microsoft.com/office/officeart/2005/8/layout/hList1"/>
    <dgm:cxn modelId="{CE2532B6-806F-40F3-8003-7E73D1C37D81}" srcId="{FCAAF675-5829-45A3-A203-A959B8427655}" destId="{7756BFB4-0A19-478F-B294-719E238C0295}" srcOrd="0" destOrd="0" parTransId="{16E3F966-CAD2-4849-B95A-B224EEC5DDBC}" sibTransId="{10D813BB-2C23-40D1-A82C-21CA1C446A4E}"/>
    <dgm:cxn modelId="{8B4F0CDC-CEB5-44C4-843E-698B7FB1B28B}" srcId="{661D5B94-C7DC-4A30-B783-9F0E2E4A8CC3}" destId="{BA7D8ABB-4F23-4AFF-BAD7-1F0DA25FE189}" srcOrd="1" destOrd="0" parTransId="{4F3256DD-18A3-4833-8249-753AACB1BBD0}" sibTransId="{8C430FA0-E549-4558-98CC-B7FB422D71B1}"/>
    <dgm:cxn modelId="{A3E4A784-824E-4E93-B6E3-9CFF6B07F44B}" type="presOf" srcId="{BA7D8ABB-4F23-4AFF-BAD7-1F0DA25FE189}" destId="{C1E0DB17-7C6A-48A9-A083-EF27E150EDBE}" srcOrd="0" destOrd="1" presId="urn:microsoft.com/office/officeart/2005/8/layout/hList1"/>
    <dgm:cxn modelId="{8AEDDBDA-E91E-459F-A719-6DB2F89BB1D9}" type="presOf" srcId="{FCAAF675-5829-45A3-A203-A959B8427655}" destId="{6169494D-ED30-422B-8B11-43468A038066}" srcOrd="0" destOrd="0" presId="urn:microsoft.com/office/officeart/2005/8/layout/hList1"/>
    <dgm:cxn modelId="{98FA729D-DB31-4811-930A-3E1398A3402C}" srcId="{661D5B94-C7DC-4A30-B783-9F0E2E4A8CC3}" destId="{0481A988-93F9-4A37-A33E-F4A9E195E440}" srcOrd="2" destOrd="0" parTransId="{9616CF14-9696-4557-A2DA-63EC8230C53A}" sibTransId="{356AFADD-314E-406E-8A2A-6D49425D55A6}"/>
    <dgm:cxn modelId="{BBAC9457-6294-4DE3-B036-78580A1C83C2}" srcId="{6A921517-B74D-4C09-99FA-7C9A72C284FB}" destId="{8E72A40A-66B0-4E3A-A99F-5A8EBEE13A98}" srcOrd="1" destOrd="0" parTransId="{35A89C5A-1300-48A3-9C84-8E3B576D3229}" sibTransId="{7B29C316-F8C5-4498-A919-01388971F0E4}"/>
    <dgm:cxn modelId="{BEBD2ADD-5516-4AD8-867A-F47E32ED227D}" type="presOf" srcId="{B33E04EC-3330-4A28-8FAB-6A459F985BAE}" destId="{E37420B5-006B-49CB-997D-4F95EDCBB97D}" srcOrd="0" destOrd="1" presId="urn:microsoft.com/office/officeart/2005/8/layout/hList1"/>
    <dgm:cxn modelId="{9D150FBE-85BA-42F2-AE76-75F736B54186}" type="presOf" srcId="{8E72A40A-66B0-4E3A-A99F-5A8EBEE13A98}" destId="{6866E2CC-78BA-4FFB-8665-744C3B3C6029}" srcOrd="0" destOrd="1" presId="urn:microsoft.com/office/officeart/2005/8/layout/hList1"/>
    <dgm:cxn modelId="{D29FD97C-FD06-41BB-B11D-48E46515E864}" srcId="{149CF729-895C-4274-B21A-5D4564846593}" destId="{661D5B94-C7DC-4A30-B783-9F0E2E4A8CC3}" srcOrd="0" destOrd="0" parTransId="{0C1F9388-A1B1-4997-A93F-4D4B88C593EB}" sibTransId="{C46A4B61-C54D-4E3B-87D3-CAFCFE9D6DD7}"/>
    <dgm:cxn modelId="{B68038DB-8896-41E0-BE24-C44CBA03C036}" srcId="{FCAAF675-5829-45A3-A203-A959B8427655}" destId="{FCDC122F-364A-484E-9D6C-363A858234CA}" srcOrd="2" destOrd="0" parTransId="{DD5099F8-F762-490A-B1DD-4EBAC8030C23}" sibTransId="{EEF3521D-FB4D-48A7-AF8A-EECCC38035AD}"/>
    <dgm:cxn modelId="{4E0404A7-F848-4B6C-97D2-CFF55A9B761D}" type="presOf" srcId="{0481A988-93F9-4A37-A33E-F4A9E195E440}" destId="{C1E0DB17-7C6A-48A9-A083-EF27E150EDBE}" srcOrd="0" destOrd="2" presId="urn:microsoft.com/office/officeart/2005/8/layout/hList1"/>
    <dgm:cxn modelId="{22ADAAF9-AD25-4DE7-8813-52E78B44D34C}" srcId="{149CF729-895C-4274-B21A-5D4564846593}" destId="{FCAAF675-5829-45A3-A203-A959B8427655}" srcOrd="1" destOrd="0" parTransId="{CEA18F23-4BF9-45D4-A3BB-3C106C9686CA}" sibTransId="{48389F95-5013-49F4-AC44-33E5B8E4BD62}"/>
    <dgm:cxn modelId="{C027DD59-95CE-4AFB-B751-070B20EAC941}" srcId="{149CF729-895C-4274-B21A-5D4564846593}" destId="{6A921517-B74D-4C09-99FA-7C9A72C284FB}" srcOrd="2" destOrd="0" parTransId="{9A0C1881-F598-4650-A5BB-4DF9E2E4C7CB}" sibTransId="{D1C71779-F5A5-4CE6-8932-959F1278943F}"/>
    <dgm:cxn modelId="{46EDC5FE-174B-436E-90A7-A70EE2F01731}" type="presOf" srcId="{661D5B94-C7DC-4A30-B783-9F0E2E4A8CC3}" destId="{DFEF71AB-A463-4625-89DC-83DD286DB505}" srcOrd="0" destOrd="0" presId="urn:microsoft.com/office/officeart/2005/8/layout/hList1"/>
    <dgm:cxn modelId="{17CA8D79-9B52-4E63-8AEC-9E0111EAE64E}" srcId="{FCAAF675-5829-45A3-A203-A959B8427655}" destId="{B33E04EC-3330-4A28-8FAB-6A459F985BAE}" srcOrd="1" destOrd="0" parTransId="{DFD6E4E2-E6C7-4053-B87B-618651572319}" sibTransId="{C22F8696-C68F-4108-8440-8FAF5827D5A5}"/>
    <dgm:cxn modelId="{88415806-F387-422B-9CF9-A8053E6E2A97}" type="presOf" srcId="{FCDC122F-364A-484E-9D6C-363A858234CA}" destId="{E37420B5-006B-49CB-997D-4F95EDCBB97D}" srcOrd="0" destOrd="2" presId="urn:microsoft.com/office/officeart/2005/8/layout/hList1"/>
    <dgm:cxn modelId="{7CC5DDA4-4F53-45BB-BDD4-DB2B9712939A}" type="presOf" srcId="{6A921517-B74D-4C09-99FA-7C9A72C284FB}" destId="{0C9F199E-1984-4992-880D-0F226EA249AD}" srcOrd="0" destOrd="0" presId="urn:microsoft.com/office/officeart/2005/8/layout/hList1"/>
    <dgm:cxn modelId="{980C6E05-6653-49C7-B77F-C0714751E092}" type="presOf" srcId="{0DFA8475-3046-47B5-BD94-1512B6559B51}" destId="{C1E0DB17-7C6A-48A9-A083-EF27E150EDBE}" srcOrd="0" destOrd="0" presId="urn:microsoft.com/office/officeart/2005/8/layout/hList1"/>
    <dgm:cxn modelId="{E55DA1E5-C21D-46E9-B840-3292FF3A0290}" type="presOf" srcId="{149CF729-895C-4274-B21A-5D4564846593}" destId="{F655F282-FFCC-40BB-9514-EDF1A81FA6AB}" srcOrd="0" destOrd="0" presId="urn:microsoft.com/office/officeart/2005/8/layout/hList1"/>
    <dgm:cxn modelId="{8118D13E-F09F-44FF-B554-D83132694D80}" type="presOf" srcId="{02FEACE6-06CA-4A3F-BA7A-2D71BB8DD683}" destId="{6866E2CC-78BA-4FFB-8665-744C3B3C6029}" srcOrd="0" destOrd="0" presId="urn:microsoft.com/office/officeart/2005/8/layout/hList1"/>
    <dgm:cxn modelId="{79E0EA5F-AA17-4B99-9F2D-593978B5CE6D}" type="presParOf" srcId="{F655F282-FFCC-40BB-9514-EDF1A81FA6AB}" destId="{D53F09EB-6055-4E67-ABC5-BBA655F9150E}" srcOrd="0" destOrd="0" presId="urn:microsoft.com/office/officeart/2005/8/layout/hList1"/>
    <dgm:cxn modelId="{FBF1E041-CC06-4038-B201-D1D30019552A}" type="presParOf" srcId="{D53F09EB-6055-4E67-ABC5-BBA655F9150E}" destId="{DFEF71AB-A463-4625-89DC-83DD286DB505}" srcOrd="0" destOrd="0" presId="urn:microsoft.com/office/officeart/2005/8/layout/hList1"/>
    <dgm:cxn modelId="{FA0DA909-AB90-408E-9F10-408793CA9FB5}" type="presParOf" srcId="{D53F09EB-6055-4E67-ABC5-BBA655F9150E}" destId="{C1E0DB17-7C6A-48A9-A083-EF27E150EDBE}" srcOrd="1" destOrd="0" presId="urn:microsoft.com/office/officeart/2005/8/layout/hList1"/>
    <dgm:cxn modelId="{14684D51-EFF1-40CE-AF42-B9C43363D62F}" type="presParOf" srcId="{F655F282-FFCC-40BB-9514-EDF1A81FA6AB}" destId="{E3E5A85E-C844-452F-A3E9-2B72B178AC6E}" srcOrd="1" destOrd="0" presId="urn:microsoft.com/office/officeart/2005/8/layout/hList1"/>
    <dgm:cxn modelId="{87F0BD67-FEF3-4DDF-A255-E5F02CE51912}" type="presParOf" srcId="{F655F282-FFCC-40BB-9514-EDF1A81FA6AB}" destId="{E361CBC6-0B0E-4BA9-9DFF-2AF74C733386}" srcOrd="2" destOrd="0" presId="urn:microsoft.com/office/officeart/2005/8/layout/hList1"/>
    <dgm:cxn modelId="{FAC3021B-3A08-4BFB-9D68-CD102B55E0B3}" type="presParOf" srcId="{E361CBC6-0B0E-4BA9-9DFF-2AF74C733386}" destId="{6169494D-ED30-422B-8B11-43468A038066}" srcOrd="0" destOrd="0" presId="urn:microsoft.com/office/officeart/2005/8/layout/hList1"/>
    <dgm:cxn modelId="{4F982001-12A4-4AD4-B336-6835B5CC769A}" type="presParOf" srcId="{E361CBC6-0B0E-4BA9-9DFF-2AF74C733386}" destId="{E37420B5-006B-49CB-997D-4F95EDCBB97D}" srcOrd="1" destOrd="0" presId="urn:microsoft.com/office/officeart/2005/8/layout/hList1"/>
    <dgm:cxn modelId="{3A4EC00B-CE81-44F8-8FA8-6B4376AF493D}" type="presParOf" srcId="{F655F282-FFCC-40BB-9514-EDF1A81FA6AB}" destId="{E361B864-D9C6-49CB-A81A-99A5C9FC0CEE}" srcOrd="3" destOrd="0" presId="urn:microsoft.com/office/officeart/2005/8/layout/hList1"/>
    <dgm:cxn modelId="{2F783746-3AA3-415A-9AB9-0D780DCC7A08}" type="presParOf" srcId="{F655F282-FFCC-40BB-9514-EDF1A81FA6AB}" destId="{18C99098-0E36-4736-ACD8-918C854581E4}" srcOrd="4" destOrd="0" presId="urn:microsoft.com/office/officeart/2005/8/layout/hList1"/>
    <dgm:cxn modelId="{FD5A9DBA-0F2A-4941-A19E-D0FFB7DF50FC}" type="presParOf" srcId="{18C99098-0E36-4736-ACD8-918C854581E4}" destId="{0C9F199E-1984-4992-880D-0F226EA249AD}" srcOrd="0" destOrd="0" presId="urn:microsoft.com/office/officeart/2005/8/layout/hList1"/>
    <dgm:cxn modelId="{FE3AFAAE-3954-4484-BACB-5ED5EFC3A3A2}" type="presParOf" srcId="{18C99098-0E36-4736-ACD8-918C854581E4}" destId="{6866E2CC-78BA-4FFB-8665-744C3B3C60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EF71AB-A463-4625-89DC-83DD286DB505}">
      <dsp:nvSpPr>
        <dsp:cNvPr id="0" name=""/>
        <dsp:cNvSpPr/>
      </dsp:nvSpPr>
      <dsp:spPr>
        <a:xfrm>
          <a:off x="2540" y="418214"/>
          <a:ext cx="247650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t>基础情感词典</a:t>
          </a:r>
          <a:endParaRPr lang="zh-CN" altLang="en-US" sz="2400" kern="1200" dirty="0"/>
        </a:p>
      </dsp:txBody>
      <dsp:txXfrm>
        <a:off x="2540" y="418214"/>
        <a:ext cx="2476500" cy="691200"/>
      </dsp:txXfrm>
    </dsp:sp>
    <dsp:sp modelId="{C1E0DB17-7C6A-48A9-A083-EF27E150EDBE}">
      <dsp:nvSpPr>
        <dsp:cNvPr id="0" name=""/>
        <dsp:cNvSpPr/>
      </dsp:nvSpPr>
      <dsp:spPr>
        <a:xfrm>
          <a:off x="2540" y="1109414"/>
          <a:ext cx="247650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知网的</a:t>
          </a:r>
          <a:r>
            <a:rPr lang="en-US" sz="2000" kern="1200" dirty="0" err="1" smtClean="0"/>
            <a:t>HowNet</a:t>
          </a:r>
          <a:r>
            <a:rPr lang="zh-CN" altLang="en-US" sz="2000" kern="1200" dirty="0" smtClean="0"/>
            <a:t>情感词典</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台湾大学的</a:t>
          </a:r>
          <a:r>
            <a:rPr lang="en-US" altLang="en-US" sz="2000" kern="1200" dirty="0" smtClean="0"/>
            <a:t>NTUSD</a:t>
          </a:r>
          <a:r>
            <a:rPr lang="zh-CN" altLang="en-US" sz="2000" kern="1200" dirty="0" smtClean="0"/>
            <a:t>情感词典</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两者去重整理</a:t>
          </a:r>
          <a:endParaRPr lang="zh-CN" altLang="en-US" sz="2000" kern="1200" dirty="0"/>
        </a:p>
      </dsp:txBody>
      <dsp:txXfrm>
        <a:off x="2540" y="1109414"/>
        <a:ext cx="2476500" cy="3891037"/>
      </dsp:txXfrm>
    </dsp:sp>
    <dsp:sp modelId="{6169494D-ED30-422B-8B11-43468A038066}">
      <dsp:nvSpPr>
        <dsp:cNvPr id="0" name=""/>
        <dsp:cNvSpPr/>
      </dsp:nvSpPr>
      <dsp:spPr>
        <a:xfrm>
          <a:off x="2825750" y="418214"/>
          <a:ext cx="247650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t>网络词典的构建</a:t>
          </a:r>
          <a:endParaRPr lang="zh-CN" altLang="en-US" sz="2400" kern="1200" dirty="0"/>
        </a:p>
      </dsp:txBody>
      <dsp:txXfrm>
        <a:off x="2825750" y="418214"/>
        <a:ext cx="2476500" cy="691200"/>
      </dsp:txXfrm>
    </dsp:sp>
    <dsp:sp modelId="{E37420B5-006B-49CB-997D-4F95EDCBB97D}">
      <dsp:nvSpPr>
        <dsp:cNvPr id="0" name=""/>
        <dsp:cNvSpPr/>
      </dsp:nvSpPr>
      <dsp:spPr>
        <a:xfrm>
          <a:off x="2825750" y="1109414"/>
          <a:ext cx="247650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smtClean="0"/>
            <a:t>传统词典太规范，评论口语色彩浓重</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网络用语多而复杂，并且不断出现新兴的词汇</a:t>
          </a:r>
          <a:endParaRPr lang="zh-CN" altLang="en-US" sz="2000" kern="1200" dirty="0"/>
        </a:p>
        <a:p>
          <a:pPr marL="228600" lvl="1" indent="-228600" algn="l" defTabSz="889000">
            <a:lnSpc>
              <a:spcPct val="90000"/>
            </a:lnSpc>
            <a:spcBef>
              <a:spcPct val="0"/>
            </a:spcBef>
            <a:spcAft>
              <a:spcPct val="15000"/>
            </a:spcAft>
            <a:buChar char="••"/>
          </a:pPr>
          <a:r>
            <a:rPr lang="zh-CN" sz="2000" kern="1200" dirty="0" smtClean="0"/>
            <a:t>人工的方法</a:t>
          </a:r>
          <a:r>
            <a:rPr lang="zh-CN" altLang="en-US" sz="2000" kern="1200" dirty="0" smtClean="0"/>
            <a:t>收集并整理</a:t>
          </a:r>
          <a:endParaRPr lang="zh-CN" altLang="en-US" sz="2000" kern="1200" dirty="0"/>
        </a:p>
      </dsp:txBody>
      <dsp:txXfrm>
        <a:off x="2825750" y="1109414"/>
        <a:ext cx="2476500" cy="3891037"/>
      </dsp:txXfrm>
    </dsp:sp>
    <dsp:sp modelId="{0C9F199E-1984-4992-880D-0F226EA249AD}">
      <dsp:nvSpPr>
        <dsp:cNvPr id="0" name=""/>
        <dsp:cNvSpPr/>
      </dsp:nvSpPr>
      <dsp:spPr>
        <a:xfrm>
          <a:off x="5648960" y="418214"/>
          <a:ext cx="2476500"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zh-CN" altLang="en-US" sz="2400" kern="1200" dirty="0" smtClean="0"/>
            <a:t>领域词典的构建</a:t>
          </a:r>
          <a:endParaRPr lang="zh-CN" altLang="en-US" sz="2400" kern="1200" dirty="0"/>
        </a:p>
      </dsp:txBody>
      <dsp:txXfrm>
        <a:off x="5648960" y="418214"/>
        <a:ext cx="2476500" cy="691200"/>
      </dsp:txXfrm>
    </dsp:sp>
    <dsp:sp modelId="{6866E2CC-78BA-4FFB-8665-744C3B3C6029}">
      <dsp:nvSpPr>
        <dsp:cNvPr id="0" name=""/>
        <dsp:cNvSpPr/>
      </dsp:nvSpPr>
      <dsp:spPr>
        <a:xfrm>
          <a:off x="5648960" y="1109414"/>
          <a:ext cx="2476500" cy="389103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sz="2000" kern="1200" dirty="0" smtClean="0"/>
            <a:t>不同领域之间都存在着一些差别，每个领域的评论对象不同，评论用语也各有不同</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smtClean="0"/>
            <a:t>通过情感倾向点互信息算法</a:t>
          </a:r>
          <a:r>
            <a:rPr lang="en-US" altLang="en-US" sz="2000" kern="1200" dirty="0" smtClean="0"/>
            <a:t>SO-PMI</a:t>
          </a:r>
          <a:r>
            <a:rPr lang="zh-CN" altLang="en-US" sz="2000" kern="1200" dirty="0" smtClean="0"/>
            <a:t>互信息算法获取领域词典</a:t>
          </a:r>
          <a:endParaRPr lang="zh-CN" altLang="en-US" sz="2000" kern="1200" dirty="0"/>
        </a:p>
      </dsp:txBody>
      <dsp:txXfrm>
        <a:off x="5648960" y="1109414"/>
        <a:ext cx="2476500" cy="38910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013EF-AA46-41D5-93C2-36F7A5EF5D89}" type="datetimeFigureOut">
              <a:rPr lang="zh-CN" altLang="en-US" smtClean="0"/>
              <a:t>2019/6/1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242-42E4-462F-B9A6-468AC33D61A2}" type="slidenum">
              <a:rPr lang="zh-CN" altLang="en-US" smtClean="0"/>
              <a:t>‹#›</a:t>
            </a:fld>
            <a:endParaRPr lang="zh-CN" altLang="en-US"/>
          </a:p>
        </p:txBody>
      </p:sp>
    </p:spTree>
    <p:extLst>
      <p:ext uri="{BB962C8B-B14F-4D97-AF65-F5344CB8AC3E}">
        <p14:creationId xmlns:p14="http://schemas.microsoft.com/office/powerpoint/2010/main" val="924361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a:t>
            </a:fld>
            <a:endParaRPr lang="zh-CN" altLang="en-US"/>
          </a:p>
        </p:txBody>
      </p:sp>
    </p:spTree>
    <p:extLst>
      <p:ext uri="{BB962C8B-B14F-4D97-AF65-F5344CB8AC3E}">
        <p14:creationId xmlns:p14="http://schemas.microsoft.com/office/powerpoint/2010/main" val="1514020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10</a:t>
            </a:fld>
            <a:endParaRPr lang="zh-CN" altLang="en-US"/>
          </a:p>
        </p:txBody>
      </p:sp>
    </p:spTree>
    <p:extLst>
      <p:ext uri="{BB962C8B-B14F-4D97-AF65-F5344CB8AC3E}">
        <p14:creationId xmlns:p14="http://schemas.microsoft.com/office/powerpoint/2010/main" val="1873643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solidFill>
                  <a:prstClr val="black"/>
                </a:solidFill>
                <a:latin typeface="Calibri" panose="020F0502020204030204" pitchFamily="34" charset="0"/>
              </a:rPr>
              <a:pPr/>
              <a:t>11</a:t>
            </a:fld>
            <a:endParaRPr lang="zh-CN"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207976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solidFill>
                  <a:prstClr val="black"/>
                </a:solidFill>
                <a:latin typeface="Calibri"/>
                <a:ea typeface="宋体"/>
              </a:rPr>
              <a:pPr/>
              <a:t>12</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71813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13</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t>14</a:t>
            </a:fld>
            <a:endParaRPr lang="zh-CN" altLang="en-US"/>
          </a:p>
        </p:txBody>
      </p:sp>
    </p:spTree>
    <p:extLst>
      <p:ext uri="{BB962C8B-B14F-4D97-AF65-F5344CB8AC3E}">
        <p14:creationId xmlns:p14="http://schemas.microsoft.com/office/powerpoint/2010/main" val="2341735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15</a:t>
            </a:fld>
            <a:endParaRPr lang="zh-CN" altLang="en-US"/>
          </a:p>
        </p:txBody>
      </p:sp>
    </p:spTree>
    <p:extLst>
      <p:ext uri="{BB962C8B-B14F-4D97-AF65-F5344CB8AC3E}">
        <p14:creationId xmlns:p14="http://schemas.microsoft.com/office/powerpoint/2010/main" val="1837521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16</a:t>
            </a:fld>
            <a:endParaRPr lang="zh-CN" altLang="en-US"/>
          </a:p>
        </p:txBody>
      </p:sp>
    </p:spTree>
    <p:extLst>
      <p:ext uri="{BB962C8B-B14F-4D97-AF65-F5344CB8AC3E}">
        <p14:creationId xmlns:p14="http://schemas.microsoft.com/office/powerpoint/2010/main" val="2156893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F21BD8-9A8B-41C1-86B0-A1BFB6F2FD69}" type="slidenum">
              <a:rPr lang="zh-CN" altLang="en-US" smtClean="0">
                <a:solidFill>
                  <a:prstClr val="black"/>
                </a:solidFill>
                <a:latin typeface="Calibri"/>
                <a:ea typeface="宋体"/>
              </a:rPr>
              <a:pPr/>
              <a:t>17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270363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A742B8BD-2DF1-4114-9775-958CEF11CBEF}" type="slidenum">
              <a:rPr lang="zh-CN" altLang="en-US" smtClean="0">
                <a:latin typeface="Calibri" panose="020F0502020204030204" pitchFamily="34" charset="0"/>
              </a:rPr>
              <a:pPr/>
              <a:t>18</a:t>
            </a:fld>
            <a:endParaRPr lang="zh-CN" altLang="en-US">
              <a:latin typeface="Calibri" panose="020F0502020204030204" pitchFamily="34" charset="0"/>
            </a:endParaRPr>
          </a:p>
        </p:txBody>
      </p:sp>
    </p:spTree>
    <p:extLst>
      <p:ext uri="{BB962C8B-B14F-4D97-AF65-F5344CB8AC3E}">
        <p14:creationId xmlns:p14="http://schemas.microsoft.com/office/powerpoint/2010/main" val="207976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19</a:t>
            </a:fld>
            <a:endParaRPr lang="zh-CN" altLang="en-US"/>
          </a:p>
        </p:txBody>
      </p:sp>
    </p:spTree>
    <p:extLst>
      <p:ext uri="{BB962C8B-B14F-4D97-AF65-F5344CB8AC3E}">
        <p14:creationId xmlns:p14="http://schemas.microsoft.com/office/powerpoint/2010/main" val="222388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a:t>
            </a:fld>
            <a:endParaRPr lang="zh-CN" altLang="en-US"/>
          </a:p>
        </p:txBody>
      </p:sp>
    </p:spTree>
    <p:extLst>
      <p:ext uri="{BB962C8B-B14F-4D97-AF65-F5344CB8AC3E}">
        <p14:creationId xmlns:p14="http://schemas.microsoft.com/office/powerpoint/2010/main" val="989418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110635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21</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22</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23</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24</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solidFill>
                  <a:prstClr val="black"/>
                </a:solidFill>
                <a:latin typeface="Calibri"/>
                <a:ea typeface="宋体"/>
              </a:rPr>
              <a:pPr/>
              <a:t>25</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1106351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A64216-7571-4F55-B8A0-A9B09CAD06D6}" type="slidenum">
              <a:rPr lang="zh-CN" altLang="en-US" smtClean="0"/>
              <a:t>26</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27</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28</a:t>
            </a:fld>
            <a:endParaRPr lang="zh-CN" altLang="en-US"/>
          </a:p>
        </p:txBody>
      </p:sp>
    </p:spTree>
    <p:extLst>
      <p:ext uri="{BB962C8B-B14F-4D97-AF65-F5344CB8AC3E}">
        <p14:creationId xmlns:p14="http://schemas.microsoft.com/office/powerpoint/2010/main" val="31106351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29</a:t>
            </a:fld>
            <a:endParaRPr lang="zh-CN" altLang="en-US"/>
          </a:p>
        </p:txBody>
      </p:sp>
    </p:spTree>
    <p:extLst>
      <p:ext uri="{BB962C8B-B14F-4D97-AF65-F5344CB8AC3E}">
        <p14:creationId xmlns:p14="http://schemas.microsoft.com/office/powerpoint/2010/main" val="3295173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3</a:t>
            </a:fld>
            <a:endParaRPr lang="zh-CN" altLang="en-US"/>
          </a:p>
        </p:txBody>
      </p:sp>
    </p:spTree>
    <p:extLst>
      <p:ext uri="{BB962C8B-B14F-4D97-AF65-F5344CB8AC3E}">
        <p14:creationId xmlns:p14="http://schemas.microsoft.com/office/powerpoint/2010/main" val="945672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30</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solidFill>
                  <a:prstClr val="black"/>
                </a:solidFill>
                <a:latin typeface="Calibri"/>
                <a:ea typeface="宋体"/>
              </a:rPr>
              <a:pPr/>
              <a:t>31</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644775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4563B10B-FAAD-449F-A02E-689967197FD6}" type="slidenum">
              <a:rPr lang="zh-CN" altLang="en-US" smtClean="0">
                <a:latin typeface="Calibri" panose="020F0502020204030204" pitchFamily="34" charset="0"/>
              </a:rPr>
              <a:pPr/>
              <a:t>32</a:t>
            </a:fld>
            <a:endParaRPr lang="zh-CN" altLang="en-US">
              <a:latin typeface="Calibri" panose="020F0502020204030204" pitchFamily="34" charset="0"/>
            </a:endParaRPr>
          </a:p>
        </p:txBody>
      </p:sp>
    </p:spTree>
    <p:extLst>
      <p:ext uri="{BB962C8B-B14F-4D97-AF65-F5344CB8AC3E}">
        <p14:creationId xmlns:p14="http://schemas.microsoft.com/office/powerpoint/2010/main" val="1929010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33</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34</a:t>
            </a:fld>
            <a:endParaRPr lang="zh-CN" altLang="en-US"/>
          </a:p>
        </p:txBody>
      </p:sp>
    </p:spTree>
    <p:extLst>
      <p:ext uri="{BB962C8B-B14F-4D97-AF65-F5344CB8AC3E}">
        <p14:creationId xmlns:p14="http://schemas.microsoft.com/office/powerpoint/2010/main" val="36447754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AC0059-71F0-4354-824B-2FFE6EC8EA2C}" type="slidenum">
              <a:rPr lang="zh-CN" altLang="en-US" smtClean="0"/>
              <a:t>35</a:t>
            </a:fld>
            <a:endParaRPr lang="zh-CN" altLang="en-US"/>
          </a:p>
        </p:txBody>
      </p:sp>
    </p:spTree>
    <p:extLst>
      <p:ext uri="{BB962C8B-B14F-4D97-AF65-F5344CB8AC3E}">
        <p14:creationId xmlns:p14="http://schemas.microsoft.com/office/powerpoint/2010/main" val="12159695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104242-42E4-462F-B9A6-468AC33D61A2}" type="slidenum">
              <a:rPr lang="zh-CN" altLang="en-US" smtClean="0"/>
              <a:t>36</a:t>
            </a:fld>
            <a:endParaRPr lang="zh-CN" altLang="en-US"/>
          </a:p>
        </p:txBody>
      </p:sp>
    </p:spTree>
    <p:extLst>
      <p:ext uri="{BB962C8B-B14F-4D97-AF65-F5344CB8AC3E}">
        <p14:creationId xmlns:p14="http://schemas.microsoft.com/office/powerpoint/2010/main" val="74373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E33503-B4A9-4273-8D5C-F1CAFA6293E2}" type="slidenum">
              <a:rPr lang="zh-CN" altLang="en-US" smtClean="0"/>
              <a:t>4</a:t>
            </a:fld>
            <a:endParaRPr lang="zh-CN" altLang="en-US"/>
          </a:p>
        </p:txBody>
      </p:sp>
    </p:spTree>
    <p:extLst>
      <p:ext uri="{BB962C8B-B14F-4D97-AF65-F5344CB8AC3E}">
        <p14:creationId xmlns:p14="http://schemas.microsoft.com/office/powerpoint/2010/main" val="554430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5</a:t>
            </a:fld>
            <a:endParaRPr lang="zh-CN" altLang="en-US"/>
          </a:p>
        </p:txBody>
      </p:sp>
    </p:spTree>
    <p:extLst>
      <p:ext uri="{BB962C8B-B14F-4D97-AF65-F5344CB8AC3E}">
        <p14:creationId xmlns:p14="http://schemas.microsoft.com/office/powerpoint/2010/main" val="2632374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6</a:t>
            </a:fld>
            <a:endParaRPr lang="zh-CN" altLang="en-US"/>
          </a:p>
        </p:txBody>
      </p:sp>
    </p:spTree>
    <p:extLst>
      <p:ext uri="{BB962C8B-B14F-4D97-AF65-F5344CB8AC3E}">
        <p14:creationId xmlns:p14="http://schemas.microsoft.com/office/powerpoint/2010/main" val="262945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589DF-9858-42C5-8B2E-539A416D0577}" type="slidenum">
              <a:rPr lang="zh-CN" altLang="en-US" smtClean="0"/>
              <a:t>7</a:t>
            </a:fld>
            <a:endParaRPr lang="zh-CN" altLang="en-US"/>
          </a:p>
        </p:txBody>
      </p:sp>
    </p:spTree>
    <p:extLst>
      <p:ext uri="{BB962C8B-B14F-4D97-AF65-F5344CB8AC3E}">
        <p14:creationId xmlns:p14="http://schemas.microsoft.com/office/powerpoint/2010/main" val="3999215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8</a:t>
            </a:fld>
            <a:endParaRPr lang="zh-CN" altLang="en-US"/>
          </a:p>
        </p:txBody>
      </p:sp>
    </p:spTree>
    <p:extLst>
      <p:ext uri="{BB962C8B-B14F-4D97-AF65-F5344CB8AC3E}">
        <p14:creationId xmlns:p14="http://schemas.microsoft.com/office/powerpoint/2010/main" val="2320518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104242-42E4-462F-B9A6-468AC33D61A2}" type="slidenum">
              <a:rPr lang="zh-CN" altLang="en-US" smtClean="0"/>
              <a:t>9</a:t>
            </a:fld>
            <a:endParaRPr lang="zh-CN" altLang="en-US"/>
          </a:p>
        </p:txBody>
      </p:sp>
    </p:spTree>
    <p:extLst>
      <p:ext uri="{BB962C8B-B14F-4D97-AF65-F5344CB8AC3E}">
        <p14:creationId xmlns:p14="http://schemas.microsoft.com/office/powerpoint/2010/main" val="279942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556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07738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1698623" y="2746373"/>
            <a:ext cx="2187580" cy="2187580"/>
          </a:xfrm>
          <a:custGeom>
            <a:avLst/>
            <a:gdLst>
              <a:gd name="connsiteX0" fmla="*/ 1093790 w 2187580"/>
              <a:gd name="connsiteY0" fmla="*/ 0 h 2187580"/>
              <a:gd name="connsiteX1" fmla="*/ 2187580 w 2187580"/>
              <a:gd name="connsiteY1" fmla="*/ 1093790 h 2187580"/>
              <a:gd name="connsiteX2" fmla="*/ 1093790 w 2187580"/>
              <a:gd name="connsiteY2" fmla="*/ 2187580 h 2187580"/>
              <a:gd name="connsiteX3" fmla="*/ 0 w 2187580"/>
              <a:gd name="connsiteY3" fmla="*/ 1093790 h 2187580"/>
              <a:gd name="connsiteX4" fmla="*/ 1093790 w 2187580"/>
              <a:gd name="connsiteY4" fmla="*/ 0 h 2187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7580" h="2187580">
                <a:moveTo>
                  <a:pt x="1093790" y="0"/>
                </a:moveTo>
                <a:cubicBezTo>
                  <a:pt x="1697874" y="0"/>
                  <a:pt x="2187580" y="489706"/>
                  <a:pt x="2187580" y="1093790"/>
                </a:cubicBezTo>
                <a:cubicBezTo>
                  <a:pt x="2187580" y="1697874"/>
                  <a:pt x="1697874" y="2187580"/>
                  <a:pt x="1093790" y="2187580"/>
                </a:cubicBezTo>
                <a:cubicBezTo>
                  <a:pt x="489706" y="2187580"/>
                  <a:pt x="0" y="1697874"/>
                  <a:pt x="0" y="1093790"/>
                </a:cubicBezTo>
                <a:cubicBezTo>
                  <a:pt x="0" y="489706"/>
                  <a:pt x="489706" y="0"/>
                  <a:pt x="109379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624564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656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76D62477-6D2F-444E-BF81-EEC85ADD64E3}"/>
              </a:ext>
            </a:extLst>
          </p:cNvPr>
          <p:cNvGrpSpPr/>
          <p:nvPr userDrawn="1"/>
        </p:nvGrpSpPr>
        <p:grpSpPr>
          <a:xfrm>
            <a:off x="0" y="0"/>
            <a:ext cx="12192000" cy="6856551"/>
            <a:chOff x="0" y="0"/>
            <a:chExt cx="12192000" cy="6856551"/>
          </a:xfrm>
        </p:grpSpPr>
        <p:pic>
          <p:nvPicPr>
            <p:cNvPr id="5" name="图片 4">
              <a:extLst>
                <a:ext uri="{FF2B5EF4-FFF2-40B4-BE49-F238E27FC236}">
                  <a16:creationId xmlns:a16="http://schemas.microsoft.com/office/drawing/2014/main" xmlns="" id="{42F89945-2ED6-489A-BCDD-A4CB0A422A2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1"/>
            <a:stretch/>
          </p:blipFill>
          <p:spPr>
            <a:xfrm flipH="1">
              <a:off x="1724400" y="0"/>
              <a:ext cx="10467600" cy="6855102"/>
            </a:xfrm>
            <a:prstGeom prst="rect">
              <a:avLst/>
            </a:prstGeom>
          </p:spPr>
        </p:pic>
        <p:pic>
          <p:nvPicPr>
            <p:cNvPr id="6" name="图片 5">
              <a:extLst>
                <a:ext uri="{FF2B5EF4-FFF2-40B4-BE49-F238E27FC236}">
                  <a16:creationId xmlns:a16="http://schemas.microsoft.com/office/drawing/2014/main" xmlns="" id="{C599BBF8-E4F4-47BF-B48A-EB5718D2543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5"/>
            <a:stretch/>
          </p:blipFill>
          <p:spPr>
            <a:xfrm flipH="1">
              <a:off x="0" y="1449"/>
              <a:ext cx="2095500" cy="6855102"/>
            </a:xfrm>
            <a:prstGeom prst="rect">
              <a:avLst/>
            </a:prstGeom>
          </p:spPr>
        </p:pic>
      </p:grpSp>
    </p:spTree>
    <p:extLst>
      <p:ext uri="{BB962C8B-B14F-4D97-AF65-F5344CB8AC3E}">
        <p14:creationId xmlns:p14="http://schemas.microsoft.com/office/powerpoint/2010/main" val="39383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1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79225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600201" y="2085976"/>
            <a:ext cx="3971925" cy="2162175"/>
          </a:xfrm>
          <a:custGeom>
            <a:avLst/>
            <a:gdLst>
              <a:gd name="connsiteX0" fmla="*/ 0 w 3971925"/>
              <a:gd name="connsiteY0" fmla="*/ 0 h 2162175"/>
              <a:gd name="connsiteX1" fmla="*/ 3971925 w 3971925"/>
              <a:gd name="connsiteY1" fmla="*/ 0 h 2162175"/>
              <a:gd name="connsiteX2" fmla="*/ 3971925 w 3971925"/>
              <a:gd name="connsiteY2" fmla="*/ 2162175 h 2162175"/>
              <a:gd name="connsiteX3" fmla="*/ 0 w 3971925"/>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971925" h="2162175">
                <a:moveTo>
                  <a:pt x="0" y="0"/>
                </a:moveTo>
                <a:lnTo>
                  <a:pt x="3971925" y="0"/>
                </a:lnTo>
                <a:lnTo>
                  <a:pt x="3971925" y="2162175"/>
                </a:lnTo>
                <a:lnTo>
                  <a:pt x="0" y="2162175"/>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3992668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3" name="图片占位符 12"/>
          <p:cNvSpPr>
            <a:spLocks noGrp="1"/>
          </p:cNvSpPr>
          <p:nvPr>
            <p:ph type="pic" sz="quarter" idx="11"/>
          </p:nvPr>
        </p:nvSpPr>
        <p:spPr>
          <a:xfrm>
            <a:off x="6305550"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8802126" y="1936268"/>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6" name="图片占位符 15"/>
          <p:cNvSpPr>
            <a:spLocks noGrp="1"/>
          </p:cNvSpPr>
          <p:nvPr>
            <p:ph type="pic" sz="quarter" idx="13"/>
          </p:nvPr>
        </p:nvSpPr>
        <p:spPr>
          <a:xfrm>
            <a:off x="8802126"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15" name="图片占位符 14"/>
          <p:cNvSpPr>
            <a:spLocks noGrp="1"/>
          </p:cNvSpPr>
          <p:nvPr>
            <p:ph type="pic" sz="quarter" idx="14"/>
          </p:nvPr>
        </p:nvSpPr>
        <p:spPr>
          <a:xfrm>
            <a:off x="6305550" y="3797182"/>
            <a:ext cx="2294499" cy="1622543"/>
          </a:xfrm>
          <a:custGeom>
            <a:avLst/>
            <a:gdLst>
              <a:gd name="connsiteX0" fmla="*/ 0 w 2294499"/>
              <a:gd name="connsiteY0" fmla="*/ 0 h 1622543"/>
              <a:gd name="connsiteX1" fmla="*/ 2294499 w 2294499"/>
              <a:gd name="connsiteY1" fmla="*/ 0 h 1622543"/>
              <a:gd name="connsiteX2" fmla="*/ 2294499 w 2294499"/>
              <a:gd name="connsiteY2" fmla="*/ 1622543 h 1622543"/>
              <a:gd name="connsiteX3" fmla="*/ 0 w 2294499"/>
              <a:gd name="connsiteY3" fmla="*/ 1622543 h 1622543"/>
            </a:gdLst>
            <a:ahLst/>
            <a:cxnLst>
              <a:cxn ang="0">
                <a:pos x="connsiteX0" y="connsiteY0"/>
              </a:cxn>
              <a:cxn ang="0">
                <a:pos x="connsiteX1" y="connsiteY1"/>
              </a:cxn>
              <a:cxn ang="0">
                <a:pos x="connsiteX2" y="connsiteY2"/>
              </a:cxn>
              <a:cxn ang="0">
                <a:pos x="connsiteX3" y="connsiteY3"/>
              </a:cxn>
            </a:cxnLst>
            <a:rect l="l" t="t" r="r" b="b"/>
            <a:pathLst>
              <a:path w="2294499" h="1622543">
                <a:moveTo>
                  <a:pt x="0" y="0"/>
                </a:moveTo>
                <a:lnTo>
                  <a:pt x="2294499" y="0"/>
                </a:lnTo>
                <a:lnTo>
                  <a:pt x="2294499" y="1622543"/>
                </a:lnTo>
                <a:lnTo>
                  <a:pt x="0" y="1622543"/>
                </a:ln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1F57BEC6-7C2B-4B03-B4DD-37A8D3CA46A8}" type="slidenum">
              <a:rPr lang="zh-CN" altLang="en-US" smtClean="0"/>
              <a:pPr/>
              <a:t>‹#›</a:t>
            </a:fld>
            <a:endParaRPr lang="zh-CN" altLang="en-US"/>
          </a:p>
        </p:txBody>
      </p:sp>
    </p:spTree>
    <p:extLst>
      <p:ext uri="{BB962C8B-B14F-4D97-AF65-F5344CB8AC3E}">
        <p14:creationId xmlns:p14="http://schemas.microsoft.com/office/powerpoint/2010/main" val="6309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9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862286" y="2555649"/>
            <a:ext cx="2467428" cy="2467428"/>
          </a:xfrm>
          <a:custGeom>
            <a:avLst/>
            <a:gdLst>
              <a:gd name="connsiteX0" fmla="*/ 1233714 w 2467428"/>
              <a:gd name="connsiteY0" fmla="*/ 0 h 2467428"/>
              <a:gd name="connsiteX1" fmla="*/ 2467428 w 2467428"/>
              <a:gd name="connsiteY1" fmla="*/ 1233714 h 2467428"/>
              <a:gd name="connsiteX2" fmla="*/ 1233714 w 2467428"/>
              <a:gd name="connsiteY2" fmla="*/ 2467428 h 2467428"/>
              <a:gd name="connsiteX3" fmla="*/ 0 w 2467428"/>
              <a:gd name="connsiteY3" fmla="*/ 1233714 h 2467428"/>
              <a:gd name="connsiteX4" fmla="*/ 1233714 w 2467428"/>
              <a:gd name="connsiteY4" fmla="*/ 0 h 246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8" h="2467428">
                <a:moveTo>
                  <a:pt x="1233714" y="0"/>
                </a:moveTo>
                <a:cubicBezTo>
                  <a:pt x="1915075" y="0"/>
                  <a:pt x="2467428" y="552353"/>
                  <a:pt x="2467428" y="1233714"/>
                </a:cubicBezTo>
                <a:cubicBezTo>
                  <a:pt x="2467428" y="1915075"/>
                  <a:pt x="1915075" y="2467428"/>
                  <a:pt x="1233714" y="2467428"/>
                </a:cubicBezTo>
                <a:cubicBezTo>
                  <a:pt x="552353" y="2467428"/>
                  <a:pt x="0" y="1915075"/>
                  <a:pt x="0" y="1233714"/>
                </a:cubicBezTo>
                <a:cubicBezTo>
                  <a:pt x="0" y="552353"/>
                  <a:pt x="552353" y="0"/>
                  <a:pt x="123371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6635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352675" y="1908631"/>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
        <p:nvSpPr>
          <p:cNvPr id="7" name="图片占位符 6"/>
          <p:cNvSpPr>
            <a:spLocks noGrp="1"/>
          </p:cNvSpPr>
          <p:nvPr>
            <p:ph type="pic" sz="quarter" idx="11"/>
          </p:nvPr>
        </p:nvSpPr>
        <p:spPr>
          <a:xfrm>
            <a:off x="6629400" y="3727906"/>
            <a:ext cx="3448050"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093598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斜纹 3">
            <a:extLst>
              <a:ext uri="{FF2B5EF4-FFF2-40B4-BE49-F238E27FC236}">
                <a16:creationId xmlns:a16="http://schemas.microsoft.com/office/drawing/2014/main" xmlns="" id="{8111BC32-E1FA-4628-98EE-068BC2616D24}"/>
              </a:ext>
            </a:extLst>
          </p:cNvPr>
          <p:cNvSpPr/>
          <p:nvPr userDrawn="1"/>
        </p:nvSpPr>
        <p:spPr>
          <a:xfrm>
            <a:off x="0" y="0"/>
            <a:ext cx="2068025" cy="1688841"/>
          </a:xfrm>
          <a:prstGeom prst="diagStrip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424147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 id="2147483683"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11.xml"/><Relationship Id="rId7"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8.xml"/><Relationship Id="rId5" Type="http://schemas.openxmlformats.org/officeDocument/2006/relationships/slideLayout" Target="../slideLayouts/slideLayout8.xml"/><Relationship Id="rId4" Type="http://schemas.openxmlformats.org/officeDocument/2006/relationships/tags" Target="../tags/tag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7.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jpg"/><Relationship Id="rId5" Type="http://schemas.openxmlformats.org/officeDocument/2006/relationships/notesSlide" Target="../notesSlides/notesSlide7.xml"/><Relationship Id="rId4"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xmlns="" id="{459E7E7F-E22F-4716-AC1A-0C1BEA02AD3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0" y="0"/>
            <a:ext cx="12207484" cy="6855102"/>
          </a:xfrm>
          <a:prstGeom prst="rect">
            <a:avLst/>
          </a:prstGeom>
        </p:spPr>
      </p:pic>
      <p:sp>
        <p:nvSpPr>
          <p:cNvPr id="28" name="TextBox 28">
            <a:extLst>
              <a:ext uri="{FF2B5EF4-FFF2-40B4-BE49-F238E27FC236}">
                <a16:creationId xmlns:a16="http://schemas.microsoft.com/office/drawing/2014/main" xmlns="" id="{B8DC4F59-8B5D-409F-96EE-165085880D79}"/>
              </a:ext>
            </a:extLst>
          </p:cNvPr>
          <p:cNvSpPr txBox="1"/>
          <p:nvPr/>
        </p:nvSpPr>
        <p:spPr>
          <a:xfrm>
            <a:off x="158621" y="1645666"/>
            <a:ext cx="7802136" cy="1754326"/>
          </a:xfrm>
          <a:prstGeom prst="rect">
            <a:avLst/>
          </a:prstGeom>
          <a:noFill/>
        </p:spPr>
        <p:txBody>
          <a:bodyPr wrap="none" rtlCol="0">
            <a:spAutoFit/>
          </a:bodyPr>
          <a:lstStyle/>
          <a:p>
            <a:r>
              <a:rPr lang="zh-CN" altLang="en-US" sz="5400" dirty="0" smtClean="0">
                <a:solidFill>
                  <a:srgbClr val="3C767A"/>
                </a:solidFill>
                <a:latin typeface="Agency FB" panose="020B0503020202020204" pitchFamily="34" charset="0"/>
                <a:ea typeface="微软雅黑" panose="020B0503020204020204" pitchFamily="34" charset="-122"/>
              </a:rPr>
              <a:t>基于用户评论的情感分类</a:t>
            </a:r>
            <a:endParaRPr lang="en-US" altLang="zh-CN" sz="5400" dirty="0" smtClean="0">
              <a:solidFill>
                <a:srgbClr val="3C767A"/>
              </a:solidFill>
              <a:latin typeface="Agency FB" panose="020B0503020202020204" pitchFamily="34" charset="0"/>
              <a:ea typeface="微软雅黑" panose="020B0503020204020204" pitchFamily="34" charset="-122"/>
            </a:endParaRPr>
          </a:p>
          <a:p>
            <a:r>
              <a:rPr lang="en-US" altLang="zh-CN" sz="5400" dirty="0">
                <a:solidFill>
                  <a:srgbClr val="3C767A"/>
                </a:solidFill>
                <a:latin typeface="Agency FB" panose="020B0503020202020204" pitchFamily="34" charset="0"/>
                <a:ea typeface="微软雅黑" panose="020B0503020204020204" pitchFamily="34" charset="-122"/>
              </a:rPr>
              <a:t> </a:t>
            </a:r>
            <a:r>
              <a:rPr lang="en-US" altLang="zh-CN" sz="5400" dirty="0" smtClean="0">
                <a:solidFill>
                  <a:srgbClr val="3C767A"/>
                </a:solidFill>
                <a:latin typeface="Agency FB" panose="020B0503020202020204" pitchFamily="34" charset="0"/>
                <a:ea typeface="微软雅黑" panose="020B0503020204020204" pitchFamily="34" charset="-122"/>
              </a:rPr>
              <a:t>             </a:t>
            </a:r>
            <a:r>
              <a:rPr lang="zh-CN" altLang="en-US" sz="5400" dirty="0" smtClean="0">
                <a:solidFill>
                  <a:srgbClr val="3C767A"/>
                </a:solidFill>
                <a:latin typeface="Agency FB" panose="020B0503020202020204" pitchFamily="34" charset="0"/>
                <a:ea typeface="微软雅黑" panose="020B0503020204020204" pitchFamily="34" charset="-122"/>
              </a:rPr>
              <a:t>技术的研究</a:t>
            </a:r>
            <a:endParaRPr lang="zh-CN" altLang="en-US" sz="5400" dirty="0">
              <a:solidFill>
                <a:srgbClr val="3C767A"/>
              </a:solidFill>
              <a:latin typeface="Agency FB" panose="020B0503020202020204" pitchFamily="34" charset="0"/>
              <a:ea typeface="微软雅黑" panose="020B0503020204020204" pitchFamily="34" charset="-122"/>
            </a:endParaRPr>
          </a:p>
        </p:txBody>
      </p:sp>
      <p:sp>
        <p:nvSpPr>
          <p:cNvPr id="30" name="_3">
            <a:extLst>
              <a:ext uri="{FF2B5EF4-FFF2-40B4-BE49-F238E27FC236}">
                <a16:creationId xmlns:a16="http://schemas.microsoft.com/office/drawing/2014/main" xmlns="" id="{D1E15301-B310-4391-B904-3A6DF0EA8266}"/>
              </a:ext>
            </a:extLst>
          </p:cNvPr>
          <p:cNvSpPr/>
          <p:nvPr/>
        </p:nvSpPr>
        <p:spPr>
          <a:xfrm>
            <a:off x="3126629" y="4670676"/>
            <a:ext cx="4755102" cy="1569660"/>
          </a:xfrm>
          <a:prstGeom prst="rect">
            <a:avLst/>
          </a:prstGeom>
          <a:effectLst/>
        </p:spPr>
        <p:txBody>
          <a:bodyPr wrap="square">
            <a:spAutoFit/>
          </a:bodyPr>
          <a:lstStyle/>
          <a:p>
            <a:r>
              <a:rPr lang="zh-CN" altLang="en-US" sz="2400" dirty="0" smtClean="0">
                <a:solidFill>
                  <a:schemeClr val="tx2"/>
                </a:solidFill>
                <a:latin typeface="Agency FB" panose="020B0503020202020204" pitchFamily="34" charset="0"/>
                <a:ea typeface="造字工房力黑（非商用）常规体" pitchFamily="50" charset="-122"/>
              </a:rPr>
              <a:t>专          业：信息管理与信息系统</a:t>
            </a:r>
            <a:endParaRPr lang="en-US" altLang="zh-CN" sz="2400" dirty="0" smtClean="0">
              <a:solidFill>
                <a:schemeClr val="tx2"/>
              </a:solidFill>
              <a:latin typeface="Agency FB" panose="020B0503020202020204" pitchFamily="34" charset="0"/>
              <a:ea typeface="造字工房力黑（非商用）常规体" pitchFamily="50" charset="-122"/>
            </a:endParaRPr>
          </a:p>
          <a:p>
            <a:r>
              <a:rPr lang="zh-CN" altLang="en-US" sz="2400" dirty="0" smtClean="0">
                <a:solidFill>
                  <a:schemeClr val="tx2"/>
                </a:solidFill>
                <a:latin typeface="Agency FB" panose="020B0503020202020204" pitchFamily="34" charset="0"/>
                <a:ea typeface="造字工房力黑（非商用）常规体" pitchFamily="50" charset="-122"/>
              </a:rPr>
              <a:t>指导老师：景    丽</a:t>
            </a:r>
            <a:endParaRPr lang="en-US" altLang="zh-CN" sz="2400" dirty="0" smtClean="0">
              <a:solidFill>
                <a:schemeClr val="tx2"/>
              </a:solidFill>
              <a:latin typeface="Agency FB" panose="020B0503020202020204" pitchFamily="34" charset="0"/>
              <a:ea typeface="造字工房力黑（非商用）常规体" pitchFamily="50" charset="-122"/>
            </a:endParaRPr>
          </a:p>
          <a:p>
            <a:r>
              <a:rPr lang="zh-CN" altLang="en-US" sz="2400" dirty="0" smtClean="0">
                <a:solidFill>
                  <a:schemeClr val="tx2"/>
                </a:solidFill>
                <a:latin typeface="Agency FB" panose="020B0503020202020204" pitchFamily="34" charset="0"/>
                <a:ea typeface="造字工房力黑（非商用）常规体" pitchFamily="50" charset="-122"/>
              </a:rPr>
              <a:t>学          号： </a:t>
            </a:r>
            <a:r>
              <a:rPr lang="en-US" altLang="zh-CN" sz="2400" dirty="0" smtClean="0">
                <a:solidFill>
                  <a:schemeClr val="tx2"/>
                </a:solidFill>
                <a:latin typeface="仿宋" pitchFamily="49" charset="-122"/>
                <a:ea typeface="仿宋" pitchFamily="49" charset="-122"/>
              </a:rPr>
              <a:t>201705121002</a:t>
            </a:r>
            <a:endParaRPr lang="en-US" altLang="zh-CN" sz="2400" dirty="0">
              <a:solidFill>
                <a:schemeClr val="tx2"/>
              </a:solidFill>
              <a:latin typeface="仿宋" pitchFamily="49" charset="-122"/>
              <a:ea typeface="仿宋" pitchFamily="49" charset="-122"/>
            </a:endParaRPr>
          </a:p>
          <a:p>
            <a:r>
              <a:rPr lang="zh-CN" altLang="en-US" sz="2400" dirty="0" smtClean="0">
                <a:solidFill>
                  <a:schemeClr val="tx2"/>
                </a:solidFill>
                <a:latin typeface="Agency FB" panose="020B0503020202020204" pitchFamily="34" charset="0"/>
                <a:ea typeface="造字工房力黑（非商用）常规体" pitchFamily="50" charset="-122"/>
              </a:rPr>
              <a:t>姓          名：李曼曼</a:t>
            </a:r>
            <a:endParaRPr lang="en-US" altLang="zh-CN" sz="2400" dirty="0">
              <a:solidFill>
                <a:schemeClr val="tx2"/>
              </a:solidFill>
              <a:latin typeface="Agency FB" panose="020B0503020202020204" pitchFamily="34" charset="0"/>
              <a:ea typeface="造字工房力黑（非商用）常规体" pitchFamily="50" charset="-122"/>
            </a:endParaRPr>
          </a:p>
        </p:txBody>
      </p:sp>
    </p:spTree>
    <p:extLst>
      <p:ext uri="{BB962C8B-B14F-4D97-AF65-F5344CB8AC3E}">
        <p14:creationId xmlns:p14="http://schemas.microsoft.com/office/powerpoint/2010/main" val="367136365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740503" y="450599"/>
            <a:ext cx="3057247"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国内外研究综述</a:t>
            </a:r>
            <a:endParaRPr lang="zh-CN" altLang="en-US" sz="3200" b="1" dirty="0">
              <a:solidFill>
                <a:schemeClr val="accent2"/>
              </a:solidFill>
            </a:endParaRPr>
          </a:p>
        </p:txBody>
      </p:sp>
      <p:sp>
        <p:nvSpPr>
          <p:cNvPr id="3" name="TextBox 2"/>
          <p:cNvSpPr txBox="1"/>
          <p:nvPr/>
        </p:nvSpPr>
        <p:spPr>
          <a:xfrm>
            <a:off x="2039082" y="1315615"/>
            <a:ext cx="8541832" cy="4247317"/>
          </a:xfrm>
          <a:prstGeom prst="rect">
            <a:avLst/>
          </a:prstGeom>
          <a:noFill/>
        </p:spPr>
        <p:txBody>
          <a:bodyPr wrap="square" rtlCol="0">
            <a:spAutoFit/>
          </a:bodyPr>
          <a:lstStyle/>
          <a:p>
            <a:pPr>
              <a:lnSpc>
                <a:spcPct val="150000"/>
              </a:lnSpc>
            </a:pPr>
            <a:r>
              <a:rPr lang="en-US" altLang="zh-CN" sz="2000" dirty="0" smtClean="0">
                <a:latin typeface="+mn-ea"/>
              </a:rPr>
              <a:t>Bo Pang</a:t>
            </a:r>
            <a:r>
              <a:rPr lang="zh-CN" altLang="en-US" sz="2000" dirty="0" smtClean="0">
                <a:latin typeface="+mn-ea"/>
              </a:rPr>
              <a:t>等人在</a:t>
            </a:r>
            <a:r>
              <a:rPr lang="en-US" altLang="zh-CN" sz="2000" dirty="0" smtClean="0">
                <a:latin typeface="+mn-ea"/>
              </a:rPr>
              <a:t>2002</a:t>
            </a:r>
            <a:r>
              <a:rPr lang="zh-CN" altLang="en-US" sz="2000" dirty="0" smtClean="0">
                <a:latin typeface="+mn-ea"/>
              </a:rPr>
              <a:t>年最早提出了文本情感分析的概念，随后文本情感分析越来越多的引起了人们的关注，也成为自然语言处理（</a:t>
            </a:r>
            <a:r>
              <a:rPr lang="en-US" altLang="zh-CN" sz="2000" dirty="0" smtClean="0">
                <a:latin typeface="+mn-ea"/>
              </a:rPr>
              <a:t>Natural Language </a:t>
            </a:r>
            <a:r>
              <a:rPr lang="en-US" altLang="zh-CN" sz="2000" dirty="0" smtClean="0">
                <a:latin typeface="+mn-ea"/>
              </a:rPr>
              <a:t>Processing</a:t>
            </a:r>
            <a:r>
              <a:rPr lang="zh-CN" altLang="en-US" sz="2000" dirty="0" smtClean="0">
                <a:latin typeface="+mn-ea"/>
              </a:rPr>
              <a:t>，</a:t>
            </a:r>
            <a:r>
              <a:rPr lang="en-US" altLang="zh-CN" sz="2000" dirty="0" smtClean="0">
                <a:latin typeface="+mn-ea"/>
              </a:rPr>
              <a:t> </a:t>
            </a:r>
            <a:r>
              <a:rPr lang="zh-CN" altLang="en-US" sz="2000" dirty="0" smtClean="0">
                <a:latin typeface="+mn-ea"/>
              </a:rPr>
              <a:t>简称</a:t>
            </a:r>
            <a:r>
              <a:rPr lang="en-US" altLang="zh-CN" sz="2000" dirty="0" smtClean="0">
                <a:latin typeface="+mn-ea"/>
              </a:rPr>
              <a:t>NLP)</a:t>
            </a:r>
            <a:r>
              <a:rPr lang="zh-CN" altLang="en-US" sz="2000" dirty="0" smtClean="0">
                <a:latin typeface="+mn-ea"/>
              </a:rPr>
              <a:t>领域相关专家的关注重点。文本情感分析又被称为情感挖掘，是指通过相关方法或者信息检索、数据挖掘以及</a:t>
            </a:r>
            <a:r>
              <a:rPr lang="en-US" altLang="zh-CN" sz="2000" dirty="0" smtClean="0">
                <a:latin typeface="+mn-ea"/>
              </a:rPr>
              <a:t>NLP</a:t>
            </a:r>
            <a:r>
              <a:rPr lang="zh-CN" altLang="en-US" sz="2000" dirty="0" smtClean="0">
                <a:latin typeface="+mn-ea"/>
              </a:rPr>
              <a:t>等文本挖掘技术，对主观性文本进行分析、整理、归纳以及总结的过程，最终获取到文本表达的情感倾向性</a:t>
            </a:r>
            <a:r>
              <a:rPr lang="zh-CN" altLang="en-US" sz="2000" dirty="0" smtClean="0">
                <a:latin typeface="+mn-ea"/>
              </a:rPr>
              <a:t>。</a:t>
            </a:r>
            <a:endParaRPr lang="en-US" altLang="zh-CN" sz="2000" dirty="0" smtClean="0">
              <a:latin typeface="+mn-ea"/>
            </a:endParaRPr>
          </a:p>
          <a:p>
            <a:pPr>
              <a:lnSpc>
                <a:spcPct val="150000"/>
              </a:lnSpc>
            </a:pPr>
            <a:endParaRPr lang="en-US" altLang="zh-CN" sz="2000" dirty="0" smtClean="0">
              <a:latin typeface="+mn-ea"/>
            </a:endParaRPr>
          </a:p>
          <a:p>
            <a:pPr>
              <a:lnSpc>
                <a:spcPct val="150000"/>
              </a:lnSpc>
            </a:pPr>
            <a:r>
              <a:rPr lang="zh-CN" altLang="en-US" sz="2000" dirty="0" smtClean="0">
                <a:latin typeface="+mn-ea"/>
              </a:rPr>
              <a:t>目前主要的研究方法有情感词典方法，机器学习方法，词典与机器学习结合的方法。</a:t>
            </a:r>
            <a:endParaRPr lang="zh-CN" altLang="en-US" sz="2000" dirty="0">
              <a:latin typeface="+mn-ea"/>
            </a:endParaRPr>
          </a:p>
        </p:txBody>
      </p:sp>
    </p:spTree>
    <p:extLst>
      <p:ext uri="{BB962C8B-B14F-4D97-AF65-F5344CB8AC3E}">
        <p14:creationId xmlns:p14="http://schemas.microsoft.com/office/powerpoint/2010/main" val="428096970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FontTx/>
              <a:buNone/>
              <a:defRPr/>
            </a:pPr>
            <a:endParaRPr lang="zh-CN" altLang="en-US" sz="2000" dirty="0">
              <a:solidFill>
                <a:srgbClr val="FFFFFF"/>
              </a:solidFill>
              <a:latin typeface="Arial"/>
              <a:ea typeface="微软雅黑"/>
            </a:endParaRPr>
          </a:p>
        </p:txBody>
      </p:sp>
      <p:sp>
        <p:nvSpPr>
          <p:cNvPr id="3075" name="MH_SubTitle_1"/>
          <p:cNvSpPr>
            <a:spLocks/>
          </p:cNvSpPr>
          <p:nvPr>
            <p:custDataLst>
              <p:tags r:id="rId3"/>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20000"/>
              </a:lnSpc>
              <a:spcBef>
                <a:spcPct val="0"/>
              </a:spcBef>
              <a:buFontTx/>
              <a:buNone/>
              <a:defRPr/>
            </a:pPr>
            <a:endParaRPr lang="zh-CN" altLang="en-US" sz="2000" dirty="0">
              <a:solidFill>
                <a:srgbClr val="FFFFFF"/>
              </a:solidFill>
              <a:latin typeface="Arial"/>
              <a:ea typeface="微软雅黑"/>
            </a:endParaRPr>
          </a:p>
        </p:txBody>
      </p:sp>
      <p:sp>
        <p:nvSpPr>
          <p:cNvPr id="28" name="矩形 27"/>
          <p:cNvSpPr/>
          <p:nvPr/>
        </p:nvSpPr>
        <p:spPr>
          <a:xfrm>
            <a:off x="7585286" y="3029506"/>
            <a:ext cx="3081082" cy="10895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smtClean="0">
                <a:solidFill>
                  <a:srgbClr val="000000">
                    <a:lumMod val="65000"/>
                    <a:lumOff val="35000"/>
                  </a:srgbClr>
                </a:solidFill>
                <a:latin typeface="微软雅黑"/>
              </a:rPr>
              <a:t>最著名的英文领域的词典由普林斯顿大学研发的</a:t>
            </a:r>
            <a:r>
              <a:rPr lang="en-US" altLang="zh-CN" dirty="0" smtClean="0">
                <a:solidFill>
                  <a:srgbClr val="000000">
                    <a:lumMod val="65000"/>
                    <a:lumOff val="35000"/>
                  </a:srgbClr>
                </a:solidFill>
                <a:latin typeface="微软雅黑"/>
              </a:rPr>
              <a:t>(</a:t>
            </a:r>
            <a:r>
              <a:rPr lang="en-US" altLang="zh-CN" dirty="0" err="1" smtClean="0">
                <a:solidFill>
                  <a:srgbClr val="000000">
                    <a:lumMod val="65000"/>
                    <a:lumOff val="35000"/>
                  </a:srgbClr>
                </a:solidFill>
                <a:latin typeface="微软雅黑"/>
              </a:rPr>
              <a:t>WordNet</a:t>
            </a:r>
            <a:r>
              <a:rPr lang="en-US" altLang="zh-CN" dirty="0" smtClean="0">
                <a:solidFill>
                  <a:srgbClr val="000000">
                    <a:lumMod val="65000"/>
                    <a:lumOff val="35000"/>
                  </a:srgbClr>
                </a:solidFill>
                <a:latin typeface="微软雅黑"/>
              </a:rPr>
              <a:t>)</a:t>
            </a:r>
            <a:r>
              <a:rPr lang="zh-CN" altLang="en-US" dirty="0" smtClean="0">
                <a:solidFill>
                  <a:srgbClr val="000000">
                    <a:lumMod val="65000"/>
                    <a:lumOff val="35000"/>
                  </a:srgbClr>
                </a:solidFill>
                <a:latin typeface="微软雅黑"/>
              </a:rPr>
              <a:t>词典</a:t>
            </a:r>
            <a:endParaRPr lang="zh-CN" altLang="en-US" dirty="0">
              <a:solidFill>
                <a:srgbClr val="000000">
                  <a:lumMod val="65000"/>
                  <a:lumOff val="35000"/>
                </a:srgbClr>
              </a:solidFill>
              <a:latin typeface="微软雅黑"/>
            </a:endParaRP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smtClean="0">
                <a:solidFill>
                  <a:srgbClr val="FFFFFF"/>
                </a:solidFill>
                <a:latin typeface="微软雅黑"/>
              </a:rPr>
              <a:t>英文情感词典</a:t>
            </a:r>
            <a:endParaRPr lang="zh-CN" altLang="en-US" b="1" dirty="0">
              <a:solidFill>
                <a:srgbClr val="FFFFFF"/>
              </a:solidFill>
              <a:latin typeface="微软雅黑"/>
            </a:endParaRPr>
          </a:p>
        </p:txBody>
      </p:sp>
      <p:sp>
        <p:nvSpPr>
          <p:cNvPr id="30" name="矩形 29"/>
          <p:cNvSpPr/>
          <p:nvPr/>
        </p:nvSpPr>
        <p:spPr>
          <a:xfrm>
            <a:off x="2510830" y="4849774"/>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smtClean="0">
                <a:solidFill>
                  <a:srgbClr val="FFFFFF"/>
                </a:solidFill>
                <a:latin typeface="微软雅黑"/>
              </a:rPr>
              <a:t>中文情感词典</a:t>
            </a:r>
            <a:endParaRPr lang="zh-CN" altLang="en-US" b="1" dirty="0">
              <a:solidFill>
                <a:srgbClr val="FFFFFF"/>
              </a:solidFill>
              <a:latin typeface="微软雅黑"/>
            </a:endParaRPr>
          </a:p>
        </p:txBody>
      </p:sp>
      <p:sp>
        <p:nvSpPr>
          <p:cNvPr id="32" name="矩形 31"/>
          <p:cNvSpPr/>
          <p:nvPr/>
        </p:nvSpPr>
        <p:spPr>
          <a:xfrm>
            <a:off x="1352939" y="3805932"/>
            <a:ext cx="3208443"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smtClean="0">
                <a:solidFill>
                  <a:srgbClr val="000000">
                    <a:lumMod val="65000"/>
                    <a:lumOff val="35000"/>
                  </a:srgbClr>
                </a:solidFill>
                <a:latin typeface="微软雅黑"/>
              </a:rPr>
              <a:t>中文领域的由董振</a:t>
            </a:r>
            <a:r>
              <a:rPr lang="zh-CN" altLang="en-US" dirty="0" smtClean="0">
                <a:solidFill>
                  <a:srgbClr val="000000">
                    <a:lumMod val="65000"/>
                    <a:lumOff val="35000"/>
                  </a:srgbClr>
                </a:solidFill>
                <a:latin typeface="微软雅黑"/>
              </a:rPr>
              <a:t>东等</a:t>
            </a:r>
            <a:r>
              <a:rPr lang="zh-CN" altLang="en-US" dirty="0" smtClean="0">
                <a:solidFill>
                  <a:srgbClr val="000000">
                    <a:lumMod val="65000"/>
                    <a:lumOff val="35000"/>
                  </a:srgbClr>
                </a:solidFill>
                <a:latin typeface="微软雅黑"/>
              </a:rPr>
              <a:t>学者研发的知网（</a:t>
            </a:r>
            <a:r>
              <a:rPr lang="en-US" altLang="zh-CN" dirty="0" err="1" smtClean="0">
                <a:solidFill>
                  <a:srgbClr val="000000">
                    <a:lumMod val="65000"/>
                    <a:lumOff val="35000"/>
                  </a:srgbClr>
                </a:solidFill>
                <a:latin typeface="微软雅黑"/>
              </a:rPr>
              <a:t>HowNet</a:t>
            </a:r>
            <a:r>
              <a:rPr lang="zh-CN" altLang="en-US" dirty="0" smtClean="0">
                <a:solidFill>
                  <a:srgbClr val="000000">
                    <a:lumMod val="65000"/>
                    <a:lumOff val="35000"/>
                  </a:srgbClr>
                </a:solidFill>
                <a:latin typeface="微软雅黑"/>
              </a:rPr>
              <a:t>）词典</a:t>
            </a:r>
            <a:endParaRPr lang="zh-CN" altLang="en-US" dirty="0">
              <a:solidFill>
                <a:srgbClr val="000000">
                  <a:lumMod val="65000"/>
                  <a:lumOff val="35000"/>
                </a:srgbClr>
              </a:solidFill>
              <a:latin typeface="微软雅黑"/>
            </a:endParaRPr>
          </a:p>
        </p:txBody>
      </p:sp>
      <p:pic>
        <p:nvPicPr>
          <p:cNvPr id="20" name="图片占位符 19"/>
          <p:cNvPicPr>
            <a:picLocks noGrp="1" noChangeAspect="1"/>
          </p:cNvPicPr>
          <p:nvPr>
            <p:ph type="pic" sz="quarter" idx="10"/>
          </p:nvPr>
        </p:nvPicPr>
        <p:blipFill>
          <a:blip r:embed="rId7" cstate="screen">
            <a:extLst>
              <a:ext uri="{BEBA8EAE-BF5A-486C-A8C5-ECC9F3942E4B}">
                <a14:imgProps xmlns:a14="http://schemas.microsoft.com/office/drawing/2010/main">
                  <a14:imgLayer r:embed="rId8">
                    <a14:imgEffect>
                      <a14:colorTemperature colorTemp="5900"/>
                    </a14:imgEffect>
                  </a14:imgLayer>
                </a14:imgProps>
              </a:ext>
              <a:ext uri="{28A0092B-C50C-407E-A947-70E740481C1C}">
                <a14:useLocalDpi xmlns:a14="http://schemas.microsoft.com/office/drawing/2010/main"/>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rgbClr val="4B8E95"/>
              </a:solidFill>
            </a:endParaRPr>
          </a:p>
        </p:txBody>
      </p:sp>
      <p:sp>
        <p:nvSpPr>
          <p:cNvPr id="11" name="文本框 10"/>
          <p:cNvSpPr txBox="1"/>
          <p:nvPr/>
        </p:nvSpPr>
        <p:spPr>
          <a:xfrm>
            <a:off x="1740503" y="450599"/>
            <a:ext cx="3057247"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国内外研究综述</a:t>
            </a:r>
            <a:endParaRPr lang="zh-CN" altLang="en-US" sz="3200" b="1" dirty="0">
              <a:solidFill>
                <a:srgbClr val="000000"/>
              </a:solidFill>
            </a:endParaRPr>
          </a:p>
        </p:txBody>
      </p:sp>
      <p:sp>
        <p:nvSpPr>
          <p:cNvPr id="2" name="TextBox 1"/>
          <p:cNvSpPr txBox="1"/>
          <p:nvPr/>
        </p:nvSpPr>
        <p:spPr>
          <a:xfrm>
            <a:off x="1286980" y="1947133"/>
            <a:ext cx="3340359" cy="1200329"/>
          </a:xfrm>
          <a:prstGeom prst="rect">
            <a:avLst/>
          </a:prstGeom>
          <a:noFill/>
        </p:spPr>
        <p:txBody>
          <a:bodyPr wrap="square" rtlCol="0">
            <a:spAutoFit/>
          </a:bodyPr>
          <a:lstStyle/>
          <a:p>
            <a:r>
              <a:rPr lang="zh-CN" altLang="en-US" dirty="0" smtClean="0"/>
              <a:t>情感词典是进行情感分析工作所需要的第一个工具。可以使用研究者构建并公开发布的情感词典作为基础。</a:t>
            </a:r>
            <a:endParaRPr lang="zh-CN" altLang="en-US" dirty="0"/>
          </a:p>
        </p:txBody>
      </p:sp>
      <p:sp>
        <p:nvSpPr>
          <p:cNvPr id="3" name="TextBox 2"/>
          <p:cNvSpPr txBox="1"/>
          <p:nvPr/>
        </p:nvSpPr>
        <p:spPr>
          <a:xfrm>
            <a:off x="7250374" y="4926767"/>
            <a:ext cx="3750906" cy="1200329"/>
          </a:xfrm>
          <a:prstGeom prst="rect">
            <a:avLst/>
          </a:prstGeom>
          <a:noFill/>
        </p:spPr>
        <p:txBody>
          <a:bodyPr wrap="square" rtlCol="0">
            <a:spAutoFit/>
          </a:bodyPr>
          <a:lstStyle/>
          <a:p>
            <a:r>
              <a:rPr lang="zh-CN" altLang="en-US" dirty="0" smtClean="0"/>
              <a:t>词典所收录的词条都是固定的，而互联网时代的网络用语和新词层出不穷，需要构建一个扩展的情感词典。方法：人工标注和自动标注</a:t>
            </a:r>
            <a:endParaRPr lang="zh-CN" altLang="en-US" dirty="0"/>
          </a:p>
        </p:txBody>
      </p:sp>
    </p:spTree>
    <p:custDataLst>
      <p:tags r:id="rId1"/>
    </p:custDataLst>
    <p:extLst>
      <p:ext uri="{BB962C8B-B14F-4D97-AF65-F5344CB8AC3E}">
        <p14:creationId xmlns:p14="http://schemas.microsoft.com/office/powerpoint/2010/main" val="83418198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组合 90">
            <a:extLst>
              <a:ext uri="{FF2B5EF4-FFF2-40B4-BE49-F238E27FC236}">
                <a16:creationId xmlns:a16="http://schemas.microsoft.com/office/drawing/2014/main" xmlns="" id="{D8519644-A1FF-47A0-AAA5-3795593E60B0}"/>
              </a:ext>
            </a:extLst>
          </p:cNvPr>
          <p:cNvGrpSpPr/>
          <p:nvPr/>
        </p:nvGrpSpPr>
        <p:grpSpPr>
          <a:xfrm>
            <a:off x="3442158" y="2277691"/>
            <a:ext cx="5395910" cy="3023344"/>
            <a:chOff x="3442158" y="2277691"/>
            <a:chExt cx="5395910" cy="3023344"/>
          </a:xfrm>
        </p:grpSpPr>
        <p:grpSp>
          <p:nvGrpSpPr>
            <p:cNvPr id="24" name="Group 2">
              <a:extLst>
                <a:ext uri="{FF2B5EF4-FFF2-40B4-BE49-F238E27FC236}">
                  <a16:creationId xmlns:a16="http://schemas.microsoft.com/office/drawing/2014/main" xmlns="" id="{0FCE2B64-328F-4449-974C-97D6EF2D4CBF}"/>
                </a:ext>
              </a:extLst>
            </p:cNvPr>
            <p:cNvGrpSpPr>
              <a:grpSpLocks noChangeAspect="1"/>
            </p:cNvGrpSpPr>
            <p:nvPr/>
          </p:nvGrpSpPr>
          <p:grpSpPr bwMode="auto">
            <a:xfrm rot="5400000">
              <a:off x="4628441" y="1091408"/>
              <a:ext cx="3023344" cy="5395910"/>
              <a:chOff x="2689" y="825"/>
              <a:chExt cx="2311" cy="3300"/>
            </a:xfrm>
          </p:grpSpPr>
          <p:sp>
            <p:nvSpPr>
              <p:cNvPr id="29" name="Freeform: Shape 7">
                <a:extLst>
                  <a:ext uri="{FF2B5EF4-FFF2-40B4-BE49-F238E27FC236}">
                    <a16:creationId xmlns:a16="http://schemas.microsoft.com/office/drawing/2014/main" xmlns="" id="{7BF76DB9-B3B5-4998-8DB4-8C1BA24CB245}"/>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0" name="Freeform: Shape 8">
                <a:extLst>
                  <a:ext uri="{FF2B5EF4-FFF2-40B4-BE49-F238E27FC236}">
                    <a16:creationId xmlns:a16="http://schemas.microsoft.com/office/drawing/2014/main" xmlns="" id="{F79FDDC9-8A40-4E0E-BFB1-17A468B0CE22}"/>
                  </a:ext>
                </a:extLst>
              </p:cNvPr>
              <p:cNvSpPr>
                <a:spLocks/>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1" name="Freeform: Shape 9">
                <a:extLst>
                  <a:ext uri="{FF2B5EF4-FFF2-40B4-BE49-F238E27FC236}">
                    <a16:creationId xmlns:a16="http://schemas.microsoft.com/office/drawing/2014/main" xmlns="" id="{40747FDC-28B3-4020-8836-D3DCE1591963}"/>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2" name="Freeform: Shape 10">
                <a:extLst>
                  <a:ext uri="{FF2B5EF4-FFF2-40B4-BE49-F238E27FC236}">
                    <a16:creationId xmlns:a16="http://schemas.microsoft.com/office/drawing/2014/main" xmlns="" id="{DB840E9B-5D97-4851-87B7-198ED7E0A31F}"/>
                  </a:ext>
                </a:extLst>
              </p:cNvPr>
              <p:cNvSpPr>
                <a:spLocks/>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3" name="Freeform: Shape 11">
                <a:extLst>
                  <a:ext uri="{FF2B5EF4-FFF2-40B4-BE49-F238E27FC236}">
                    <a16:creationId xmlns:a16="http://schemas.microsoft.com/office/drawing/2014/main" xmlns="" id="{4699FB68-96B5-4A1D-9156-32D11A07FDF6}"/>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4" name="Freeform: Shape 12">
                <a:extLst>
                  <a:ext uri="{FF2B5EF4-FFF2-40B4-BE49-F238E27FC236}">
                    <a16:creationId xmlns:a16="http://schemas.microsoft.com/office/drawing/2014/main" xmlns="" id="{87983A76-CE2A-43B0-8FA7-6640C8D02781}"/>
                  </a:ext>
                </a:extLst>
              </p:cNvPr>
              <p:cNvSpPr>
                <a:spLocks/>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5" name="Freeform: Shape 13">
                <a:extLst>
                  <a:ext uri="{FF2B5EF4-FFF2-40B4-BE49-F238E27FC236}">
                    <a16:creationId xmlns:a16="http://schemas.microsoft.com/office/drawing/2014/main" xmlns="" id="{E978337A-9B12-4FFA-BD5A-571A4F4EBD60}"/>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6" name="Freeform: Shape 14">
                <a:extLst>
                  <a:ext uri="{FF2B5EF4-FFF2-40B4-BE49-F238E27FC236}">
                    <a16:creationId xmlns:a16="http://schemas.microsoft.com/office/drawing/2014/main" xmlns="" id="{FBCE0E89-1D44-45C9-9C4A-C11C7EC43D75}"/>
                  </a:ext>
                </a:extLst>
              </p:cNvPr>
              <p:cNvSpPr>
                <a:spLocks/>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7" name="Freeform: Shape 15">
                <a:extLst>
                  <a:ext uri="{FF2B5EF4-FFF2-40B4-BE49-F238E27FC236}">
                    <a16:creationId xmlns:a16="http://schemas.microsoft.com/office/drawing/2014/main" xmlns="" id="{DBCC9F92-C3D9-4F62-8BE5-4F42897700F1}"/>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8" name="Freeform: Shape 16">
                <a:extLst>
                  <a:ext uri="{FF2B5EF4-FFF2-40B4-BE49-F238E27FC236}">
                    <a16:creationId xmlns:a16="http://schemas.microsoft.com/office/drawing/2014/main" xmlns="" id="{DA0F495F-7C69-4E1E-BA93-70C38600F619}"/>
                  </a:ext>
                </a:extLst>
              </p:cNvPr>
              <p:cNvSpPr>
                <a:spLocks/>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39" name="Freeform: Shape 17">
                <a:extLst>
                  <a:ext uri="{FF2B5EF4-FFF2-40B4-BE49-F238E27FC236}">
                    <a16:creationId xmlns:a16="http://schemas.microsoft.com/office/drawing/2014/main" xmlns="" id="{CC338025-2A38-4325-8A81-5DA72A392038}"/>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0" name="Freeform: Shape 18">
                <a:extLst>
                  <a:ext uri="{FF2B5EF4-FFF2-40B4-BE49-F238E27FC236}">
                    <a16:creationId xmlns:a16="http://schemas.microsoft.com/office/drawing/2014/main" xmlns="" id="{1E6E0CEE-F40F-4C1C-98F2-AA6549B9FFF0}"/>
                  </a:ext>
                </a:extLst>
              </p:cNvPr>
              <p:cNvSpPr>
                <a:spLocks/>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1" name="Freeform: Shape 19">
                <a:extLst>
                  <a:ext uri="{FF2B5EF4-FFF2-40B4-BE49-F238E27FC236}">
                    <a16:creationId xmlns:a16="http://schemas.microsoft.com/office/drawing/2014/main" xmlns="" id="{1AC3C35C-5600-4DED-A36B-80E67F71F6A6}"/>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2" name="Freeform: Shape 20">
                <a:extLst>
                  <a:ext uri="{FF2B5EF4-FFF2-40B4-BE49-F238E27FC236}">
                    <a16:creationId xmlns:a16="http://schemas.microsoft.com/office/drawing/2014/main" xmlns="" id="{5B3D78AE-25E1-4132-A8FD-439962878094}"/>
                  </a:ext>
                </a:extLst>
              </p:cNvPr>
              <p:cNvSpPr>
                <a:spLocks/>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3" name="Freeform: Shape 21">
                <a:extLst>
                  <a:ext uri="{FF2B5EF4-FFF2-40B4-BE49-F238E27FC236}">
                    <a16:creationId xmlns:a16="http://schemas.microsoft.com/office/drawing/2014/main" xmlns="" id="{0065FA5D-6CD7-4D25-AA70-BA4C4E9579EA}"/>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4" name="Freeform: Shape 22">
                <a:extLst>
                  <a:ext uri="{FF2B5EF4-FFF2-40B4-BE49-F238E27FC236}">
                    <a16:creationId xmlns:a16="http://schemas.microsoft.com/office/drawing/2014/main" xmlns="" id="{D25E0F78-2971-4A6E-9C85-6762D10DB9FB}"/>
                  </a:ext>
                </a:extLst>
              </p:cNvPr>
              <p:cNvSpPr>
                <a:spLocks/>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5" name="Freeform: Shape 23">
                <a:extLst>
                  <a:ext uri="{FF2B5EF4-FFF2-40B4-BE49-F238E27FC236}">
                    <a16:creationId xmlns:a16="http://schemas.microsoft.com/office/drawing/2014/main" xmlns="" id="{98219631-F95E-419E-A250-A98F26D4A0B8}"/>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6" name="Freeform: Shape 24">
                <a:extLst>
                  <a:ext uri="{FF2B5EF4-FFF2-40B4-BE49-F238E27FC236}">
                    <a16:creationId xmlns:a16="http://schemas.microsoft.com/office/drawing/2014/main" xmlns="" id="{43880A85-9EAF-4297-A168-C9F51ADB2D87}"/>
                  </a:ext>
                </a:extLst>
              </p:cNvPr>
              <p:cNvSpPr>
                <a:spLocks/>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7" name="Freeform: Shape 25">
                <a:extLst>
                  <a:ext uri="{FF2B5EF4-FFF2-40B4-BE49-F238E27FC236}">
                    <a16:creationId xmlns:a16="http://schemas.microsoft.com/office/drawing/2014/main" xmlns="" id="{5D02524D-1DBB-4131-8EF9-A4E04CC60B1E}"/>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8" name="Freeform: Shape 26">
                <a:extLst>
                  <a:ext uri="{FF2B5EF4-FFF2-40B4-BE49-F238E27FC236}">
                    <a16:creationId xmlns:a16="http://schemas.microsoft.com/office/drawing/2014/main" xmlns="" id="{18F532F2-83FA-4445-A8F2-36A55539F715}"/>
                  </a:ext>
                </a:extLst>
              </p:cNvPr>
              <p:cNvSpPr>
                <a:spLocks/>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49" name="Freeform: Shape 27">
                <a:extLst>
                  <a:ext uri="{FF2B5EF4-FFF2-40B4-BE49-F238E27FC236}">
                    <a16:creationId xmlns:a16="http://schemas.microsoft.com/office/drawing/2014/main" xmlns="" id="{E824233F-DB1C-4572-BAAB-6B023AB13DFB}"/>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0" name="Freeform: Shape 28">
                <a:extLst>
                  <a:ext uri="{FF2B5EF4-FFF2-40B4-BE49-F238E27FC236}">
                    <a16:creationId xmlns:a16="http://schemas.microsoft.com/office/drawing/2014/main" xmlns="" id="{46975956-DA73-4B3A-8494-A16FC385936E}"/>
                  </a:ext>
                </a:extLst>
              </p:cNvPr>
              <p:cNvSpPr>
                <a:spLocks/>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1" name="Freeform: Shape 29">
                <a:extLst>
                  <a:ext uri="{FF2B5EF4-FFF2-40B4-BE49-F238E27FC236}">
                    <a16:creationId xmlns:a16="http://schemas.microsoft.com/office/drawing/2014/main" xmlns="" id="{1202BB33-DB57-4501-B138-7A71CB300755}"/>
                  </a:ext>
                </a:extLst>
              </p:cNvPr>
              <p:cNvSpPr>
                <a:spLocks/>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2" name="Freeform: Shape 30">
                <a:extLst>
                  <a:ext uri="{FF2B5EF4-FFF2-40B4-BE49-F238E27FC236}">
                    <a16:creationId xmlns:a16="http://schemas.microsoft.com/office/drawing/2014/main" xmlns="" id="{21BBF25B-69AB-4ED4-9E24-4D91484A3764}"/>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3" name="Freeform: Shape 31">
                <a:extLst>
                  <a:ext uri="{FF2B5EF4-FFF2-40B4-BE49-F238E27FC236}">
                    <a16:creationId xmlns:a16="http://schemas.microsoft.com/office/drawing/2014/main" xmlns="" id="{3AF10D94-9085-448E-88C8-5F8402B91EFF}"/>
                  </a:ext>
                </a:extLst>
              </p:cNvPr>
              <p:cNvSpPr>
                <a:spLocks/>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4" name="Freeform: Shape 32">
                <a:extLst>
                  <a:ext uri="{FF2B5EF4-FFF2-40B4-BE49-F238E27FC236}">
                    <a16:creationId xmlns:a16="http://schemas.microsoft.com/office/drawing/2014/main" xmlns="" id="{1F74E722-666B-43C9-B835-C05F7D9F2811}"/>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5" name="Freeform: Shape 33">
                <a:extLst>
                  <a:ext uri="{FF2B5EF4-FFF2-40B4-BE49-F238E27FC236}">
                    <a16:creationId xmlns:a16="http://schemas.microsoft.com/office/drawing/2014/main" xmlns="" id="{CDA468D3-9AF1-473E-B29E-1C8E4402A302}"/>
                  </a:ext>
                </a:extLst>
              </p:cNvPr>
              <p:cNvSpPr>
                <a:spLocks/>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6" name="Freeform: Shape 34">
                <a:extLst>
                  <a:ext uri="{FF2B5EF4-FFF2-40B4-BE49-F238E27FC236}">
                    <a16:creationId xmlns:a16="http://schemas.microsoft.com/office/drawing/2014/main" xmlns="" id="{43F86DAE-A01B-4440-95C3-A35B94C1BC34}"/>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7" name="Freeform: Shape 35">
                <a:extLst>
                  <a:ext uri="{FF2B5EF4-FFF2-40B4-BE49-F238E27FC236}">
                    <a16:creationId xmlns:a16="http://schemas.microsoft.com/office/drawing/2014/main" xmlns="" id="{6B3309C4-2441-45AD-98B3-B14FF8DD221A}"/>
                  </a:ext>
                </a:extLst>
              </p:cNvPr>
              <p:cNvSpPr>
                <a:spLocks/>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8" name="Freeform: Shape 36">
                <a:extLst>
                  <a:ext uri="{FF2B5EF4-FFF2-40B4-BE49-F238E27FC236}">
                    <a16:creationId xmlns:a16="http://schemas.microsoft.com/office/drawing/2014/main" xmlns="" id="{5CF08872-CA13-4B6E-B1AB-1A243A0E6883}"/>
                  </a:ext>
                </a:extLst>
              </p:cNvPr>
              <p:cNvSpPr>
                <a:spLocks/>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59" name="Freeform: Shape 37">
                <a:extLst>
                  <a:ext uri="{FF2B5EF4-FFF2-40B4-BE49-F238E27FC236}">
                    <a16:creationId xmlns:a16="http://schemas.microsoft.com/office/drawing/2014/main" xmlns="" id="{0F722481-381A-4E38-BFE8-4CB048515862}"/>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0" name="Freeform: Shape 38">
                <a:extLst>
                  <a:ext uri="{FF2B5EF4-FFF2-40B4-BE49-F238E27FC236}">
                    <a16:creationId xmlns:a16="http://schemas.microsoft.com/office/drawing/2014/main" xmlns="" id="{978A7C65-51E0-4C78-8557-3C9ECBA92219}"/>
                  </a:ext>
                </a:extLst>
              </p:cNvPr>
              <p:cNvSpPr>
                <a:spLocks/>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1" name="Freeform: Shape 39">
                <a:extLst>
                  <a:ext uri="{FF2B5EF4-FFF2-40B4-BE49-F238E27FC236}">
                    <a16:creationId xmlns:a16="http://schemas.microsoft.com/office/drawing/2014/main" xmlns="" id="{0D67C474-B884-4696-A47A-A23FCA21CAC0}"/>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2" name="Freeform: Shape 40">
                <a:extLst>
                  <a:ext uri="{FF2B5EF4-FFF2-40B4-BE49-F238E27FC236}">
                    <a16:creationId xmlns:a16="http://schemas.microsoft.com/office/drawing/2014/main" xmlns="" id="{A6D27F40-82C0-42C5-8A78-A30462DE7231}"/>
                  </a:ext>
                </a:extLst>
              </p:cNvPr>
              <p:cNvSpPr>
                <a:spLocks/>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3" name="Freeform: Shape 41">
                <a:extLst>
                  <a:ext uri="{FF2B5EF4-FFF2-40B4-BE49-F238E27FC236}">
                    <a16:creationId xmlns:a16="http://schemas.microsoft.com/office/drawing/2014/main" xmlns="" id="{C6269385-002C-4F75-9269-71F67C76A520}"/>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4" name="Freeform: Shape 42">
                <a:extLst>
                  <a:ext uri="{FF2B5EF4-FFF2-40B4-BE49-F238E27FC236}">
                    <a16:creationId xmlns:a16="http://schemas.microsoft.com/office/drawing/2014/main" xmlns="" id="{B576FFB6-1779-431B-8CA2-6293FD2F9C9C}"/>
                  </a:ext>
                </a:extLst>
              </p:cNvPr>
              <p:cNvSpPr>
                <a:spLocks/>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5" name="Freeform: Shape 43">
                <a:extLst>
                  <a:ext uri="{FF2B5EF4-FFF2-40B4-BE49-F238E27FC236}">
                    <a16:creationId xmlns:a16="http://schemas.microsoft.com/office/drawing/2014/main" xmlns="" id="{53E133A8-80E6-4A86-A722-5098A1AA37A9}"/>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6" name="Freeform: Shape 44">
                <a:extLst>
                  <a:ext uri="{FF2B5EF4-FFF2-40B4-BE49-F238E27FC236}">
                    <a16:creationId xmlns:a16="http://schemas.microsoft.com/office/drawing/2014/main" xmlns="" id="{27746ED1-3D55-463A-9302-4D147C0BF7F6}"/>
                  </a:ext>
                </a:extLst>
              </p:cNvPr>
              <p:cNvSpPr>
                <a:spLocks/>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7" name="Freeform: Shape 45">
                <a:extLst>
                  <a:ext uri="{FF2B5EF4-FFF2-40B4-BE49-F238E27FC236}">
                    <a16:creationId xmlns:a16="http://schemas.microsoft.com/office/drawing/2014/main" xmlns="" id="{0DAFF162-C6DF-4EA5-B551-77747068CD5F}"/>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sp>
            <p:nvSpPr>
              <p:cNvPr id="68" name="Freeform: Shape 46">
                <a:extLst>
                  <a:ext uri="{FF2B5EF4-FFF2-40B4-BE49-F238E27FC236}">
                    <a16:creationId xmlns:a16="http://schemas.microsoft.com/office/drawing/2014/main" xmlns="" id="{90B1F981-6B75-42FD-8CA6-0DC2C7E381E1}"/>
                  </a:ext>
                </a:extLst>
              </p:cNvPr>
              <p:cNvSpPr>
                <a:spLocks/>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solidFill>
                    <a:srgbClr val="000000"/>
                  </a:solidFill>
                </a:endParaRPr>
              </a:p>
            </p:txBody>
          </p:sp>
        </p:grpSp>
        <p:sp>
          <p:nvSpPr>
            <p:cNvPr id="84" name="矩形 83">
              <a:extLst>
                <a:ext uri="{FF2B5EF4-FFF2-40B4-BE49-F238E27FC236}">
                  <a16:creationId xmlns:a16="http://schemas.microsoft.com/office/drawing/2014/main" xmlns="" id="{16036F8C-060D-4C9C-9E5C-185723E8EBB1}"/>
                </a:ext>
              </a:extLst>
            </p:cNvPr>
            <p:cNvSpPr/>
            <p:nvPr/>
          </p:nvSpPr>
          <p:spPr>
            <a:xfrm>
              <a:off x="4173814" y="2672962"/>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rgbClr val="FFFFFF"/>
                  </a:solidFill>
                </a:rPr>
                <a:t>1</a:t>
              </a:r>
              <a:endParaRPr lang="zh-CN" altLang="en-US" b="1" dirty="0">
                <a:solidFill>
                  <a:srgbClr val="FFFFFF"/>
                </a:solidFill>
              </a:endParaRPr>
            </a:p>
          </p:txBody>
        </p:sp>
        <p:sp>
          <p:nvSpPr>
            <p:cNvPr id="85" name="矩形 84">
              <a:extLst>
                <a:ext uri="{FF2B5EF4-FFF2-40B4-BE49-F238E27FC236}">
                  <a16:creationId xmlns:a16="http://schemas.microsoft.com/office/drawing/2014/main" xmlns="" id="{6544DF4E-F67F-4D7F-89F1-EBE99CB736EE}"/>
                </a:ext>
              </a:extLst>
            </p:cNvPr>
            <p:cNvSpPr/>
            <p:nvPr/>
          </p:nvSpPr>
          <p:spPr>
            <a:xfrm>
              <a:off x="4173814" y="3849907"/>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rgbClr val="FFFFFF"/>
                  </a:solidFill>
                </a:rPr>
                <a:t>3</a:t>
              </a:r>
              <a:endParaRPr lang="zh-CN" altLang="en-US" b="1" dirty="0">
                <a:solidFill>
                  <a:srgbClr val="FFFFFF"/>
                </a:solidFill>
              </a:endParaRPr>
            </a:p>
          </p:txBody>
        </p:sp>
        <p:sp>
          <p:nvSpPr>
            <p:cNvPr id="86" name="矩形 85">
              <a:extLst>
                <a:ext uri="{FF2B5EF4-FFF2-40B4-BE49-F238E27FC236}">
                  <a16:creationId xmlns:a16="http://schemas.microsoft.com/office/drawing/2014/main" xmlns="" id="{D2987350-C3BA-4DDF-A44A-04450D6DB812}"/>
                </a:ext>
              </a:extLst>
            </p:cNvPr>
            <p:cNvSpPr/>
            <p:nvPr/>
          </p:nvSpPr>
          <p:spPr>
            <a:xfrm>
              <a:off x="5579047" y="3277649"/>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rgbClr val="FFFFFF"/>
                  </a:solidFill>
                </a:rPr>
                <a:t>2</a:t>
              </a:r>
              <a:endParaRPr lang="zh-CN" altLang="en-US" b="1" dirty="0">
                <a:solidFill>
                  <a:srgbClr val="FFFFFF"/>
                </a:solidFill>
              </a:endParaRPr>
            </a:p>
          </p:txBody>
        </p:sp>
        <p:sp>
          <p:nvSpPr>
            <p:cNvPr id="87" name="矩形 86">
              <a:extLst>
                <a:ext uri="{FF2B5EF4-FFF2-40B4-BE49-F238E27FC236}">
                  <a16:creationId xmlns:a16="http://schemas.microsoft.com/office/drawing/2014/main" xmlns="" id="{690DD37D-6B8F-4519-A3C3-4FFB54F20D4E}"/>
                </a:ext>
              </a:extLst>
            </p:cNvPr>
            <p:cNvSpPr/>
            <p:nvPr/>
          </p:nvSpPr>
          <p:spPr>
            <a:xfrm>
              <a:off x="5579047" y="4496753"/>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smtClean="0">
                  <a:solidFill>
                    <a:srgbClr val="FFFFFF"/>
                  </a:solidFill>
                </a:rPr>
                <a:t>4</a:t>
              </a:r>
              <a:endParaRPr lang="zh-CN" altLang="en-US" b="1" dirty="0">
                <a:solidFill>
                  <a:srgbClr val="FFFFFF"/>
                </a:solidFill>
              </a:endParaRPr>
            </a:p>
          </p:txBody>
        </p:sp>
      </p:grpSp>
      <p:sp>
        <p:nvSpPr>
          <p:cNvPr id="88" name="矩形 87">
            <a:extLst>
              <a:ext uri="{FF2B5EF4-FFF2-40B4-BE49-F238E27FC236}">
                <a16:creationId xmlns:a16="http://schemas.microsoft.com/office/drawing/2014/main" xmlns="" id="{D9FC6E06-8AAE-4862-BDAD-205C6BF9DD07}"/>
              </a:ext>
            </a:extLst>
          </p:cNvPr>
          <p:cNvSpPr/>
          <p:nvPr/>
        </p:nvSpPr>
        <p:spPr>
          <a:xfrm>
            <a:off x="7786683" y="5301035"/>
            <a:ext cx="4109848" cy="1421928"/>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rgbClr val="000000">
                    <a:lumMod val="65000"/>
                    <a:lumOff val="35000"/>
                  </a:srgbClr>
                </a:solidFill>
              </a:rPr>
              <a:t>对于语料库中所有不在情感词典中的情感词的情感倾向，</a:t>
            </a:r>
            <a:r>
              <a:rPr lang="en-US" altLang="zh-CN" dirty="0" err="1">
                <a:solidFill>
                  <a:srgbClr val="000000">
                    <a:lumMod val="65000"/>
                    <a:lumOff val="35000"/>
                  </a:srgbClr>
                </a:solidFill>
              </a:rPr>
              <a:t>Turney</a:t>
            </a:r>
            <a:r>
              <a:rPr lang="zh-CN" altLang="en-US" dirty="0">
                <a:solidFill>
                  <a:srgbClr val="000000">
                    <a:lumMod val="65000"/>
                    <a:lumOff val="35000"/>
                  </a:srgbClr>
                </a:solidFill>
              </a:rPr>
              <a:t>等人使用点互信息来分别计算，然后将该情感词加入的情感词典中。</a:t>
            </a:r>
          </a:p>
        </p:txBody>
      </p:sp>
      <p:sp>
        <p:nvSpPr>
          <p:cNvPr id="89" name="矩形 88">
            <a:extLst>
              <a:ext uri="{FF2B5EF4-FFF2-40B4-BE49-F238E27FC236}">
                <a16:creationId xmlns:a16="http://schemas.microsoft.com/office/drawing/2014/main" xmlns="" id="{5306171B-CBCC-419D-90BD-0C296016F6C4}"/>
              </a:ext>
            </a:extLst>
          </p:cNvPr>
          <p:cNvSpPr/>
          <p:nvPr/>
        </p:nvSpPr>
        <p:spPr>
          <a:xfrm>
            <a:off x="250109" y="1652298"/>
            <a:ext cx="3515803" cy="1421928"/>
          </a:xfrm>
          <a:prstGeom prst="rect">
            <a:avLst/>
          </a:prstGeom>
        </p:spPr>
        <p:txBody>
          <a:bodyPr wrap="square">
            <a:spAutoFit/>
            <a:scene3d>
              <a:camera prst="orthographicFront"/>
              <a:lightRig rig="threePt" dir="t"/>
            </a:scene3d>
            <a:sp3d contourW="12700"/>
          </a:bodyPr>
          <a:lstStyle/>
          <a:p>
            <a:pPr>
              <a:lnSpc>
                <a:spcPct val="120000"/>
              </a:lnSpc>
            </a:pPr>
            <a:r>
              <a:rPr lang="en-US" altLang="zh-CN" dirty="0" smtClean="0">
                <a:solidFill>
                  <a:srgbClr val="000000">
                    <a:lumMod val="65000"/>
                    <a:lumOff val="35000"/>
                  </a:srgbClr>
                </a:solidFill>
              </a:rPr>
              <a:t>Kim</a:t>
            </a:r>
            <a:r>
              <a:rPr lang="zh-CN" altLang="zh-CN" dirty="0">
                <a:solidFill>
                  <a:srgbClr val="000000">
                    <a:lumMod val="65000"/>
                    <a:lumOff val="35000"/>
                  </a:srgbClr>
                </a:solidFill>
              </a:rPr>
              <a:t>等人基于同义词词典</a:t>
            </a:r>
            <a:r>
              <a:rPr lang="en-US" altLang="zh-CN" dirty="0" err="1">
                <a:solidFill>
                  <a:srgbClr val="000000">
                    <a:lumMod val="65000"/>
                    <a:lumOff val="35000"/>
                  </a:srgbClr>
                </a:solidFill>
              </a:rPr>
              <a:t>WordNet</a:t>
            </a:r>
            <a:r>
              <a:rPr lang="zh-CN" altLang="zh-CN" dirty="0">
                <a:solidFill>
                  <a:srgbClr val="000000">
                    <a:lumMod val="65000"/>
                    <a:lumOff val="35000"/>
                  </a:srgbClr>
                </a:solidFill>
              </a:rPr>
              <a:t>，获取其相关的层次结构和词汇，然后进行文本情感分析</a:t>
            </a:r>
            <a:endParaRPr lang="zh-CN" altLang="en-US" dirty="0">
              <a:solidFill>
                <a:srgbClr val="000000">
                  <a:lumMod val="65000"/>
                  <a:lumOff val="35000"/>
                </a:srgbClr>
              </a:solidFill>
            </a:endParaRPr>
          </a:p>
        </p:txBody>
      </p:sp>
      <p:sp>
        <p:nvSpPr>
          <p:cNvPr id="90" name="矩形 89">
            <a:extLst>
              <a:ext uri="{FF2B5EF4-FFF2-40B4-BE49-F238E27FC236}">
                <a16:creationId xmlns:a16="http://schemas.microsoft.com/office/drawing/2014/main" xmlns="" id="{D9CB9182-2957-450B-9243-6487CC69FB37}"/>
              </a:ext>
            </a:extLst>
          </p:cNvPr>
          <p:cNvSpPr/>
          <p:nvPr/>
        </p:nvSpPr>
        <p:spPr>
          <a:xfrm>
            <a:off x="250109" y="3706406"/>
            <a:ext cx="3265693" cy="108952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dirty="0" err="1">
                <a:solidFill>
                  <a:srgbClr val="000000">
                    <a:lumMod val="65000"/>
                    <a:lumOff val="35000"/>
                  </a:srgbClr>
                </a:solidFill>
              </a:rPr>
              <a:t>Subasic</a:t>
            </a:r>
            <a:r>
              <a:rPr lang="zh-CN" altLang="en-US" dirty="0">
                <a:solidFill>
                  <a:srgbClr val="000000">
                    <a:lumMod val="65000"/>
                    <a:lumOff val="35000"/>
                  </a:srgbClr>
                </a:solidFill>
              </a:rPr>
              <a:t>和</a:t>
            </a:r>
            <a:r>
              <a:rPr lang="en-US" altLang="zh-CN" dirty="0" err="1">
                <a:solidFill>
                  <a:srgbClr val="000000">
                    <a:lumMod val="65000"/>
                    <a:lumOff val="35000"/>
                  </a:srgbClr>
                </a:solidFill>
              </a:rPr>
              <a:t>Huettner</a:t>
            </a:r>
            <a:r>
              <a:rPr lang="zh-CN" altLang="en-US" dirty="0">
                <a:solidFill>
                  <a:srgbClr val="000000">
                    <a:lumMod val="65000"/>
                    <a:lumOff val="35000"/>
                  </a:srgbClr>
                </a:solidFill>
              </a:rPr>
              <a:t>手工构造情感词典并使用模糊逻辑规则来对文本进行情感</a:t>
            </a:r>
            <a:r>
              <a:rPr lang="zh-CN" altLang="en-US" dirty="0" smtClean="0">
                <a:solidFill>
                  <a:srgbClr val="000000">
                    <a:lumMod val="65000"/>
                    <a:lumOff val="35000"/>
                  </a:srgbClr>
                </a:solidFill>
              </a:rPr>
              <a:t>分析。</a:t>
            </a:r>
            <a:endParaRPr lang="zh-CN" altLang="en-US" dirty="0">
              <a:solidFill>
                <a:srgbClr val="000000">
                  <a:lumMod val="65000"/>
                  <a:lumOff val="35000"/>
                </a:srgbClr>
              </a:solidFill>
            </a:endParaRPr>
          </a:p>
        </p:txBody>
      </p:sp>
      <p:sp>
        <p:nvSpPr>
          <p:cNvPr id="70" name="文本框 69"/>
          <p:cNvSpPr txBox="1"/>
          <p:nvPr/>
        </p:nvSpPr>
        <p:spPr>
          <a:xfrm>
            <a:off x="1740503" y="450599"/>
            <a:ext cx="3057247"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国内外研究综述</a:t>
            </a:r>
            <a:endParaRPr lang="zh-CN" altLang="en-US" sz="3200" b="1" dirty="0">
              <a:solidFill>
                <a:srgbClr val="000000"/>
              </a:solidFill>
            </a:endParaRPr>
          </a:p>
        </p:txBody>
      </p:sp>
      <p:sp>
        <p:nvSpPr>
          <p:cNvPr id="2" name="TextBox 1"/>
          <p:cNvSpPr txBox="1"/>
          <p:nvPr/>
        </p:nvSpPr>
        <p:spPr>
          <a:xfrm>
            <a:off x="8696130" y="2751470"/>
            <a:ext cx="2883160" cy="1200329"/>
          </a:xfrm>
          <a:prstGeom prst="rect">
            <a:avLst/>
          </a:prstGeom>
          <a:noFill/>
        </p:spPr>
        <p:txBody>
          <a:bodyPr wrap="square" rtlCol="0">
            <a:spAutoFit/>
          </a:bodyPr>
          <a:lstStyle/>
          <a:p>
            <a:r>
              <a:rPr lang="zh-CN" altLang="en-US" dirty="0">
                <a:solidFill>
                  <a:srgbClr val="000000">
                    <a:lumMod val="65000"/>
                    <a:lumOff val="35000"/>
                  </a:srgbClr>
                </a:solidFill>
              </a:rPr>
              <a:t>朱嫣岚等</a:t>
            </a:r>
            <a:r>
              <a:rPr lang="zh-CN" altLang="en-US" dirty="0" smtClean="0">
                <a:solidFill>
                  <a:srgbClr val="000000">
                    <a:lumMod val="65000"/>
                    <a:lumOff val="35000"/>
                  </a:srgbClr>
                </a:solidFill>
              </a:rPr>
              <a:t>人利用</a:t>
            </a:r>
            <a:r>
              <a:rPr lang="en-US" altLang="zh-CN" dirty="0" err="1">
                <a:solidFill>
                  <a:srgbClr val="000000">
                    <a:lumMod val="65000"/>
                    <a:lumOff val="35000"/>
                  </a:srgbClr>
                </a:solidFill>
              </a:rPr>
              <a:t>HowNet</a:t>
            </a:r>
            <a:r>
              <a:rPr lang="zh-CN" altLang="en-US" dirty="0">
                <a:solidFill>
                  <a:srgbClr val="000000">
                    <a:lumMod val="65000"/>
                    <a:lumOff val="35000"/>
                  </a:srgbClr>
                </a:solidFill>
              </a:rPr>
              <a:t>词典提出基于语义相似度和语义相关度的</a:t>
            </a:r>
            <a:r>
              <a:rPr lang="zh-CN" altLang="en-US" dirty="0" smtClean="0">
                <a:solidFill>
                  <a:srgbClr val="000000">
                    <a:lumMod val="65000"/>
                    <a:lumOff val="35000"/>
                  </a:srgbClr>
                </a:solidFill>
              </a:rPr>
              <a:t>两种情感</a:t>
            </a:r>
            <a:r>
              <a:rPr lang="zh-CN" altLang="en-US" dirty="0">
                <a:solidFill>
                  <a:srgbClr val="000000">
                    <a:lumMod val="65000"/>
                    <a:lumOff val="35000"/>
                  </a:srgbClr>
                </a:solidFill>
              </a:rPr>
              <a:t>分析方法。</a:t>
            </a:r>
          </a:p>
        </p:txBody>
      </p:sp>
    </p:spTree>
    <p:extLst>
      <p:ext uri="{BB962C8B-B14F-4D97-AF65-F5344CB8AC3E}">
        <p14:creationId xmlns:p14="http://schemas.microsoft.com/office/powerpoint/2010/main" val="134426090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677e7699-796b-4d01-8ca6-cc8e0d365d10"/>
          <p:cNvGrpSpPr>
            <a:grpSpLocks noChangeAspect="1"/>
          </p:cNvGrpSpPr>
          <p:nvPr/>
        </p:nvGrpSpPr>
        <p:grpSpPr>
          <a:xfrm>
            <a:off x="1355325" y="3024490"/>
            <a:ext cx="9481351" cy="1313897"/>
            <a:chOff x="1526035" y="3024490"/>
            <a:chExt cx="9481351" cy="1313897"/>
          </a:xfrm>
        </p:grpSpPr>
        <p:sp>
          <p:nvSpPr>
            <p:cNvPr id="4" name="Rectangle 2"/>
            <p:cNvSpPr/>
            <p:nvPr/>
          </p:nvSpPr>
          <p:spPr>
            <a:xfrm>
              <a:off x="1526035" y="3635724"/>
              <a:ext cx="9481351" cy="45719"/>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Group 39"/>
            <p:cNvGrpSpPr/>
            <p:nvPr/>
          </p:nvGrpSpPr>
          <p:grpSpPr>
            <a:xfrm>
              <a:off x="4329550" y="3024490"/>
              <a:ext cx="1313895" cy="1313895"/>
              <a:chOff x="4330102" y="3024490"/>
              <a:chExt cx="1313895" cy="1313895"/>
            </a:xfrm>
          </p:grpSpPr>
          <p:grpSp>
            <p:nvGrpSpPr>
              <p:cNvPr id="39" name="Group 3"/>
              <p:cNvGrpSpPr/>
              <p:nvPr/>
            </p:nvGrpSpPr>
            <p:grpSpPr>
              <a:xfrm rot="551458">
                <a:off x="4330102" y="3024490"/>
                <a:ext cx="1313895" cy="1313895"/>
                <a:chOff x="1882067" y="2796467"/>
                <a:chExt cx="1313894" cy="1313894"/>
              </a:xfrm>
              <a:solidFill>
                <a:schemeClr val="accent2"/>
              </a:solidFill>
            </p:grpSpPr>
            <p:sp>
              <p:nvSpPr>
                <p:cNvPr id="41" name="Block Arc 4"/>
                <p:cNvSpPr/>
                <p:nvPr/>
              </p:nvSpPr>
              <p:spPr>
                <a:xfrm rot="12943459">
                  <a:off x="1882067" y="2796467"/>
                  <a:ext cx="1313894" cy="1313894"/>
                </a:xfrm>
                <a:prstGeom prst="blockArc">
                  <a:avLst>
                    <a:gd name="adj1" fmla="val 8881062"/>
                    <a:gd name="adj2" fmla="val 7061138"/>
                    <a:gd name="adj3" fmla="val 721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2" name="Oval 5"/>
                <p:cNvSpPr/>
                <p:nvPr/>
              </p:nvSpPr>
              <p:spPr>
                <a:xfrm>
                  <a:off x="2150177" y="3064576"/>
                  <a:ext cx="777674" cy="7776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40" name="Freeform: Shape 6"/>
              <p:cNvSpPr/>
              <p:nvPr/>
            </p:nvSpPr>
            <p:spPr>
              <a:xfrm>
                <a:off x="4811471" y="3534536"/>
                <a:ext cx="351157" cy="350504"/>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34" name="Group 16"/>
            <p:cNvGrpSpPr/>
            <p:nvPr/>
          </p:nvGrpSpPr>
          <p:grpSpPr>
            <a:xfrm>
              <a:off x="9541928" y="3481868"/>
              <a:ext cx="319091" cy="324201"/>
              <a:chOff x="7108030" y="2440377"/>
              <a:chExt cx="239318" cy="243151"/>
            </a:xfrm>
          </p:grpSpPr>
          <p:sp>
            <p:nvSpPr>
              <p:cNvPr id="35" name="Freeform: Shape 17"/>
              <p:cNvSpPr/>
              <p:nvPr/>
            </p:nvSpPr>
            <p:spPr>
              <a:xfrm rot="10800000" flipV="1">
                <a:off x="7108030" y="2440377"/>
                <a:ext cx="239318" cy="243151"/>
              </a:xfrm>
              <a:custGeom>
                <a:avLst/>
                <a:gdLst>
                  <a:gd name="connsiteX0" fmla="*/ 160364 w 239318"/>
                  <a:gd name="connsiteY0" fmla="*/ 0 h 243151"/>
                  <a:gd name="connsiteX1" fmla="*/ 139093 w 239318"/>
                  <a:gd name="connsiteY1" fmla="*/ 40447 h 243151"/>
                  <a:gd name="connsiteX2" fmla="*/ 141529 w 239318"/>
                  <a:gd name="connsiteY2" fmla="*/ 51630 h 243151"/>
                  <a:gd name="connsiteX3" fmla="*/ 88884 w 239318"/>
                  <a:gd name="connsiteY3" fmla="*/ 51630 h 243151"/>
                  <a:gd name="connsiteX4" fmla="*/ 91176 w 239318"/>
                  <a:gd name="connsiteY4" fmla="*/ 41110 h 243151"/>
                  <a:gd name="connsiteX5" fmla="*/ 69905 w 239318"/>
                  <a:gd name="connsiteY5" fmla="*/ 663 h 243151"/>
                  <a:gd name="connsiteX6" fmla="*/ 48634 w 239318"/>
                  <a:gd name="connsiteY6" fmla="*/ 41110 h 243151"/>
                  <a:gd name="connsiteX7" fmla="*/ 50925 w 239318"/>
                  <a:gd name="connsiteY7" fmla="*/ 51630 h 243151"/>
                  <a:gd name="connsiteX8" fmla="*/ 0 w 239318"/>
                  <a:gd name="connsiteY8" fmla="*/ 51630 h 243151"/>
                  <a:gd name="connsiteX9" fmla="*/ 0 w 239318"/>
                  <a:gd name="connsiteY9" fmla="*/ 243151 h 243151"/>
                  <a:gd name="connsiteX10" fmla="*/ 239318 w 239318"/>
                  <a:gd name="connsiteY10" fmla="*/ 243151 h 243151"/>
                  <a:gd name="connsiteX11" fmla="*/ 239318 w 239318"/>
                  <a:gd name="connsiteY11" fmla="*/ 51630 h 243151"/>
                  <a:gd name="connsiteX12" fmla="*/ 179199 w 239318"/>
                  <a:gd name="connsiteY12" fmla="*/ 51630 h 243151"/>
                  <a:gd name="connsiteX13" fmla="*/ 181635 w 239318"/>
                  <a:gd name="connsiteY13" fmla="*/ 40447 h 243151"/>
                  <a:gd name="connsiteX14" fmla="*/ 160364 w 239318"/>
                  <a:gd name="connsiteY14" fmla="*/ 0 h 24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9318" h="243151">
                    <a:moveTo>
                      <a:pt x="160364" y="0"/>
                    </a:moveTo>
                    <a:cubicBezTo>
                      <a:pt x="148616" y="0"/>
                      <a:pt x="139093" y="18109"/>
                      <a:pt x="139093" y="40447"/>
                    </a:cubicBezTo>
                    <a:lnTo>
                      <a:pt x="141529" y="51630"/>
                    </a:lnTo>
                    <a:lnTo>
                      <a:pt x="88884" y="51630"/>
                    </a:lnTo>
                    <a:lnTo>
                      <a:pt x="91176" y="41110"/>
                    </a:lnTo>
                    <a:cubicBezTo>
                      <a:pt x="91176" y="18772"/>
                      <a:pt x="81653" y="663"/>
                      <a:pt x="69905" y="663"/>
                    </a:cubicBezTo>
                    <a:cubicBezTo>
                      <a:pt x="58157" y="663"/>
                      <a:pt x="48634" y="18772"/>
                      <a:pt x="48634" y="41110"/>
                    </a:cubicBezTo>
                    <a:lnTo>
                      <a:pt x="50925" y="51630"/>
                    </a:lnTo>
                    <a:lnTo>
                      <a:pt x="0" y="51630"/>
                    </a:lnTo>
                    <a:lnTo>
                      <a:pt x="0" y="243151"/>
                    </a:lnTo>
                    <a:lnTo>
                      <a:pt x="239318" y="243151"/>
                    </a:lnTo>
                    <a:lnTo>
                      <a:pt x="239318" y="51630"/>
                    </a:lnTo>
                    <a:lnTo>
                      <a:pt x="179199" y="51630"/>
                    </a:lnTo>
                    <a:lnTo>
                      <a:pt x="181635" y="40447"/>
                    </a:lnTo>
                    <a:cubicBezTo>
                      <a:pt x="181635" y="18109"/>
                      <a:pt x="172112" y="0"/>
                      <a:pt x="160364"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6" name="Rectangle 18"/>
              <p:cNvSpPr/>
              <p:nvPr/>
            </p:nvSpPr>
            <p:spPr>
              <a:xfrm>
                <a:off x="7112630" y="2493527"/>
                <a:ext cx="230118" cy="364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26" name="Group 19"/>
            <p:cNvGrpSpPr/>
            <p:nvPr/>
          </p:nvGrpSpPr>
          <p:grpSpPr>
            <a:xfrm>
              <a:off x="7170543" y="3441845"/>
              <a:ext cx="289332" cy="332980"/>
              <a:chOff x="5359135" y="2382008"/>
              <a:chExt cx="216999" cy="249735"/>
            </a:xfrm>
          </p:grpSpPr>
          <p:sp>
            <p:nvSpPr>
              <p:cNvPr id="27" name="Freeform: Shape 20"/>
              <p:cNvSpPr/>
              <p:nvPr/>
            </p:nvSpPr>
            <p:spPr>
              <a:xfrm rot="10800000" flipH="1">
                <a:off x="5359135" y="2382008"/>
                <a:ext cx="216999" cy="249735"/>
              </a:xfrm>
              <a:custGeom>
                <a:avLst/>
                <a:gdLst>
                  <a:gd name="connsiteX0" fmla="*/ 0 w 999747"/>
                  <a:gd name="connsiteY0" fmla="*/ 0 h 1605837"/>
                  <a:gd name="connsiteX1" fmla="*/ 999747 w 999747"/>
                  <a:gd name="connsiteY1" fmla="*/ 0 h 1605837"/>
                  <a:gd name="connsiteX2" fmla="*/ 999747 w 999747"/>
                  <a:gd name="connsiteY2" fmla="*/ 0 h 1605837"/>
                  <a:gd name="connsiteX3" fmla="*/ 0 w 999747"/>
                  <a:gd name="connsiteY3" fmla="*/ 0 h 1605837"/>
                  <a:gd name="connsiteX4" fmla="*/ 0 w 999747"/>
                  <a:gd name="connsiteY4" fmla="*/ 1605837 h 1605837"/>
                  <a:gd name="connsiteX5" fmla="*/ 0 w 999747"/>
                  <a:gd name="connsiteY5" fmla="*/ 1605837 h 1605837"/>
                  <a:gd name="connsiteX6" fmla="*/ 0 w 999747"/>
                  <a:gd name="connsiteY6" fmla="*/ 0 h 1605837"/>
                  <a:gd name="connsiteX0" fmla="*/ 0 w 999747"/>
                  <a:gd name="connsiteY0" fmla="*/ 8964 h 1614801"/>
                  <a:gd name="connsiteX1" fmla="*/ 999747 w 999747"/>
                  <a:gd name="connsiteY1" fmla="*/ 8964 h 1614801"/>
                  <a:gd name="connsiteX2" fmla="*/ 703911 w 999747"/>
                  <a:gd name="connsiteY2" fmla="*/ 0 h 1614801"/>
                  <a:gd name="connsiteX3" fmla="*/ 0 w 999747"/>
                  <a:gd name="connsiteY3" fmla="*/ 8964 h 1614801"/>
                  <a:gd name="connsiteX4" fmla="*/ 0 w 999747"/>
                  <a:gd name="connsiteY4" fmla="*/ 1614801 h 1614801"/>
                  <a:gd name="connsiteX5" fmla="*/ 0 w 999747"/>
                  <a:gd name="connsiteY5" fmla="*/ 1614801 h 1614801"/>
                  <a:gd name="connsiteX6" fmla="*/ 0 w 999747"/>
                  <a:gd name="connsiteY6"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8964 h 1614801"/>
                  <a:gd name="connsiteX1" fmla="*/ 703911 w 703911"/>
                  <a:gd name="connsiteY1" fmla="*/ 0 h 1614801"/>
                  <a:gd name="connsiteX2" fmla="*/ 0 w 703911"/>
                  <a:gd name="connsiteY2" fmla="*/ 8964 h 1614801"/>
                  <a:gd name="connsiteX3" fmla="*/ 0 w 703911"/>
                  <a:gd name="connsiteY3" fmla="*/ 1614801 h 1614801"/>
                  <a:gd name="connsiteX4" fmla="*/ 0 w 703911"/>
                  <a:gd name="connsiteY4" fmla="*/ 1614801 h 1614801"/>
                  <a:gd name="connsiteX5" fmla="*/ 0 w 703911"/>
                  <a:gd name="connsiteY5" fmla="*/ 8964 h 1614801"/>
                  <a:gd name="connsiteX0" fmla="*/ 0 w 703911"/>
                  <a:gd name="connsiteY0" fmla="*/ 0 h 1605837"/>
                  <a:gd name="connsiteX1" fmla="*/ 703911 w 703911"/>
                  <a:gd name="connsiteY1" fmla="*/ 8965 h 1605837"/>
                  <a:gd name="connsiteX2" fmla="*/ 0 w 703911"/>
                  <a:gd name="connsiteY2" fmla="*/ 0 h 1605837"/>
                  <a:gd name="connsiteX3" fmla="*/ 0 w 703911"/>
                  <a:gd name="connsiteY3" fmla="*/ 1605837 h 1605837"/>
                  <a:gd name="connsiteX4" fmla="*/ 0 w 703911"/>
                  <a:gd name="connsiteY4" fmla="*/ 1605837 h 1605837"/>
                  <a:gd name="connsiteX5" fmla="*/ 0 w 703911"/>
                  <a:gd name="connsiteY5" fmla="*/ 0 h 1605837"/>
                  <a:gd name="connsiteX0" fmla="*/ 0 w 506687"/>
                  <a:gd name="connsiteY0" fmla="*/ 0 h 1605837"/>
                  <a:gd name="connsiteX1" fmla="*/ 506687 w 506687"/>
                  <a:gd name="connsiteY1" fmla="*/ 1 h 1605837"/>
                  <a:gd name="connsiteX2" fmla="*/ 0 w 506687"/>
                  <a:gd name="connsiteY2" fmla="*/ 0 h 1605837"/>
                  <a:gd name="connsiteX3" fmla="*/ 0 w 506687"/>
                  <a:gd name="connsiteY3" fmla="*/ 1605837 h 1605837"/>
                  <a:gd name="connsiteX4" fmla="*/ 0 w 506687"/>
                  <a:gd name="connsiteY4" fmla="*/ 1605837 h 1605837"/>
                  <a:gd name="connsiteX5" fmla="*/ 0 w 506687"/>
                  <a:gd name="connsiteY5" fmla="*/ 0 h 1605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87" h="1605837">
                    <a:moveTo>
                      <a:pt x="0" y="0"/>
                    </a:moveTo>
                    <a:lnTo>
                      <a:pt x="506687" y="1"/>
                    </a:lnTo>
                    <a:lnTo>
                      <a:pt x="0" y="0"/>
                    </a:lnTo>
                    <a:lnTo>
                      <a:pt x="0" y="1605837"/>
                    </a:lnTo>
                    <a:lnTo>
                      <a:pt x="0" y="1605837"/>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Flowchart: Process 21"/>
              <p:cNvSpPr/>
              <p:nvPr/>
            </p:nvSpPr>
            <p:spPr>
              <a:xfrm>
                <a:off x="5389208" y="2490659"/>
                <a:ext cx="28782" cy="141083"/>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Flowchart: Process 22"/>
              <p:cNvSpPr/>
              <p:nvPr/>
            </p:nvSpPr>
            <p:spPr>
              <a:xfrm>
                <a:off x="5526093" y="2382018"/>
                <a:ext cx="32927" cy="242855"/>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Flowchart: Process 23"/>
              <p:cNvSpPr/>
              <p:nvPr/>
            </p:nvSpPr>
            <p:spPr>
              <a:xfrm>
                <a:off x="5454721" y="2436605"/>
                <a:ext cx="28782" cy="190160"/>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8" name="Group 38"/>
            <p:cNvGrpSpPr/>
            <p:nvPr/>
          </p:nvGrpSpPr>
          <p:grpSpPr>
            <a:xfrm>
              <a:off x="2003038" y="3024492"/>
              <a:ext cx="1313895" cy="1313895"/>
              <a:chOff x="2008654" y="3024492"/>
              <a:chExt cx="1313895" cy="1313895"/>
            </a:xfrm>
          </p:grpSpPr>
          <p:grpSp>
            <p:nvGrpSpPr>
              <p:cNvPr id="21" name="Group 7"/>
              <p:cNvGrpSpPr/>
              <p:nvPr/>
            </p:nvGrpSpPr>
            <p:grpSpPr>
              <a:xfrm rot="596657">
                <a:off x="2008654" y="3024492"/>
                <a:ext cx="1313895" cy="1313895"/>
                <a:chOff x="1882067" y="2796467"/>
                <a:chExt cx="1313894" cy="1313894"/>
              </a:xfrm>
            </p:grpSpPr>
            <p:sp>
              <p:nvSpPr>
                <p:cNvPr id="23" name="Block Arc 8"/>
                <p:cNvSpPr/>
                <p:nvPr/>
              </p:nvSpPr>
              <p:spPr>
                <a:xfrm rot="12943459">
                  <a:off x="1882067" y="2796467"/>
                  <a:ext cx="1313894" cy="1313894"/>
                </a:xfrm>
                <a:prstGeom prst="blockArc">
                  <a:avLst>
                    <a:gd name="adj1" fmla="val 8662853"/>
                    <a:gd name="adj2" fmla="val 7046337"/>
                    <a:gd name="adj3" fmla="val 7147"/>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2150177" y="3064576"/>
                  <a:ext cx="777674" cy="7776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2" name="Freeform: Shape 24"/>
              <p:cNvSpPr/>
              <p:nvPr/>
            </p:nvSpPr>
            <p:spPr>
              <a:xfrm rot="1825674">
                <a:off x="2361469" y="3519073"/>
                <a:ext cx="596956" cy="243924"/>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chemeClr val="bg1"/>
              </a:solidFill>
              <a:ln w="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64" name="TextBox 11"/>
          <p:cNvSpPr txBox="1"/>
          <p:nvPr/>
        </p:nvSpPr>
        <p:spPr>
          <a:xfrm>
            <a:off x="5952930" y="1627257"/>
            <a:ext cx="5215812" cy="4062651"/>
          </a:xfrm>
          <a:prstGeom prst="rect">
            <a:avLst/>
          </a:prstGeom>
          <a:noFill/>
        </p:spPr>
        <p:txBody>
          <a:bodyPr wrap="square" lIns="0" tIns="0" rIns="0" bIns="0" rtlCol="0">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基于情感词典的方法太过依赖情感词典而存在一定的局限性，特别是在现今互联网时代，新词迅速且大量的出现，如何自动化的构建一个有效的情感词典是真正需要解决的问题之一。但是由于该方法使用简单并且能迅速判断出文本的情感极性，所以在一些特定的应用场景中，该方法仍然占有一定的份额。</a:t>
            </a:r>
            <a:endParaRPr lang="en-US" altLang="zh-CN" sz="2000" dirty="0">
              <a:solidFill>
                <a:schemeClr val="tx1">
                  <a:lumMod val="65000"/>
                  <a:lumOff val="35000"/>
                </a:schemeClr>
              </a:solidFill>
            </a:endParaRPr>
          </a:p>
          <a:p>
            <a:pPr>
              <a:lnSpc>
                <a:spcPct val="120000"/>
              </a:lnSpc>
            </a:pPr>
            <a:endParaRPr lang="en-US" altLang="zh-CN" sz="2000" dirty="0">
              <a:solidFill>
                <a:schemeClr val="tx1">
                  <a:lumMod val="65000"/>
                  <a:lumOff val="35000"/>
                </a:schemeClr>
              </a:solidFill>
            </a:endParaRPr>
          </a:p>
          <a:p>
            <a:pPr>
              <a:lnSpc>
                <a:spcPct val="120000"/>
              </a:lnSpc>
            </a:pPr>
            <a:r>
              <a:rPr lang="zh-CN" altLang="en-US" sz="2000" dirty="0">
                <a:solidFill>
                  <a:schemeClr val="tx1">
                    <a:lumMod val="65000"/>
                    <a:lumOff val="35000"/>
                  </a:schemeClr>
                </a:solidFill>
              </a:rPr>
              <a:t>在文本情感分析任务中，机器学习的方法不依赖情感词典，同时还具有许多自动提取文本特征的方法，得到广泛的使用。</a:t>
            </a:r>
            <a:endParaRPr lang="en-US" sz="2000" dirty="0">
              <a:solidFill>
                <a:schemeClr val="tx1">
                  <a:lumMod val="65000"/>
                  <a:lumOff val="35000"/>
                </a:schemeClr>
              </a:solidFill>
            </a:endParaRPr>
          </a:p>
        </p:txBody>
      </p:sp>
      <p:sp>
        <p:nvSpPr>
          <p:cNvPr id="44" name="文本框 43"/>
          <p:cNvSpPr txBox="1"/>
          <p:nvPr/>
        </p:nvSpPr>
        <p:spPr>
          <a:xfrm>
            <a:off x="1740503" y="450599"/>
            <a:ext cx="2698175"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2"/>
                </a:solidFill>
              </a:rPr>
              <a:t>国内外研究现状</a:t>
            </a:r>
            <a:endParaRPr lang="zh-CN" altLang="en-US" sz="2800" b="1" dirty="0">
              <a:solidFill>
                <a:schemeClr val="accent2"/>
              </a:solidFill>
            </a:endParaRPr>
          </a:p>
        </p:txBody>
      </p:sp>
    </p:spTree>
    <p:extLst>
      <p:ext uri="{BB962C8B-B14F-4D97-AF65-F5344CB8AC3E}">
        <p14:creationId xmlns:p14="http://schemas.microsoft.com/office/powerpoint/2010/main" val="224479648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e5e9f80-f70a-4367-865a-f6aeb24cb493"/>
          <p:cNvGrpSpPr>
            <a:grpSpLocks noChangeAspect="1"/>
          </p:cNvGrpSpPr>
          <p:nvPr/>
        </p:nvGrpSpPr>
        <p:grpSpPr>
          <a:xfrm>
            <a:off x="1618722" y="1114024"/>
            <a:ext cx="9914602" cy="4921921"/>
            <a:chOff x="1618722" y="1243366"/>
            <a:chExt cx="8917980" cy="4427166"/>
          </a:xfrm>
        </p:grpSpPr>
        <p:grpSp>
          <p:nvGrpSpPr>
            <p:cNvPr id="4" name="Group 53"/>
            <p:cNvGrpSpPr/>
            <p:nvPr/>
          </p:nvGrpSpPr>
          <p:grpSpPr>
            <a:xfrm>
              <a:off x="1715450" y="1718498"/>
              <a:ext cx="8737857" cy="3386874"/>
              <a:chOff x="-2130469" y="1991215"/>
              <a:chExt cx="8275491" cy="3386874"/>
            </a:xfrm>
          </p:grpSpPr>
          <p:cxnSp>
            <p:nvCxnSpPr>
              <p:cNvPr id="40" name="Straight Connector 94"/>
              <p:cNvCxnSpPr>
                <a:endCxn id="43" idx="0"/>
              </p:cNvCxnSpPr>
              <p:nvPr/>
            </p:nvCxnSpPr>
            <p:spPr>
              <a:xfrm>
                <a:off x="3320122" y="1991215"/>
                <a:ext cx="19781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95"/>
              <p:cNvCxnSpPr>
                <a:stCxn id="44" idx="0"/>
              </p:cNvCxnSpPr>
              <p:nvPr/>
            </p:nvCxnSpPr>
            <p:spPr>
              <a:xfrm flipV="1">
                <a:off x="-1283761" y="3684651"/>
                <a:ext cx="6579744" cy="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96"/>
              <p:cNvCxnSpPr>
                <a:stCxn id="44" idx="2"/>
              </p:cNvCxnSpPr>
              <p:nvPr/>
            </p:nvCxnSpPr>
            <p:spPr>
              <a:xfrm flipV="1">
                <a:off x="-1267052" y="5377923"/>
                <a:ext cx="3813493" cy="2"/>
              </a:xfrm>
              <a:prstGeom prst="line">
                <a:avLst/>
              </a:prstGeom>
              <a:ln w="19050">
                <a:solidFill>
                  <a:schemeClr val="bg1">
                    <a:lumMod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43" name="Arc 97"/>
              <p:cNvSpPr/>
              <p:nvPr/>
            </p:nvSpPr>
            <p:spPr>
              <a:xfrm>
                <a:off x="4451606" y="1991215"/>
                <a:ext cx="1693416" cy="1693416"/>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sp>
            <p:nvSpPr>
              <p:cNvPr id="44" name="Arc 98"/>
              <p:cNvSpPr/>
              <p:nvPr/>
            </p:nvSpPr>
            <p:spPr>
              <a:xfrm flipH="1">
                <a:off x="-2130469" y="3684652"/>
                <a:ext cx="1693417" cy="1693437"/>
              </a:xfrm>
              <a:prstGeom prst="arc">
                <a:avLst>
                  <a:gd name="adj1" fmla="val 16200000"/>
                  <a:gd name="adj2" fmla="val 5467845"/>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schemeClr val="bg1"/>
                  </a:solidFill>
                </a:endParaRPr>
              </a:p>
            </p:txBody>
          </p:sp>
        </p:grpSp>
        <p:sp>
          <p:nvSpPr>
            <p:cNvPr id="5" name="Isosceles Triangle 64"/>
            <p:cNvSpPr/>
            <p:nvPr/>
          </p:nvSpPr>
          <p:spPr>
            <a:xfrm rot="5400000">
              <a:off x="8808761" y="1622102"/>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6" name="Isosceles Triangle 65"/>
            <p:cNvSpPr/>
            <p:nvPr/>
          </p:nvSpPr>
          <p:spPr>
            <a:xfrm rot="16200000" flipH="1">
              <a:off x="6044619" y="3308472"/>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7" name="Isosceles Triangle 66"/>
            <p:cNvSpPr/>
            <p:nvPr/>
          </p:nvSpPr>
          <p:spPr>
            <a:xfrm rot="5400000">
              <a:off x="6044619" y="4999704"/>
              <a:ext cx="226831" cy="195545"/>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8" name="Isosceles Triangle 67"/>
            <p:cNvSpPr/>
            <p:nvPr/>
          </p:nvSpPr>
          <p:spPr>
            <a:xfrm rot="10800000">
              <a:off x="10309871" y="2590831"/>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9" name="Isosceles Triangle 68"/>
            <p:cNvSpPr/>
            <p:nvPr/>
          </p:nvSpPr>
          <p:spPr>
            <a:xfrm rot="10800000">
              <a:off x="1618722" y="4406453"/>
              <a:ext cx="226831" cy="19554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5" name="Rectangle: Rounded Corners 54"/>
            <p:cNvSpPr/>
            <p:nvPr/>
          </p:nvSpPr>
          <p:spPr>
            <a:xfrm>
              <a:off x="4300313" y="1243366"/>
              <a:ext cx="3737811" cy="1179846"/>
            </a:xfrm>
            <a:prstGeom prst="roundRect">
              <a:avLst>
                <a:gd name="adj" fmla="val 50000"/>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30" name="Rectangle: Rounded Corners 100"/>
            <p:cNvSpPr/>
            <p:nvPr/>
          </p:nvSpPr>
          <p:spPr>
            <a:xfrm>
              <a:off x="2522008" y="2980324"/>
              <a:ext cx="3349141" cy="806851"/>
            </a:xfrm>
            <a:prstGeom prst="roundRect">
              <a:avLst>
                <a:gd name="adj" fmla="val 50000"/>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5" name="Rectangle: Rounded Corners 103"/>
            <p:cNvSpPr/>
            <p:nvPr/>
          </p:nvSpPr>
          <p:spPr>
            <a:xfrm>
              <a:off x="2522008" y="4328566"/>
              <a:ext cx="3349141" cy="1208417"/>
            </a:xfrm>
            <a:prstGeom prst="roundRect">
              <a:avLst>
                <a:gd name="adj" fmla="val 50000"/>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20" name="Rectangle: Rounded Corners 101"/>
            <p:cNvSpPr/>
            <p:nvPr/>
          </p:nvSpPr>
          <p:spPr>
            <a:xfrm>
              <a:off x="6704786" y="2786378"/>
              <a:ext cx="3349141" cy="1411877"/>
            </a:xfrm>
            <a:prstGeom prst="roundRect">
              <a:avLst>
                <a:gd name="adj" fmla="val 50000"/>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sp>
          <p:nvSpPr>
            <p:cNvPr id="15" name="Rectangle: Rounded Corners 106"/>
            <p:cNvSpPr/>
            <p:nvPr/>
          </p:nvSpPr>
          <p:spPr>
            <a:xfrm>
              <a:off x="6519751" y="4601999"/>
              <a:ext cx="3349141" cy="1068533"/>
            </a:xfrm>
            <a:prstGeom prst="roundRect">
              <a:avLst>
                <a:gd name="adj" fmla="val 50000"/>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endParaRPr>
            </a:p>
          </p:txBody>
        </p:sp>
      </p:grpSp>
      <p:sp>
        <p:nvSpPr>
          <p:cNvPr id="50" name="矩形 49"/>
          <p:cNvSpPr/>
          <p:nvPr/>
        </p:nvSpPr>
        <p:spPr>
          <a:xfrm>
            <a:off x="2921135" y="3004240"/>
            <a:ext cx="2905153" cy="978729"/>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600" dirty="0" err="1" smtClean="0">
                <a:solidFill>
                  <a:schemeClr val="bg1"/>
                </a:solidFill>
              </a:rPr>
              <a:t>Boiy</a:t>
            </a:r>
            <a:r>
              <a:rPr lang="zh-CN" altLang="en-US" sz="1600" dirty="0" smtClean="0">
                <a:solidFill>
                  <a:schemeClr val="bg1"/>
                </a:solidFill>
              </a:rPr>
              <a:t>等人使用最大熵，支持向量机等方法从多种语言中挖掘顾客的情感信息。</a:t>
            </a:r>
            <a:endParaRPr lang="zh-CN" altLang="en-US" sz="1600" dirty="0">
              <a:solidFill>
                <a:schemeClr val="bg1"/>
              </a:solidFill>
            </a:endParaRPr>
          </a:p>
        </p:txBody>
      </p:sp>
      <p:sp>
        <p:nvSpPr>
          <p:cNvPr id="52" name="矩形 51"/>
          <p:cNvSpPr/>
          <p:nvPr/>
        </p:nvSpPr>
        <p:spPr>
          <a:xfrm>
            <a:off x="7578692" y="2835643"/>
            <a:ext cx="3091583" cy="156966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使用</a:t>
            </a:r>
            <a:r>
              <a:rPr lang="en-US" altLang="zh-CN" sz="1600" dirty="0" smtClean="0">
                <a:solidFill>
                  <a:schemeClr val="bg1"/>
                </a:solidFill>
              </a:rPr>
              <a:t>TF-IDF</a:t>
            </a:r>
            <a:r>
              <a:rPr lang="zh-CN" altLang="en-US" sz="1600" dirty="0" smtClean="0">
                <a:solidFill>
                  <a:schemeClr val="bg1"/>
                </a:solidFill>
              </a:rPr>
              <a:t>方法，</a:t>
            </a:r>
            <a:r>
              <a:rPr lang="en-US" altLang="zh-CN" sz="1600" dirty="0" err="1" smtClean="0">
                <a:solidFill>
                  <a:schemeClr val="bg1"/>
                </a:solidFill>
              </a:rPr>
              <a:t>Paltoglou</a:t>
            </a:r>
            <a:r>
              <a:rPr lang="zh-CN" altLang="en-US" sz="1600" dirty="0" smtClean="0">
                <a:solidFill>
                  <a:schemeClr val="bg1"/>
                </a:solidFill>
              </a:rPr>
              <a:t>等人首先计算出文本中所有词语的特征权重，然后将词语的权重信息输入到机器模型中，实现对文本的情感分类。</a:t>
            </a:r>
            <a:endParaRPr lang="zh-CN" altLang="en-US" sz="1600" dirty="0">
              <a:solidFill>
                <a:schemeClr val="bg1"/>
              </a:solidFill>
            </a:endParaRPr>
          </a:p>
        </p:txBody>
      </p:sp>
      <p:sp>
        <p:nvSpPr>
          <p:cNvPr id="53" name="矩形 52"/>
          <p:cNvSpPr/>
          <p:nvPr/>
        </p:nvSpPr>
        <p:spPr>
          <a:xfrm>
            <a:off x="2894958" y="4610283"/>
            <a:ext cx="3164771" cy="12741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国内，对于微博数据的情感分类问题，刘志明等使用机器学习中的朴素贝叶斯、</a:t>
            </a:r>
            <a:r>
              <a:rPr lang="en-US" altLang="zh-CN" sz="1600" dirty="0" smtClean="0">
                <a:solidFill>
                  <a:schemeClr val="bg1"/>
                </a:solidFill>
              </a:rPr>
              <a:t>SVM</a:t>
            </a:r>
            <a:r>
              <a:rPr lang="zh-CN" altLang="en-US" sz="1600" dirty="0" smtClean="0">
                <a:solidFill>
                  <a:schemeClr val="bg1"/>
                </a:solidFill>
              </a:rPr>
              <a:t>、</a:t>
            </a:r>
            <a:r>
              <a:rPr lang="en-US" altLang="zh-CN" sz="1600" dirty="0" smtClean="0">
                <a:solidFill>
                  <a:schemeClr val="bg1"/>
                </a:solidFill>
              </a:rPr>
              <a:t>ME</a:t>
            </a:r>
            <a:r>
              <a:rPr lang="zh-CN" altLang="en-US" sz="1600" dirty="0" smtClean="0">
                <a:solidFill>
                  <a:schemeClr val="bg1"/>
                </a:solidFill>
              </a:rPr>
              <a:t>等算法构建分类器进行研究，各有优势。</a:t>
            </a:r>
            <a:endParaRPr lang="zh-CN" altLang="en-US" sz="1600" dirty="0">
              <a:solidFill>
                <a:schemeClr val="bg1"/>
              </a:solidFill>
            </a:endParaRPr>
          </a:p>
        </p:txBody>
      </p:sp>
      <p:sp>
        <p:nvSpPr>
          <p:cNvPr id="54" name="矩形 53"/>
          <p:cNvSpPr/>
          <p:nvPr/>
        </p:nvSpPr>
        <p:spPr>
          <a:xfrm>
            <a:off x="7273175" y="4952607"/>
            <a:ext cx="3173509" cy="97872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使用朴素贝叶斯模型结合语法和语义特征，杨武等对微博数据进行主客观分类，分类效果也较好。</a:t>
            </a:r>
            <a:endParaRPr lang="zh-CN" altLang="en-US" sz="1600" dirty="0">
              <a:solidFill>
                <a:schemeClr val="bg1"/>
              </a:solidFill>
            </a:endParaRPr>
          </a:p>
        </p:txBody>
      </p:sp>
      <p:sp>
        <p:nvSpPr>
          <p:cNvPr id="55" name="矩形 54"/>
          <p:cNvSpPr/>
          <p:nvPr/>
        </p:nvSpPr>
        <p:spPr>
          <a:xfrm>
            <a:off x="4978070" y="1170371"/>
            <a:ext cx="3531447" cy="127419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smtClean="0">
                <a:solidFill>
                  <a:schemeClr val="bg1"/>
                </a:solidFill>
              </a:rPr>
              <a:t>最早使用机器学习方法的是</a:t>
            </a:r>
            <a:r>
              <a:rPr lang="en-US" altLang="zh-CN" sz="1600" dirty="0" smtClean="0">
                <a:solidFill>
                  <a:schemeClr val="bg1"/>
                </a:solidFill>
              </a:rPr>
              <a:t>Pang</a:t>
            </a:r>
            <a:r>
              <a:rPr lang="zh-CN" altLang="en-US" sz="1600" dirty="0" smtClean="0">
                <a:solidFill>
                  <a:schemeClr val="bg1"/>
                </a:solidFill>
              </a:rPr>
              <a:t>等人，他们使用机器学习中各种不同的分类器，来对电影评论文本进行情感倾向性分析。</a:t>
            </a:r>
            <a:endParaRPr lang="zh-CN" altLang="en-US" sz="1600" dirty="0">
              <a:solidFill>
                <a:schemeClr val="bg1"/>
              </a:solidFill>
            </a:endParaRPr>
          </a:p>
        </p:txBody>
      </p:sp>
      <p:sp>
        <p:nvSpPr>
          <p:cNvPr id="26" name="文本框 25"/>
          <p:cNvSpPr txBox="1"/>
          <p:nvPr/>
        </p:nvSpPr>
        <p:spPr>
          <a:xfrm>
            <a:off x="1740503" y="450599"/>
            <a:ext cx="3057247"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国内外研究现状</a:t>
            </a:r>
            <a:endParaRPr lang="zh-CN" altLang="en-US" sz="3200" b="1" dirty="0">
              <a:solidFill>
                <a:schemeClr val="accent2"/>
              </a:solidFill>
            </a:endParaRPr>
          </a:p>
        </p:txBody>
      </p:sp>
    </p:spTree>
    <p:extLst>
      <p:ext uri="{BB962C8B-B14F-4D97-AF65-F5344CB8AC3E}">
        <p14:creationId xmlns:p14="http://schemas.microsoft.com/office/powerpoint/2010/main" val="149262232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Box 11"/>
          <p:cNvSpPr txBox="1"/>
          <p:nvPr/>
        </p:nvSpPr>
        <p:spPr>
          <a:xfrm>
            <a:off x="821093" y="1805046"/>
            <a:ext cx="10245013" cy="1846659"/>
          </a:xfrm>
          <a:prstGeom prst="rect">
            <a:avLst/>
          </a:prstGeom>
          <a:noFill/>
        </p:spPr>
        <p:txBody>
          <a:bodyPr wrap="square" lIns="0" tIns="0" rIns="0" bIns="0" rtlCol="0">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       基于机器学习的方法是基于正确的已标注的语料的，分类性能由其自动提取到的特征决定。现有的自动提取到的特征方法大多都是直接使用语义特征，如</a:t>
            </a:r>
            <a:r>
              <a:rPr lang="en-US" altLang="zh-CN" sz="2000" dirty="0" smtClean="0">
                <a:solidFill>
                  <a:schemeClr val="tx1">
                    <a:lumMod val="65000"/>
                    <a:lumOff val="35000"/>
                  </a:schemeClr>
                </a:solidFill>
              </a:rPr>
              <a:t>N-gram</a:t>
            </a:r>
            <a:r>
              <a:rPr lang="zh-CN" altLang="en-US" sz="2000" dirty="0" smtClean="0">
                <a:solidFill>
                  <a:schemeClr val="tx1">
                    <a:lumMod val="65000"/>
                    <a:lumOff val="35000"/>
                  </a:schemeClr>
                </a:solidFill>
              </a:rPr>
              <a:t>模型特征、词袋模型特征等，这些特征不一定包含情感</a:t>
            </a:r>
            <a:r>
              <a:rPr lang="zh-CN" altLang="en-US" sz="2000" dirty="0" smtClean="0">
                <a:solidFill>
                  <a:schemeClr val="tx1">
                    <a:lumMod val="65000"/>
                    <a:lumOff val="35000"/>
                  </a:schemeClr>
                </a:solidFill>
              </a:rPr>
              <a:t>信息。基于</a:t>
            </a:r>
            <a:r>
              <a:rPr lang="zh-CN" altLang="en-US" sz="2000" dirty="0" smtClean="0">
                <a:solidFill>
                  <a:schemeClr val="tx1">
                    <a:lumMod val="65000"/>
                    <a:lumOff val="35000"/>
                  </a:schemeClr>
                </a:solidFill>
              </a:rPr>
              <a:t>此</a:t>
            </a:r>
            <a:r>
              <a:rPr lang="zh-CN" altLang="en-US" sz="2000" dirty="0" smtClean="0">
                <a:solidFill>
                  <a:schemeClr val="tx1">
                    <a:lumMod val="65000"/>
                    <a:lumOff val="35000"/>
                  </a:schemeClr>
                </a:solidFill>
              </a:rPr>
              <a:t>，</a:t>
            </a:r>
            <a:r>
              <a:rPr lang="zh-CN" altLang="en-US" sz="2000" dirty="0" smtClean="0">
                <a:solidFill>
                  <a:schemeClr val="tx1">
                    <a:lumMod val="65000"/>
                    <a:lumOff val="35000"/>
                  </a:schemeClr>
                </a:solidFill>
              </a:rPr>
              <a:t>学者进一步研究了</a:t>
            </a:r>
            <a:r>
              <a:rPr lang="zh-CN" altLang="en-US" sz="2000" dirty="0" smtClean="0">
                <a:solidFill>
                  <a:schemeClr val="tx1">
                    <a:lumMod val="65000"/>
                    <a:lumOff val="35000"/>
                  </a:schemeClr>
                </a:solidFill>
              </a:rPr>
              <a:t>人工智能特征提取</a:t>
            </a:r>
            <a:r>
              <a:rPr lang="zh-CN" altLang="en-US" sz="2000" dirty="0" smtClean="0">
                <a:solidFill>
                  <a:schemeClr val="tx1">
                    <a:lumMod val="65000"/>
                    <a:lumOff val="35000"/>
                  </a:schemeClr>
                </a:solidFill>
              </a:rPr>
              <a:t>的规则。如</a:t>
            </a:r>
            <a:r>
              <a:rPr lang="en-US" altLang="zh-CN" sz="2000" dirty="0" err="1" smtClean="0">
                <a:solidFill>
                  <a:schemeClr val="tx1">
                    <a:lumMod val="65000"/>
                    <a:lumOff val="35000"/>
                  </a:schemeClr>
                </a:solidFill>
              </a:rPr>
              <a:t>Agarwal</a:t>
            </a:r>
            <a:r>
              <a:rPr lang="zh-CN" altLang="en-US" sz="2000" dirty="0" smtClean="0">
                <a:solidFill>
                  <a:schemeClr val="tx1">
                    <a:lumMod val="65000"/>
                    <a:lumOff val="35000"/>
                  </a:schemeClr>
                </a:solidFill>
              </a:rPr>
              <a:t>等人先将文本中的词进行词性标注，根据词语的词性特点，提取出文本的情感特征。</a:t>
            </a:r>
            <a:endParaRPr lang="en-US" dirty="0">
              <a:solidFill>
                <a:schemeClr val="tx1">
                  <a:lumMod val="65000"/>
                  <a:lumOff val="35000"/>
                </a:schemeClr>
              </a:solidFill>
            </a:endParaRPr>
          </a:p>
        </p:txBody>
      </p:sp>
      <p:sp>
        <p:nvSpPr>
          <p:cNvPr id="44" name="文本框 43"/>
          <p:cNvSpPr txBox="1"/>
          <p:nvPr/>
        </p:nvSpPr>
        <p:spPr>
          <a:xfrm>
            <a:off x="1740503" y="450599"/>
            <a:ext cx="2698175" cy="523220"/>
          </a:xfrm>
          <a:prstGeom prst="rect">
            <a:avLst/>
          </a:prstGeom>
          <a:noFill/>
        </p:spPr>
        <p:txBody>
          <a:bodyPr wrap="none" rtlCol="0">
            <a:spAutoFit/>
            <a:scene3d>
              <a:camera prst="orthographicFront"/>
              <a:lightRig rig="threePt" dir="t"/>
            </a:scene3d>
            <a:sp3d contourW="12700"/>
          </a:bodyPr>
          <a:lstStyle/>
          <a:p>
            <a:r>
              <a:rPr lang="zh-CN" altLang="en-US" sz="2800" b="1" dirty="0" smtClean="0">
                <a:solidFill>
                  <a:schemeClr val="accent2"/>
                </a:solidFill>
              </a:rPr>
              <a:t>国内外研究现状</a:t>
            </a:r>
            <a:endParaRPr lang="zh-CN" altLang="en-US" sz="2800" b="1" dirty="0">
              <a:solidFill>
                <a:schemeClr val="accent2"/>
              </a:solidFill>
            </a:endParaRPr>
          </a:p>
        </p:txBody>
      </p:sp>
      <p:sp>
        <p:nvSpPr>
          <p:cNvPr id="7" name="TextBox 6"/>
          <p:cNvSpPr txBox="1"/>
          <p:nvPr/>
        </p:nvSpPr>
        <p:spPr>
          <a:xfrm>
            <a:off x="821091" y="3984173"/>
            <a:ext cx="10105053" cy="1569660"/>
          </a:xfrm>
          <a:prstGeom prst="rect">
            <a:avLst/>
          </a:prstGeom>
          <a:noFill/>
        </p:spPr>
        <p:txBody>
          <a:bodyPr wrap="square" rtlCol="0">
            <a:spAutoFit/>
          </a:bodyPr>
          <a:lstStyle/>
          <a:p>
            <a:pPr>
              <a:lnSpc>
                <a:spcPct val="120000"/>
              </a:lnSpc>
            </a:pPr>
            <a:r>
              <a:rPr lang="zh-CN" altLang="en-US" dirty="0">
                <a:solidFill>
                  <a:schemeClr val="tx1">
                    <a:lumMod val="65000"/>
                    <a:lumOff val="35000"/>
                  </a:schemeClr>
                </a:solidFill>
              </a:rPr>
              <a:t> </a:t>
            </a:r>
            <a:r>
              <a:rPr lang="zh-CN" altLang="en-US" dirty="0" smtClean="0">
                <a:solidFill>
                  <a:schemeClr val="tx1">
                    <a:lumMod val="65000"/>
                    <a:lumOff val="35000"/>
                  </a:schemeClr>
                </a:solidFill>
              </a:rPr>
              <a:t>       还</a:t>
            </a:r>
            <a:r>
              <a:rPr lang="zh-CN" altLang="en-US" dirty="0" smtClean="0">
                <a:solidFill>
                  <a:schemeClr val="tx1">
                    <a:lumMod val="65000"/>
                    <a:lumOff val="35000"/>
                  </a:schemeClr>
                </a:solidFill>
              </a:rPr>
              <a:t>有些学</a:t>
            </a:r>
            <a:r>
              <a:rPr lang="zh-CN" altLang="en-US" sz="2000" dirty="0" smtClean="0">
                <a:solidFill>
                  <a:schemeClr val="tx1">
                    <a:lumMod val="65000"/>
                    <a:lumOff val="35000"/>
                  </a:schemeClr>
                </a:solidFill>
              </a:rPr>
              <a:t>者</a:t>
            </a:r>
            <a:r>
              <a:rPr lang="zh-CN" altLang="en-US" sz="2000" dirty="0">
                <a:solidFill>
                  <a:schemeClr val="tx1">
                    <a:lumMod val="65000"/>
                    <a:lumOff val="35000"/>
                  </a:schemeClr>
                </a:solidFill>
              </a:rPr>
              <a:t>针对情感词典和机器学习的特点，将两者结合，取得了一定的效果。如基于</a:t>
            </a:r>
            <a:r>
              <a:rPr lang="en-US" altLang="zh-CN" sz="2000" dirty="0" err="1">
                <a:solidFill>
                  <a:schemeClr val="tx1">
                    <a:lumMod val="65000"/>
                    <a:lumOff val="35000"/>
                  </a:schemeClr>
                </a:solidFill>
              </a:rPr>
              <a:t>WordNet</a:t>
            </a:r>
            <a:r>
              <a:rPr lang="zh-CN" altLang="en-US" sz="2000" dirty="0">
                <a:solidFill>
                  <a:schemeClr val="tx1">
                    <a:lumMod val="65000"/>
                    <a:lumOff val="35000"/>
                  </a:schemeClr>
                </a:solidFill>
              </a:rPr>
              <a:t>，</a:t>
            </a:r>
            <a:r>
              <a:rPr lang="en-US" altLang="zh-CN" sz="2000" dirty="0" err="1">
                <a:solidFill>
                  <a:schemeClr val="tx1">
                    <a:lumMod val="65000"/>
                    <a:lumOff val="35000"/>
                  </a:schemeClr>
                </a:solidFill>
              </a:rPr>
              <a:t>ConceptNet</a:t>
            </a:r>
            <a:r>
              <a:rPr lang="zh-CN" altLang="en-US" sz="2000" dirty="0" smtClean="0">
                <a:solidFill>
                  <a:schemeClr val="tx1">
                    <a:lumMod val="65000"/>
                    <a:lumOff val="35000"/>
                  </a:schemeClr>
                </a:solidFill>
              </a:rPr>
              <a:t>和</a:t>
            </a:r>
            <a:r>
              <a:rPr lang="en-US" altLang="zh-CN" sz="2000" dirty="0" err="1" smtClean="0">
                <a:solidFill>
                  <a:schemeClr val="tx1">
                    <a:lumMod val="65000"/>
                    <a:lumOff val="35000"/>
                  </a:schemeClr>
                </a:solidFill>
              </a:rPr>
              <a:t>SenticNet</a:t>
            </a:r>
            <a:r>
              <a:rPr lang="zh-CN" altLang="en-US" sz="2000" dirty="0">
                <a:solidFill>
                  <a:schemeClr val="tx1">
                    <a:lumMod val="65000"/>
                    <a:lumOff val="35000"/>
                  </a:schemeClr>
                </a:solidFill>
              </a:rPr>
              <a:t>，</a:t>
            </a:r>
            <a:r>
              <a:rPr lang="en-US" altLang="zh-CN" sz="2000" dirty="0" err="1">
                <a:solidFill>
                  <a:schemeClr val="tx1">
                    <a:lumMod val="65000"/>
                    <a:lumOff val="35000"/>
                  </a:schemeClr>
                </a:solidFill>
              </a:rPr>
              <a:t>Dragoni</a:t>
            </a:r>
            <a:r>
              <a:rPr lang="zh-CN" altLang="en-US" sz="2000" dirty="0">
                <a:solidFill>
                  <a:schemeClr val="tx1">
                    <a:lumMod val="65000"/>
                    <a:lumOff val="35000"/>
                  </a:schemeClr>
                </a:solidFill>
              </a:rPr>
              <a:t>等人构建了一个模糊系统，同时进行了概念层的情感分析。计算特征的权值大小选择情感词典</a:t>
            </a:r>
            <a:r>
              <a:rPr lang="zh-CN" altLang="en-US" sz="2000" dirty="0" smtClean="0">
                <a:solidFill>
                  <a:schemeClr val="tx1">
                    <a:lumMod val="65000"/>
                    <a:lumOff val="35000"/>
                  </a:schemeClr>
                </a:solidFill>
              </a:rPr>
              <a:t>，选择</a:t>
            </a:r>
            <a:r>
              <a:rPr lang="zh-CN" altLang="en-US" sz="2000" dirty="0">
                <a:solidFill>
                  <a:schemeClr val="tx1">
                    <a:lumMod val="65000"/>
                    <a:lumOff val="35000"/>
                  </a:schemeClr>
                </a:solidFill>
              </a:rPr>
              <a:t>动词和形容词作为分类特征，然后情感分类选择</a:t>
            </a:r>
            <a:r>
              <a:rPr lang="en-US" altLang="zh-CN" sz="2000" dirty="0">
                <a:solidFill>
                  <a:schemeClr val="tx1">
                    <a:lumMod val="65000"/>
                    <a:lumOff val="35000"/>
                  </a:schemeClr>
                </a:solidFill>
              </a:rPr>
              <a:t>SVM</a:t>
            </a:r>
            <a:r>
              <a:rPr lang="zh-CN" altLang="en-US" sz="2000" dirty="0">
                <a:solidFill>
                  <a:schemeClr val="tx1">
                    <a:lumMod val="65000"/>
                    <a:lumOff val="35000"/>
                  </a:schemeClr>
                </a:solidFill>
              </a:rPr>
              <a:t>，孙建旺等提出了机器学习和情感词典相结合的方法。</a:t>
            </a:r>
          </a:p>
        </p:txBody>
      </p:sp>
    </p:spTree>
    <p:extLst>
      <p:ext uri="{BB962C8B-B14F-4D97-AF65-F5344CB8AC3E}">
        <p14:creationId xmlns:p14="http://schemas.microsoft.com/office/powerpoint/2010/main" val="1018964255"/>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研究方案</a:t>
            </a:r>
            <a:endParaRPr lang="zh-CN" altLang="en-US" sz="3600" b="1" dirty="0">
              <a:solidFill>
                <a:schemeClr val="tx1">
                  <a:lumMod val="75000"/>
                  <a:lumOff val="25000"/>
                </a:schemeClr>
              </a:solidFill>
              <a:latin typeface="+mn-ea"/>
            </a:endParaRP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03</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65091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736317" y="2269183"/>
            <a:ext cx="3345496" cy="3040360"/>
            <a:chOff x="1149331" y="1805176"/>
            <a:chExt cx="3381005" cy="3072631"/>
          </a:xfrm>
        </p:grpSpPr>
        <p:sp>
          <p:nvSpPr>
            <p:cNvPr id="30" name="Freeform: Shape 3"/>
            <p:cNvSpPr/>
            <p:nvPr/>
          </p:nvSpPr>
          <p:spPr>
            <a:xfrm>
              <a:off x="1149331" y="1844073"/>
              <a:ext cx="3381005" cy="2707051"/>
            </a:xfrm>
            <a:custGeom>
              <a:avLst/>
              <a:gdLst/>
              <a:ahLst/>
              <a:cxnLst>
                <a:cxn ang="0">
                  <a:pos x="wd2" y="hd2"/>
                </a:cxn>
                <a:cxn ang="5400000">
                  <a:pos x="wd2" y="hd2"/>
                </a:cxn>
                <a:cxn ang="10800000">
                  <a:pos x="wd2" y="hd2"/>
                </a:cxn>
                <a:cxn ang="16200000">
                  <a:pos x="wd2" y="hd2"/>
                </a:cxn>
              </a:cxnLst>
              <a:rect l="0" t="0" r="r" b="b"/>
              <a:pathLst>
                <a:path w="21535" h="21600" extrusionOk="0">
                  <a:moveTo>
                    <a:pt x="20910" y="6750"/>
                  </a:moveTo>
                  <a:lnTo>
                    <a:pt x="624" y="6750"/>
                  </a:lnTo>
                  <a:cubicBezTo>
                    <a:pt x="256" y="6750"/>
                    <a:pt x="-33" y="7147"/>
                    <a:pt x="3" y="7607"/>
                  </a:cubicBezTo>
                  <a:lnTo>
                    <a:pt x="997" y="20660"/>
                  </a:lnTo>
                  <a:cubicBezTo>
                    <a:pt x="1037" y="21192"/>
                    <a:pt x="1395" y="21600"/>
                    <a:pt x="1823" y="21600"/>
                  </a:cubicBezTo>
                  <a:lnTo>
                    <a:pt x="19711" y="21600"/>
                  </a:lnTo>
                  <a:cubicBezTo>
                    <a:pt x="20139" y="21600"/>
                    <a:pt x="20496" y="21192"/>
                    <a:pt x="20537" y="20660"/>
                  </a:cubicBezTo>
                  <a:lnTo>
                    <a:pt x="21531" y="7607"/>
                  </a:lnTo>
                  <a:cubicBezTo>
                    <a:pt x="21567" y="7147"/>
                    <a:pt x="21278" y="6750"/>
                    <a:pt x="20910" y="6750"/>
                  </a:cubicBezTo>
                  <a:close/>
                  <a:moveTo>
                    <a:pt x="19825" y="3779"/>
                  </a:moveTo>
                  <a:cubicBezTo>
                    <a:pt x="19705" y="3185"/>
                    <a:pt x="19119" y="2700"/>
                    <a:pt x="18521" y="2700"/>
                  </a:cubicBezTo>
                  <a:lnTo>
                    <a:pt x="11178" y="2700"/>
                  </a:lnTo>
                  <a:cubicBezTo>
                    <a:pt x="10581" y="2700"/>
                    <a:pt x="9744" y="2271"/>
                    <a:pt x="9322" y="1746"/>
                  </a:cubicBezTo>
                  <a:lnTo>
                    <a:pt x="8680" y="952"/>
                  </a:lnTo>
                  <a:cubicBezTo>
                    <a:pt x="8257" y="427"/>
                    <a:pt x="7422" y="0"/>
                    <a:pt x="6825" y="0"/>
                  </a:cubicBezTo>
                  <a:lnTo>
                    <a:pt x="3317" y="0"/>
                  </a:lnTo>
                  <a:cubicBezTo>
                    <a:pt x="2719" y="0"/>
                    <a:pt x="2176" y="603"/>
                    <a:pt x="2110" y="1342"/>
                  </a:cubicBezTo>
                  <a:lnTo>
                    <a:pt x="1796" y="5400"/>
                  </a:lnTo>
                  <a:lnTo>
                    <a:pt x="20041" y="5400"/>
                  </a:lnTo>
                  <a:cubicBezTo>
                    <a:pt x="20041" y="5400"/>
                    <a:pt x="19825" y="3779"/>
                    <a:pt x="19825" y="3779"/>
                  </a:cubicBezTo>
                  <a:close/>
                </a:path>
              </a:pathLst>
            </a:custGeom>
            <a:solidFill>
              <a:schemeClr val="accent1"/>
            </a:solidFill>
            <a:ln w="19050">
              <a:noFill/>
              <a:miter lim="400000"/>
            </a:ln>
          </p:spPr>
          <p:txBody>
            <a:bodyPr anchor="ctr"/>
            <a:lstStyle/>
            <a:p>
              <a:pPr algn="ctr"/>
              <a:endParaRPr>
                <a:solidFill>
                  <a:srgbClr val="000000"/>
                </a:solidFill>
              </a:endParaRPr>
            </a:p>
          </p:txBody>
        </p:sp>
        <p:sp>
          <p:nvSpPr>
            <p:cNvPr id="31" name="Freeform: Shape 16"/>
            <p:cNvSpPr/>
            <p:nvPr/>
          </p:nvSpPr>
          <p:spPr>
            <a:xfrm rot="18900000">
              <a:off x="2101761" y="1805176"/>
              <a:ext cx="1975263" cy="3072631"/>
            </a:xfrm>
            <a:custGeom>
              <a:avLst/>
              <a:gdLst/>
              <a:ahLst/>
              <a:cxnLst>
                <a:cxn ang="0">
                  <a:pos x="wd2" y="hd2"/>
                </a:cxn>
                <a:cxn ang="5400000">
                  <a:pos x="wd2" y="hd2"/>
                </a:cxn>
                <a:cxn ang="10800000">
                  <a:pos x="wd2" y="hd2"/>
                </a:cxn>
                <a:cxn ang="16200000">
                  <a:pos x="wd2" y="hd2"/>
                </a:cxn>
              </a:cxnLst>
              <a:rect l="0" t="0" r="r" b="b"/>
              <a:pathLst>
                <a:path w="21600" h="21600" extrusionOk="0">
                  <a:moveTo>
                    <a:pt x="19200" y="6943"/>
                  </a:moveTo>
                  <a:cubicBezTo>
                    <a:pt x="19200" y="3966"/>
                    <a:pt x="15431" y="1543"/>
                    <a:pt x="10800" y="1543"/>
                  </a:cubicBezTo>
                  <a:cubicBezTo>
                    <a:pt x="6169" y="1543"/>
                    <a:pt x="2400" y="3966"/>
                    <a:pt x="2400" y="6943"/>
                  </a:cubicBezTo>
                  <a:cubicBezTo>
                    <a:pt x="2400" y="9920"/>
                    <a:pt x="6169" y="12343"/>
                    <a:pt x="10800" y="12343"/>
                  </a:cubicBezTo>
                  <a:cubicBezTo>
                    <a:pt x="15431" y="12343"/>
                    <a:pt x="19200" y="9920"/>
                    <a:pt x="19200" y="6943"/>
                  </a:cubicBezTo>
                  <a:close/>
                  <a:moveTo>
                    <a:pt x="12000" y="13837"/>
                  </a:moveTo>
                  <a:lnTo>
                    <a:pt x="12000" y="21214"/>
                  </a:lnTo>
                  <a:cubicBezTo>
                    <a:pt x="12000" y="21431"/>
                    <a:pt x="11738" y="21600"/>
                    <a:pt x="11400" y="21600"/>
                  </a:cubicBezTo>
                  <a:lnTo>
                    <a:pt x="10200" y="21600"/>
                  </a:lnTo>
                  <a:cubicBezTo>
                    <a:pt x="9862" y="21600"/>
                    <a:pt x="9600" y="21431"/>
                    <a:pt x="9600" y="21214"/>
                  </a:cubicBezTo>
                  <a:lnTo>
                    <a:pt x="9600" y="13837"/>
                  </a:lnTo>
                  <a:cubicBezTo>
                    <a:pt x="4200" y="13452"/>
                    <a:pt x="0" y="10511"/>
                    <a:pt x="0" y="6943"/>
                  </a:cubicBezTo>
                  <a:cubicBezTo>
                    <a:pt x="0" y="3110"/>
                    <a:pt x="4837" y="0"/>
                    <a:pt x="10800" y="0"/>
                  </a:cubicBezTo>
                  <a:cubicBezTo>
                    <a:pt x="16763" y="0"/>
                    <a:pt x="21600" y="3110"/>
                    <a:pt x="21600" y="6943"/>
                  </a:cubicBezTo>
                  <a:cubicBezTo>
                    <a:pt x="21600" y="10511"/>
                    <a:pt x="17400" y="13452"/>
                    <a:pt x="12000" y="13837"/>
                  </a:cubicBezTo>
                  <a:close/>
                </a:path>
              </a:pathLst>
            </a:custGeom>
            <a:solidFill>
              <a:schemeClr val="bg1"/>
            </a:solidFill>
            <a:ln w="19050">
              <a:noFill/>
              <a:miter lim="400000"/>
            </a:ln>
          </p:spPr>
          <p:txBody>
            <a:bodyPr anchor="ctr"/>
            <a:lstStyle/>
            <a:p>
              <a:pPr algn="ctr"/>
              <a:endParaRPr>
                <a:solidFill>
                  <a:srgbClr val="000000"/>
                </a:solidFill>
              </a:endParaRPr>
            </a:p>
          </p:txBody>
        </p:sp>
      </p:grpSp>
      <p:sp>
        <p:nvSpPr>
          <p:cNvPr id="37" name="矩形 36"/>
          <p:cNvSpPr/>
          <p:nvPr/>
        </p:nvSpPr>
        <p:spPr>
          <a:xfrm>
            <a:off x="5612331" y="1710833"/>
            <a:ext cx="5335588" cy="19389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solidFill>
                  <a:srgbClr val="000000">
                    <a:lumMod val="65000"/>
                    <a:lumOff val="35000"/>
                  </a:srgbClr>
                </a:solidFill>
              </a:rPr>
              <a:t>根据不同的文本粒度，文本情感分析可以划分为词语、句子以及篇章三种不同的级别。文本数据的情感分类是文本情感分析的相关研究中比较受关注的一个领域，识别和提取原数据中包含的主观信息是情感分类的主要内容。</a:t>
            </a:r>
            <a:endParaRPr lang="zh-CN" altLang="en-US" sz="2000" dirty="0">
              <a:solidFill>
                <a:srgbClr val="000000">
                  <a:lumMod val="65000"/>
                  <a:lumOff val="35000"/>
                </a:srgbClr>
              </a:solidFill>
            </a:endParaRPr>
          </a:p>
        </p:txBody>
      </p:sp>
      <p:sp>
        <p:nvSpPr>
          <p:cNvPr id="40" name="矩形 39"/>
          <p:cNvSpPr/>
          <p:nvPr/>
        </p:nvSpPr>
        <p:spPr>
          <a:xfrm>
            <a:off x="5668317" y="3901355"/>
            <a:ext cx="5335588" cy="190718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solidFill>
                  <a:srgbClr val="000000">
                    <a:lumMod val="65000"/>
                    <a:lumOff val="35000"/>
                  </a:srgbClr>
                </a:solidFill>
              </a:rPr>
              <a:t>情感分类的类别有二元情感分类（正向和负向），三元情感分类（正向、中性以及负向），多元情感分类（喜、怒、哀、乐等情感）</a:t>
            </a:r>
            <a:r>
              <a:rPr lang="zh-CN" altLang="en-US" sz="2000" dirty="0" smtClean="0">
                <a:solidFill>
                  <a:srgbClr val="000000">
                    <a:lumMod val="65000"/>
                    <a:lumOff val="35000"/>
                  </a:srgbClr>
                </a:solidFill>
              </a:rPr>
              <a:t>。</a:t>
            </a:r>
            <a:endParaRPr lang="en-US" altLang="zh-CN" sz="2000" dirty="0" smtClean="0">
              <a:solidFill>
                <a:srgbClr val="000000">
                  <a:lumMod val="65000"/>
                  <a:lumOff val="35000"/>
                </a:srgbClr>
              </a:solidFill>
            </a:endParaRPr>
          </a:p>
          <a:p>
            <a:pPr algn="just">
              <a:lnSpc>
                <a:spcPct val="120000"/>
              </a:lnSpc>
            </a:pPr>
            <a:endParaRPr lang="en-US" altLang="zh-CN" sz="2000" dirty="0">
              <a:solidFill>
                <a:srgbClr val="000000">
                  <a:lumMod val="65000"/>
                  <a:lumOff val="35000"/>
                </a:srgbClr>
              </a:solidFill>
            </a:endParaRPr>
          </a:p>
          <a:p>
            <a:pPr algn="just">
              <a:lnSpc>
                <a:spcPct val="120000"/>
              </a:lnSpc>
            </a:pPr>
            <a:r>
              <a:rPr lang="zh-CN" altLang="en-US" sz="2000" dirty="0" smtClean="0">
                <a:solidFill>
                  <a:srgbClr val="000000">
                    <a:lumMod val="65000"/>
                    <a:lumOff val="35000"/>
                  </a:srgbClr>
                </a:solidFill>
              </a:rPr>
              <a:t>本文</a:t>
            </a:r>
            <a:r>
              <a:rPr lang="zh-CN" altLang="en-US" sz="2000" dirty="0" smtClean="0">
                <a:solidFill>
                  <a:srgbClr val="000000">
                    <a:lumMod val="65000"/>
                    <a:lumOff val="35000"/>
                  </a:srgbClr>
                </a:solidFill>
              </a:rPr>
              <a:t>研究的是句子级别的二元情感倾向性。</a:t>
            </a:r>
            <a:endParaRPr lang="zh-CN" altLang="en-US" sz="2000" dirty="0">
              <a:solidFill>
                <a:srgbClr val="000000">
                  <a:lumMod val="65000"/>
                  <a:lumOff val="35000"/>
                </a:srgbClr>
              </a:solidFill>
            </a:endParaRPr>
          </a:p>
        </p:txBody>
      </p:sp>
      <p:sp>
        <p:nvSpPr>
          <p:cNvPr id="12" name="文本框 11"/>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研究方案</a:t>
            </a:r>
            <a:endParaRPr lang="zh-CN" altLang="en-US" sz="3200" b="1" dirty="0">
              <a:solidFill>
                <a:srgbClr val="000000"/>
              </a:solidFill>
            </a:endParaRPr>
          </a:p>
        </p:txBody>
      </p:sp>
    </p:spTree>
    <p:extLst>
      <p:ext uri="{BB962C8B-B14F-4D97-AF65-F5344CB8AC3E}">
        <p14:creationId xmlns:p14="http://schemas.microsoft.com/office/powerpoint/2010/main" val="141656169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133518" y="2278744"/>
            <a:ext cx="4073737" cy="537109"/>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3075" name="MH_SubTitle_1"/>
          <p:cNvSpPr>
            <a:spLocks/>
          </p:cNvSpPr>
          <p:nvPr>
            <p:custDataLst>
              <p:tags r:id="rId3"/>
            </p:custDataLst>
          </p:nvPr>
        </p:nvSpPr>
        <p:spPr bwMode="auto">
          <a:xfrm>
            <a:off x="1984745" y="4762873"/>
            <a:ext cx="4079660" cy="537109"/>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3"/>
          </a:solidFill>
          <a:ln>
            <a:noFill/>
          </a:ln>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endParaRPr lang="zh-CN" altLang="en-US" sz="2000" dirty="0">
              <a:solidFill>
                <a:srgbClr val="FFFFFF"/>
              </a:solidFill>
              <a:latin typeface="+mn-lt"/>
              <a:ea typeface="+mn-ea"/>
            </a:endParaRPr>
          </a:p>
        </p:txBody>
      </p:sp>
      <p:sp>
        <p:nvSpPr>
          <p:cNvPr id="28" name="矩形 27"/>
          <p:cNvSpPr/>
          <p:nvPr/>
        </p:nvSpPr>
        <p:spPr>
          <a:xfrm>
            <a:off x="7585286" y="3029506"/>
            <a:ext cx="3081082" cy="241912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65000"/>
                    <a:lumOff val="35000"/>
                  </a:schemeClr>
                </a:solidFill>
                <a:latin typeface="+mn-ea"/>
              </a:rPr>
              <a:t>训练词向量的语料库为</a:t>
            </a:r>
            <a:r>
              <a:rPr lang="en-US" altLang="zh-CN" dirty="0" smtClean="0">
                <a:solidFill>
                  <a:schemeClr val="tx1">
                    <a:lumMod val="65000"/>
                    <a:lumOff val="35000"/>
                  </a:schemeClr>
                </a:solidFill>
                <a:latin typeface="+mn-ea"/>
              </a:rPr>
              <a:t>wiki</a:t>
            </a:r>
            <a:r>
              <a:rPr lang="zh-CN" altLang="en-US" dirty="0" smtClean="0">
                <a:solidFill>
                  <a:schemeClr val="tx1">
                    <a:lumMod val="65000"/>
                    <a:lumOff val="35000"/>
                  </a:schemeClr>
                </a:solidFill>
                <a:latin typeface="+mn-ea"/>
              </a:rPr>
              <a:t>中文，可以到</a:t>
            </a:r>
            <a:r>
              <a:rPr lang="en-US" altLang="zh-CN" dirty="0" smtClean="0">
                <a:solidFill>
                  <a:schemeClr val="tx1">
                    <a:lumMod val="65000"/>
                    <a:lumOff val="35000"/>
                  </a:schemeClr>
                </a:solidFill>
                <a:latin typeface="+mn-ea"/>
              </a:rPr>
              <a:t>Wiki</a:t>
            </a:r>
            <a:r>
              <a:rPr lang="zh-CN" altLang="en-US" dirty="0" smtClean="0">
                <a:solidFill>
                  <a:schemeClr val="tx1">
                    <a:lumMod val="65000"/>
                    <a:lumOff val="35000"/>
                  </a:schemeClr>
                </a:solidFill>
                <a:latin typeface="+mn-ea"/>
              </a:rPr>
              <a:t>官网下载，下载的文件是一个</a:t>
            </a:r>
            <a:r>
              <a:rPr lang="en-US" altLang="zh-CN" dirty="0" smtClean="0">
                <a:solidFill>
                  <a:schemeClr val="tx1">
                    <a:lumMod val="65000"/>
                    <a:lumOff val="35000"/>
                  </a:schemeClr>
                </a:solidFill>
                <a:latin typeface="+mn-ea"/>
              </a:rPr>
              <a:t>XML</a:t>
            </a:r>
            <a:r>
              <a:rPr lang="zh-CN" altLang="en-US" dirty="0" smtClean="0">
                <a:solidFill>
                  <a:schemeClr val="tx1">
                    <a:lumMod val="65000"/>
                    <a:lumOff val="35000"/>
                  </a:schemeClr>
                </a:solidFill>
                <a:latin typeface="+mn-ea"/>
              </a:rPr>
              <a:t>文件，将</a:t>
            </a:r>
            <a:r>
              <a:rPr lang="en-US" altLang="zh-CN" dirty="0" smtClean="0">
                <a:solidFill>
                  <a:schemeClr val="tx1">
                    <a:lumMod val="65000"/>
                    <a:lumOff val="35000"/>
                  </a:schemeClr>
                </a:solidFill>
                <a:latin typeface="+mn-ea"/>
              </a:rPr>
              <a:t>XML</a:t>
            </a:r>
            <a:r>
              <a:rPr lang="zh-CN" altLang="en-US" dirty="0" smtClean="0">
                <a:solidFill>
                  <a:schemeClr val="tx1">
                    <a:lumMod val="65000"/>
                    <a:lumOff val="35000"/>
                  </a:schemeClr>
                </a:solidFill>
                <a:latin typeface="+mn-ea"/>
              </a:rPr>
              <a:t>转化为</a:t>
            </a:r>
            <a:r>
              <a:rPr lang="en-US" altLang="zh-CN" dirty="0" smtClean="0">
                <a:solidFill>
                  <a:schemeClr val="tx1">
                    <a:lumMod val="65000"/>
                    <a:lumOff val="35000"/>
                  </a:schemeClr>
                </a:solidFill>
                <a:latin typeface="+mn-ea"/>
              </a:rPr>
              <a:t>txt</a:t>
            </a:r>
            <a:r>
              <a:rPr lang="zh-CN" altLang="en-US" dirty="0" smtClean="0">
                <a:solidFill>
                  <a:schemeClr val="tx1">
                    <a:lumMod val="65000"/>
                    <a:lumOff val="35000"/>
                  </a:schemeClr>
                </a:solidFill>
                <a:latin typeface="+mn-ea"/>
              </a:rPr>
              <a:t>文件，由于语料中包含了很多繁体字，需要使用工具转化成简体字之后再进行处理。</a:t>
            </a:r>
            <a:endParaRPr lang="zh-CN" altLang="en-US" dirty="0">
              <a:solidFill>
                <a:schemeClr val="tx1">
                  <a:lumMod val="65000"/>
                  <a:lumOff val="35000"/>
                </a:schemeClr>
              </a:solidFill>
              <a:latin typeface="+mn-ea"/>
            </a:endParaRPr>
          </a:p>
        </p:txBody>
      </p:sp>
      <p:sp>
        <p:nvSpPr>
          <p:cNvPr id="29" name="矩形 28"/>
          <p:cNvSpPr/>
          <p:nvPr/>
        </p:nvSpPr>
        <p:spPr>
          <a:xfrm>
            <a:off x="7590831" y="2337490"/>
            <a:ext cx="2050552" cy="3965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b="1" dirty="0" smtClean="0">
                <a:solidFill>
                  <a:schemeClr val="bg1"/>
                </a:solidFill>
                <a:latin typeface="+mn-ea"/>
              </a:rPr>
              <a:t>词向量语料库</a:t>
            </a:r>
            <a:endParaRPr lang="zh-CN" altLang="en-US" b="1" dirty="0">
              <a:solidFill>
                <a:schemeClr val="bg1"/>
              </a:solidFill>
              <a:latin typeface="+mn-ea"/>
            </a:endParaRPr>
          </a:p>
        </p:txBody>
      </p:sp>
      <p:sp>
        <p:nvSpPr>
          <p:cNvPr id="30" name="矩形 29"/>
          <p:cNvSpPr/>
          <p:nvPr/>
        </p:nvSpPr>
        <p:spPr>
          <a:xfrm>
            <a:off x="2341985" y="4849774"/>
            <a:ext cx="2391494" cy="75713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b="1" dirty="0" smtClean="0">
                <a:solidFill>
                  <a:schemeClr val="bg1"/>
                </a:solidFill>
                <a:latin typeface="+mn-ea"/>
              </a:rPr>
              <a:t>情感分析模型语料库库</a:t>
            </a:r>
            <a:endParaRPr lang="zh-CN" altLang="en-US" b="1" dirty="0">
              <a:solidFill>
                <a:schemeClr val="bg1"/>
              </a:solidFill>
              <a:latin typeface="+mn-ea"/>
            </a:endParaRPr>
          </a:p>
        </p:txBody>
      </p:sp>
      <p:sp>
        <p:nvSpPr>
          <p:cNvPr id="32" name="矩形 31"/>
          <p:cNvSpPr/>
          <p:nvPr/>
        </p:nvSpPr>
        <p:spPr>
          <a:xfrm>
            <a:off x="1500391" y="2064140"/>
            <a:ext cx="3081082" cy="241912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smtClean="0">
                <a:solidFill>
                  <a:schemeClr val="tx1">
                    <a:lumMod val="65000"/>
                    <a:lumOff val="35000"/>
                  </a:schemeClr>
                </a:solidFill>
                <a:latin typeface="+mn-ea"/>
              </a:rPr>
              <a:t>情感分析使用到的实验数据来自</a:t>
            </a:r>
            <a:r>
              <a:rPr lang="en-US" altLang="zh-CN" dirty="0" err="1" smtClean="0">
                <a:solidFill>
                  <a:schemeClr val="tx1">
                    <a:lumMod val="65000"/>
                    <a:lumOff val="35000"/>
                  </a:schemeClr>
                </a:solidFill>
                <a:latin typeface="+mn-ea"/>
              </a:rPr>
              <a:t>DataScience</a:t>
            </a:r>
            <a:r>
              <a:rPr lang="zh-CN" altLang="en-US" dirty="0" smtClean="0">
                <a:solidFill>
                  <a:schemeClr val="tx1">
                    <a:lumMod val="65000"/>
                    <a:lumOff val="35000"/>
                  </a:schemeClr>
                </a:solidFill>
                <a:latin typeface="+mn-ea"/>
              </a:rPr>
              <a:t>站点提供的京东衣服商品评论。该评论数据集中包含</a:t>
            </a:r>
            <a:r>
              <a:rPr lang="en-US" altLang="zh-CN" dirty="0" smtClean="0">
                <a:solidFill>
                  <a:schemeClr val="tx1">
                    <a:lumMod val="65000"/>
                    <a:lumOff val="35000"/>
                  </a:schemeClr>
                </a:solidFill>
                <a:latin typeface="+mn-ea"/>
              </a:rPr>
              <a:t>10000</a:t>
            </a:r>
            <a:r>
              <a:rPr lang="zh-CN" altLang="en-US" dirty="0" smtClean="0">
                <a:solidFill>
                  <a:schemeClr val="tx1">
                    <a:lumMod val="65000"/>
                    <a:lumOff val="35000"/>
                  </a:schemeClr>
                </a:solidFill>
                <a:latin typeface="+mn-ea"/>
              </a:rPr>
              <a:t>条用户评论，其中</a:t>
            </a:r>
            <a:r>
              <a:rPr lang="en-US" altLang="zh-CN" dirty="0" smtClean="0">
                <a:solidFill>
                  <a:schemeClr val="tx1">
                    <a:lumMod val="65000"/>
                    <a:lumOff val="35000"/>
                  </a:schemeClr>
                </a:solidFill>
                <a:latin typeface="+mn-ea"/>
              </a:rPr>
              <a:t>5000</a:t>
            </a:r>
            <a:r>
              <a:rPr lang="zh-CN" altLang="en-US" dirty="0" smtClean="0">
                <a:solidFill>
                  <a:schemeClr val="tx1">
                    <a:lumMod val="65000"/>
                    <a:lumOff val="35000"/>
                  </a:schemeClr>
                </a:solidFill>
                <a:latin typeface="+mn-ea"/>
              </a:rPr>
              <a:t>条已标注的积极评论，</a:t>
            </a:r>
            <a:r>
              <a:rPr lang="en-US" altLang="zh-CN" dirty="0" smtClean="0">
                <a:solidFill>
                  <a:schemeClr val="tx1">
                    <a:lumMod val="65000"/>
                    <a:lumOff val="35000"/>
                  </a:schemeClr>
                </a:solidFill>
                <a:latin typeface="+mn-ea"/>
              </a:rPr>
              <a:t>5000</a:t>
            </a:r>
            <a:r>
              <a:rPr lang="zh-CN" altLang="en-US" dirty="0" smtClean="0">
                <a:solidFill>
                  <a:schemeClr val="tx1">
                    <a:lumMod val="65000"/>
                    <a:lumOff val="35000"/>
                  </a:schemeClr>
                </a:solidFill>
                <a:latin typeface="+mn-ea"/>
              </a:rPr>
              <a:t>条消极评论</a:t>
            </a:r>
            <a:endParaRPr lang="zh-CN" altLang="en-US" dirty="0">
              <a:solidFill>
                <a:schemeClr val="tx1">
                  <a:lumMod val="65000"/>
                  <a:lumOff val="35000"/>
                </a:schemeClr>
              </a:solidFill>
              <a:latin typeface="+mn-ea"/>
            </a:endParaRPr>
          </a:p>
        </p:txBody>
      </p:sp>
      <p:pic>
        <p:nvPicPr>
          <p:cNvPr id="20" name="图片占位符 19"/>
          <p:cNvPicPr>
            <a:picLocks noGrp="1" noChangeAspect="1"/>
          </p:cNvPicPr>
          <p:nvPr>
            <p:ph type="pic" sz="quarter" idx="10"/>
          </p:nvPr>
        </p:nvPicPr>
        <p:blipFill>
          <a:blip r:embed="rId7" cstate="screen">
            <a:extLst>
              <a:ext uri="{BEBA8EAE-BF5A-486C-A8C5-ECC9F3942E4B}">
                <a14:imgProps xmlns:a14="http://schemas.microsoft.com/office/drawing/2010/main">
                  <a14:imgLayer r:embed="rId8">
                    <a14:imgEffect>
                      <a14:colorTemperature colorTemp="5900"/>
                    </a14:imgEffect>
                  </a14:imgLayer>
                </a14:imgProps>
              </a:ext>
              <a:ext uri="{28A0092B-C50C-407E-A947-70E740481C1C}">
                <a14:useLocalDpi xmlns:a14="http://schemas.microsoft.com/office/drawing/2010/main"/>
              </a:ext>
            </a:extLst>
          </a:blip>
          <a:srcRect l="16675" r="16675"/>
          <a:stretch>
            <a:fillRect/>
          </a:stretch>
        </p:blipFill>
        <p:spPr>
          <a:xfrm>
            <a:off x="4739406" y="2432769"/>
            <a:ext cx="2713188" cy="2713188"/>
          </a:xfrm>
        </p:spPr>
      </p:pic>
      <p:sp>
        <p:nvSpPr>
          <p:cNvPr id="13" name="MH_Title_1"/>
          <p:cNvSpPr/>
          <p:nvPr>
            <p:custDataLst>
              <p:tags r:id="rId4"/>
            </p:custDataLst>
          </p:nvPr>
        </p:nvSpPr>
        <p:spPr>
          <a:xfrm>
            <a:off x="4733479" y="2432769"/>
            <a:ext cx="2709242" cy="2711215"/>
          </a:xfrm>
          <a:prstGeom prst="donut">
            <a:avLst>
              <a:gd name="adj" fmla="val 3648"/>
            </a:avLst>
          </a:prstGeom>
          <a:solidFill>
            <a:schemeClr val="accent2"/>
          </a:solidFill>
        </p:spPr>
        <p:txBody>
          <a:bodyPr lIns="0" tIns="0" rIns="0" bIns="0" anchor="ctr">
            <a:normAutofit/>
          </a:bodyPr>
          <a:lstStyle/>
          <a:p>
            <a:pPr algn="ctr">
              <a:defRPr/>
            </a:pPr>
            <a:endParaRPr lang="zh-CN" altLang="en-US" sz="3200" dirty="0">
              <a:solidFill>
                <a:schemeClr val="accent1"/>
              </a:solidFill>
            </a:endParaRPr>
          </a:p>
        </p:txBody>
      </p:sp>
      <p:sp>
        <p:nvSpPr>
          <p:cNvPr id="11" name="文本框 1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Tree>
    <p:custDataLst>
      <p:tags r:id="rId1"/>
    </p:custDataLst>
    <p:extLst>
      <p:ext uri="{BB962C8B-B14F-4D97-AF65-F5344CB8AC3E}">
        <p14:creationId xmlns:p14="http://schemas.microsoft.com/office/powerpoint/2010/main" val="4036295598"/>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占位符 35"/>
          <p:cNvPicPr>
            <a:picLocks noGrp="1" noChangeAspect="1"/>
          </p:cNvPicPr>
          <p:nvPr>
            <p:ph type="pic" sz="quarter" idx="11"/>
          </p:nvPr>
        </p:nvPicPr>
        <p:blipFill>
          <a:blip r:embed="rId3">
            <a:extLst>
              <a:ext uri="{28A0092B-C50C-407E-A947-70E740481C1C}">
                <a14:useLocalDpi xmlns:a14="http://schemas.microsoft.com/office/drawing/2010/main"/>
              </a:ext>
            </a:extLst>
          </a:blip>
          <a:stretch>
            <a:fillRect/>
          </a:stretch>
        </p:blipFill>
        <p:spPr>
          <a:xfrm>
            <a:off x="6305550" y="1983720"/>
            <a:ext cx="2294499" cy="1527637"/>
          </a:xfrm>
        </p:spPr>
      </p:pic>
      <p:pic>
        <p:nvPicPr>
          <p:cNvPr id="38" name="图片占位符 37"/>
          <p:cNvPicPr>
            <a:picLocks noGrp="1" noChangeAspect="1"/>
          </p:cNvPicPr>
          <p:nvPr>
            <p:ph type="pic" sz="quarter" idx="12"/>
          </p:nvPr>
        </p:nvPicPr>
        <p:blipFill>
          <a:blip r:embed="rId4">
            <a:extLst>
              <a:ext uri="{28A0092B-C50C-407E-A947-70E740481C1C}">
                <a14:useLocalDpi xmlns:a14="http://schemas.microsoft.com/office/drawing/2010/main"/>
              </a:ext>
            </a:extLst>
          </a:blip>
          <a:stretch>
            <a:fillRect/>
          </a:stretch>
        </p:blipFill>
        <p:spPr>
          <a:xfrm>
            <a:off x="8802390" y="1981865"/>
            <a:ext cx="2293971" cy="1531348"/>
          </a:xfrm>
        </p:spPr>
      </p:pic>
      <p:pic>
        <p:nvPicPr>
          <p:cNvPr id="37" name="图片占位符 36"/>
          <p:cNvPicPr>
            <a:picLocks noGrp="1" noChangeAspect="1"/>
          </p:cNvPicPr>
          <p:nvPr>
            <p:ph type="pic" sz="quarter" idx="13"/>
          </p:nvPr>
        </p:nvPicPr>
        <p:blipFill>
          <a:blip r:embed="rId5">
            <a:extLst>
              <a:ext uri="{28A0092B-C50C-407E-A947-70E740481C1C}">
                <a14:useLocalDpi xmlns:a14="http://schemas.microsoft.com/office/drawing/2010/main"/>
              </a:ext>
            </a:extLst>
          </a:blip>
          <a:stretch>
            <a:fillRect/>
          </a:stretch>
        </p:blipFill>
        <p:spPr>
          <a:xfrm>
            <a:off x="8802126" y="3845654"/>
            <a:ext cx="2294499" cy="1525597"/>
          </a:xfrm>
        </p:spPr>
      </p:pic>
      <p:pic>
        <p:nvPicPr>
          <p:cNvPr id="39" name="图片占位符 38"/>
          <p:cNvPicPr>
            <a:picLocks noGrp="1" noChangeAspect="1"/>
          </p:cNvPicPr>
          <p:nvPr>
            <p:ph type="pic" sz="quarter" idx="14"/>
          </p:nvPr>
        </p:nvPicPr>
        <p:blipFill>
          <a:blip r:embed="rId6">
            <a:extLst>
              <a:ext uri="{28A0092B-C50C-407E-A947-70E740481C1C}">
                <a14:useLocalDpi xmlns:a14="http://schemas.microsoft.com/office/drawing/2010/main"/>
              </a:ext>
            </a:extLst>
          </a:blip>
          <a:stretch>
            <a:fillRect/>
          </a:stretch>
        </p:blipFill>
        <p:spPr>
          <a:xfrm>
            <a:off x="6305550" y="3847677"/>
            <a:ext cx="2294499" cy="1521551"/>
          </a:xfrm>
        </p:spPr>
      </p:pic>
      <p:grpSp>
        <p:nvGrpSpPr>
          <p:cNvPr id="40" name="组合 39"/>
          <p:cNvGrpSpPr/>
          <p:nvPr/>
        </p:nvGrpSpPr>
        <p:grpSpPr>
          <a:xfrm>
            <a:off x="1176164" y="1418803"/>
            <a:ext cx="4498461" cy="1396135"/>
            <a:chOff x="1367579" y="1996834"/>
            <a:chExt cx="4498461" cy="1396135"/>
          </a:xfrm>
        </p:grpSpPr>
        <p:grpSp>
          <p:nvGrpSpPr>
            <p:cNvPr id="41" name="组合 40"/>
            <p:cNvGrpSpPr/>
            <p:nvPr/>
          </p:nvGrpSpPr>
          <p:grpSpPr>
            <a:xfrm>
              <a:off x="2123229" y="1996834"/>
              <a:ext cx="3742811" cy="1396135"/>
              <a:chOff x="7483989" y="3433235"/>
              <a:chExt cx="3742811" cy="1396135"/>
            </a:xfrm>
          </p:grpSpPr>
          <p:sp>
            <p:nvSpPr>
              <p:cNvPr id="45" name="矩形 44"/>
              <p:cNvSpPr/>
              <p:nvPr/>
            </p:nvSpPr>
            <p:spPr>
              <a:xfrm>
                <a:off x="7483989" y="3850641"/>
                <a:ext cx="3742811"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smtClean="0">
                    <a:solidFill>
                      <a:schemeClr val="tx1">
                        <a:lumMod val="65000"/>
                        <a:lumOff val="35000"/>
                      </a:schemeClr>
                    </a:solidFill>
                    <a:latin typeface="+mn-ea"/>
                  </a:rPr>
                  <a:t>评论数据中含有的一些噪声，比如表情符号、数字、特殊符号等，在数据预处理阶段用正则表达式过滤。</a:t>
                </a:r>
                <a:endParaRPr lang="zh-CN" altLang="en-US" sz="1600" dirty="0">
                  <a:solidFill>
                    <a:schemeClr val="tx1">
                      <a:lumMod val="65000"/>
                      <a:lumOff val="35000"/>
                    </a:schemeClr>
                  </a:solidFill>
                  <a:latin typeface="+mn-ea"/>
                </a:endParaRPr>
              </a:p>
            </p:txBody>
          </p:sp>
          <p:sp>
            <p:nvSpPr>
              <p:cNvPr id="46" name="矩形 45"/>
              <p:cNvSpPr/>
              <p:nvPr/>
            </p:nvSpPr>
            <p:spPr>
              <a:xfrm>
                <a:off x="7483989" y="3433235"/>
                <a:ext cx="2050552"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000" b="1" dirty="0" smtClean="0">
                    <a:solidFill>
                      <a:schemeClr val="tx1">
                        <a:lumMod val="65000"/>
                        <a:lumOff val="35000"/>
                      </a:schemeClr>
                    </a:solidFill>
                    <a:latin typeface="+mn-ea"/>
                  </a:rPr>
                  <a:t>去噪</a:t>
                </a:r>
                <a:endParaRPr lang="zh-CN" altLang="en-US" sz="2000" b="1" dirty="0">
                  <a:solidFill>
                    <a:schemeClr val="tx1">
                      <a:lumMod val="65000"/>
                      <a:lumOff val="35000"/>
                    </a:schemeClr>
                  </a:solidFill>
                  <a:latin typeface="+mn-ea"/>
                </a:endParaRPr>
              </a:p>
            </p:txBody>
          </p:sp>
        </p:grpSp>
        <p:grpSp>
          <p:nvGrpSpPr>
            <p:cNvPr id="42" name="组合 41"/>
            <p:cNvGrpSpPr/>
            <p:nvPr/>
          </p:nvGrpSpPr>
          <p:grpSpPr>
            <a:xfrm>
              <a:off x="1367579" y="2122141"/>
              <a:ext cx="584200" cy="584200"/>
              <a:chOff x="1028700" y="1853169"/>
              <a:chExt cx="787400" cy="787400"/>
            </a:xfrm>
          </p:grpSpPr>
          <p:sp>
            <p:nvSpPr>
              <p:cNvPr id="43" name="椭圆 42"/>
              <p:cNvSpPr/>
              <p:nvPr/>
            </p:nvSpPr>
            <p:spPr>
              <a:xfrm>
                <a:off x="1028700" y="1853169"/>
                <a:ext cx="787400" cy="787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44" name="椭圆 9"/>
              <p:cNvSpPr/>
              <p:nvPr/>
            </p:nvSpPr>
            <p:spPr>
              <a:xfrm>
                <a:off x="1237694" y="2063723"/>
                <a:ext cx="369412" cy="366291"/>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47" name="组合 46"/>
          <p:cNvGrpSpPr/>
          <p:nvPr/>
        </p:nvGrpSpPr>
        <p:grpSpPr>
          <a:xfrm>
            <a:off x="1176164" y="2851104"/>
            <a:ext cx="4468664" cy="1100671"/>
            <a:chOff x="1367579" y="1996834"/>
            <a:chExt cx="4468664" cy="1100671"/>
          </a:xfrm>
        </p:grpSpPr>
        <p:grpSp>
          <p:nvGrpSpPr>
            <p:cNvPr id="48" name="组合 47"/>
            <p:cNvGrpSpPr/>
            <p:nvPr/>
          </p:nvGrpSpPr>
          <p:grpSpPr>
            <a:xfrm>
              <a:off x="2093432" y="1996834"/>
              <a:ext cx="3742811" cy="1100671"/>
              <a:chOff x="7454192" y="3433235"/>
              <a:chExt cx="3742811" cy="1100671"/>
            </a:xfrm>
          </p:grpSpPr>
          <p:sp>
            <p:nvSpPr>
              <p:cNvPr id="52" name="矩形 51"/>
              <p:cNvSpPr/>
              <p:nvPr/>
            </p:nvSpPr>
            <p:spPr>
              <a:xfrm>
                <a:off x="7454192" y="3850642"/>
                <a:ext cx="3742811" cy="68326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65000"/>
                        <a:lumOff val="35000"/>
                      </a:schemeClr>
                    </a:solidFill>
                    <a:latin typeface="+mn-ea"/>
                  </a:rPr>
                  <a:t>分词处理就是将连续的汉字按照一定的规则重新分成</a:t>
                </a:r>
                <a:r>
                  <a:rPr lang="zh-CN" altLang="en-US" sz="1600" dirty="0" smtClean="0">
                    <a:solidFill>
                      <a:schemeClr val="tx1">
                        <a:lumMod val="65000"/>
                        <a:lumOff val="35000"/>
                      </a:schemeClr>
                    </a:solidFill>
                    <a:latin typeface="+mn-ea"/>
                  </a:rPr>
                  <a:t>词语，结巴中文分词。</a:t>
                </a:r>
                <a:endParaRPr lang="zh-CN" altLang="en-US" sz="1600" dirty="0">
                  <a:solidFill>
                    <a:schemeClr val="tx1">
                      <a:lumMod val="65000"/>
                      <a:lumOff val="35000"/>
                    </a:schemeClr>
                  </a:solidFill>
                  <a:latin typeface="+mn-ea"/>
                </a:endParaRPr>
              </a:p>
            </p:txBody>
          </p:sp>
          <p:sp>
            <p:nvSpPr>
              <p:cNvPr id="53" name="矩形 52"/>
              <p:cNvSpPr/>
              <p:nvPr/>
            </p:nvSpPr>
            <p:spPr>
              <a:xfrm>
                <a:off x="7454192" y="3433235"/>
                <a:ext cx="2050552"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000" b="1" dirty="0" smtClean="0">
                    <a:solidFill>
                      <a:schemeClr val="tx1">
                        <a:lumMod val="65000"/>
                        <a:lumOff val="35000"/>
                      </a:schemeClr>
                    </a:solidFill>
                    <a:latin typeface="+mn-ea"/>
                  </a:rPr>
                  <a:t>分词及词性标注</a:t>
                </a:r>
                <a:endParaRPr lang="en-US" altLang="zh-CN" sz="2000" b="1" dirty="0">
                  <a:solidFill>
                    <a:schemeClr val="tx1">
                      <a:lumMod val="65000"/>
                      <a:lumOff val="35000"/>
                    </a:schemeClr>
                  </a:solidFill>
                  <a:latin typeface="+mn-ea"/>
                </a:endParaRPr>
              </a:p>
            </p:txBody>
          </p:sp>
        </p:grpSp>
        <p:grpSp>
          <p:nvGrpSpPr>
            <p:cNvPr id="49" name="组合 48"/>
            <p:cNvGrpSpPr/>
            <p:nvPr/>
          </p:nvGrpSpPr>
          <p:grpSpPr>
            <a:xfrm>
              <a:off x="1367579" y="2122141"/>
              <a:ext cx="584200" cy="584200"/>
              <a:chOff x="1028700" y="1853169"/>
              <a:chExt cx="787400" cy="787400"/>
            </a:xfrm>
          </p:grpSpPr>
          <p:sp>
            <p:nvSpPr>
              <p:cNvPr id="50" name="椭圆 49"/>
              <p:cNvSpPr/>
              <p:nvPr/>
            </p:nvSpPr>
            <p:spPr>
              <a:xfrm>
                <a:off x="1028700" y="1853169"/>
                <a:ext cx="787400" cy="787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1" name="椭圆 16"/>
              <p:cNvSpPr/>
              <p:nvPr/>
            </p:nvSpPr>
            <p:spPr>
              <a:xfrm>
                <a:off x="1237694" y="2062163"/>
                <a:ext cx="369412" cy="369412"/>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grpSp>
        <p:nvGrpSpPr>
          <p:cNvPr id="54" name="组合 53"/>
          <p:cNvGrpSpPr/>
          <p:nvPr/>
        </p:nvGrpSpPr>
        <p:grpSpPr>
          <a:xfrm>
            <a:off x="1176164" y="4215093"/>
            <a:ext cx="4498461" cy="1375835"/>
            <a:chOff x="1367579" y="1996834"/>
            <a:chExt cx="4498461" cy="1375835"/>
          </a:xfrm>
        </p:grpSpPr>
        <p:grpSp>
          <p:nvGrpSpPr>
            <p:cNvPr id="55" name="组合 54"/>
            <p:cNvGrpSpPr/>
            <p:nvPr/>
          </p:nvGrpSpPr>
          <p:grpSpPr>
            <a:xfrm>
              <a:off x="2123229" y="1996834"/>
              <a:ext cx="3742811" cy="1375835"/>
              <a:chOff x="7483989" y="3433235"/>
              <a:chExt cx="3742811" cy="1375835"/>
            </a:xfrm>
          </p:grpSpPr>
          <p:sp>
            <p:nvSpPr>
              <p:cNvPr id="59" name="矩形 58"/>
              <p:cNvSpPr/>
              <p:nvPr/>
            </p:nvSpPr>
            <p:spPr>
              <a:xfrm>
                <a:off x="7483989" y="3830341"/>
                <a:ext cx="3742811" cy="97872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600" dirty="0">
                    <a:solidFill>
                      <a:schemeClr val="tx1">
                        <a:lumMod val="65000"/>
                        <a:lumOff val="35000"/>
                      </a:schemeClr>
                    </a:solidFill>
                    <a:latin typeface="+mn-ea"/>
                  </a:rPr>
                  <a:t>停用词一般指对文本特征没有任何贡献作用的字词，比如语气，人称等一些</a:t>
                </a:r>
                <a:r>
                  <a:rPr lang="zh-CN" altLang="en-US" sz="1600" dirty="0" smtClean="0">
                    <a:solidFill>
                      <a:schemeClr val="tx1">
                        <a:lumMod val="65000"/>
                        <a:lumOff val="35000"/>
                      </a:schemeClr>
                    </a:solidFill>
                    <a:latin typeface="+mn-ea"/>
                  </a:rPr>
                  <a:t>词。工具：中科院停用词表。</a:t>
                </a:r>
                <a:endParaRPr lang="zh-CN" altLang="en-US" sz="1600" dirty="0">
                  <a:solidFill>
                    <a:schemeClr val="tx1">
                      <a:lumMod val="65000"/>
                      <a:lumOff val="35000"/>
                    </a:schemeClr>
                  </a:solidFill>
                  <a:latin typeface="+mn-ea"/>
                </a:endParaRPr>
              </a:p>
            </p:txBody>
          </p:sp>
          <p:sp>
            <p:nvSpPr>
              <p:cNvPr id="60" name="矩形 59"/>
              <p:cNvSpPr/>
              <p:nvPr/>
            </p:nvSpPr>
            <p:spPr>
              <a:xfrm>
                <a:off x="7483989" y="3433235"/>
                <a:ext cx="2050552" cy="43037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000" b="1" dirty="0" smtClean="0">
                    <a:solidFill>
                      <a:schemeClr val="tx1">
                        <a:lumMod val="65000"/>
                        <a:lumOff val="35000"/>
                      </a:schemeClr>
                    </a:solidFill>
                    <a:latin typeface="+mn-ea"/>
                  </a:rPr>
                  <a:t>去停用词</a:t>
                </a:r>
                <a:endParaRPr lang="en-US" altLang="zh-CN" sz="2000" b="1" dirty="0">
                  <a:solidFill>
                    <a:schemeClr val="tx1">
                      <a:lumMod val="65000"/>
                      <a:lumOff val="35000"/>
                    </a:schemeClr>
                  </a:solidFill>
                  <a:latin typeface="+mn-ea"/>
                </a:endParaRPr>
              </a:p>
            </p:txBody>
          </p:sp>
        </p:grpSp>
        <p:grpSp>
          <p:nvGrpSpPr>
            <p:cNvPr id="56" name="组合 55"/>
            <p:cNvGrpSpPr/>
            <p:nvPr/>
          </p:nvGrpSpPr>
          <p:grpSpPr>
            <a:xfrm>
              <a:off x="1367579" y="2122141"/>
              <a:ext cx="584200" cy="584200"/>
              <a:chOff x="1028700" y="1853169"/>
              <a:chExt cx="787400" cy="787400"/>
            </a:xfrm>
          </p:grpSpPr>
          <p:sp>
            <p:nvSpPr>
              <p:cNvPr id="57" name="椭圆 56"/>
              <p:cNvSpPr/>
              <p:nvPr/>
            </p:nvSpPr>
            <p:spPr>
              <a:xfrm>
                <a:off x="1028700" y="1853169"/>
                <a:ext cx="787400" cy="787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sp>
            <p:nvSpPr>
              <p:cNvPr id="58" name="椭圆 23"/>
              <p:cNvSpPr/>
              <p:nvPr/>
            </p:nvSpPr>
            <p:spPr>
              <a:xfrm>
                <a:off x="1237694" y="2087311"/>
                <a:ext cx="369412" cy="319115"/>
              </a:xfrm>
              <a:custGeom>
                <a:avLst/>
                <a:gdLst>
                  <a:gd name="T0" fmla="*/ 185 w 256"/>
                  <a:gd name="T1" fmla="*/ 0 h 222"/>
                  <a:gd name="T2" fmla="*/ 256 w 256"/>
                  <a:gd name="T3" fmla="*/ 71 h 222"/>
                  <a:gd name="T4" fmla="*/ 128 w 256"/>
                  <a:gd name="T5" fmla="*/ 222 h 222"/>
                  <a:gd name="T6" fmla="*/ 0 w 256"/>
                  <a:gd name="T7" fmla="*/ 71 h 222"/>
                  <a:gd name="T8" fmla="*/ 71 w 256"/>
                  <a:gd name="T9" fmla="*/ 0 h 222"/>
                  <a:gd name="T10" fmla="*/ 128 w 256"/>
                  <a:gd name="T11" fmla="*/ 30 h 222"/>
                  <a:gd name="T12" fmla="*/ 185 w 256"/>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256" h="222">
                    <a:moveTo>
                      <a:pt x="185" y="0"/>
                    </a:moveTo>
                    <a:cubicBezTo>
                      <a:pt x="224" y="0"/>
                      <a:pt x="256" y="32"/>
                      <a:pt x="256" y="71"/>
                    </a:cubicBezTo>
                    <a:cubicBezTo>
                      <a:pt x="256" y="136"/>
                      <a:pt x="128" y="222"/>
                      <a:pt x="128" y="222"/>
                    </a:cubicBezTo>
                    <a:cubicBezTo>
                      <a:pt x="128" y="222"/>
                      <a:pt x="0" y="139"/>
                      <a:pt x="0" y="71"/>
                    </a:cubicBezTo>
                    <a:cubicBezTo>
                      <a:pt x="0" y="23"/>
                      <a:pt x="32" y="0"/>
                      <a:pt x="71" y="0"/>
                    </a:cubicBezTo>
                    <a:cubicBezTo>
                      <a:pt x="94" y="0"/>
                      <a:pt x="115" y="12"/>
                      <a:pt x="128" y="30"/>
                    </a:cubicBezTo>
                    <a:cubicBezTo>
                      <a:pt x="141" y="12"/>
                      <a:pt x="162" y="0"/>
                      <a:pt x="18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endParaRPr>
              </a:p>
            </p:txBody>
          </p:sp>
        </p:grpSp>
      </p:grpSp>
      <p:sp>
        <p:nvSpPr>
          <p:cNvPr id="28" name="文本框 27"/>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Tree>
    <p:extLst>
      <p:ext uri="{BB962C8B-B14F-4D97-AF65-F5344CB8AC3E}">
        <p14:creationId xmlns:p14="http://schemas.microsoft.com/office/powerpoint/2010/main" val="239628807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xmlns="" id="{B7AFB3EF-A7B4-4BDA-91C6-016718A2228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1"/>
          <a:stretch/>
        </p:blipFill>
        <p:spPr>
          <a:xfrm flipV="1">
            <a:off x="0" y="0"/>
            <a:ext cx="9896670" cy="6855102"/>
          </a:xfrm>
          <a:prstGeom prst="rect">
            <a:avLst/>
          </a:prstGeom>
        </p:spPr>
      </p:pic>
      <p:sp>
        <p:nvSpPr>
          <p:cNvPr id="2" name="文本框 1"/>
          <p:cNvSpPr txBox="1"/>
          <p:nvPr/>
        </p:nvSpPr>
        <p:spPr>
          <a:xfrm>
            <a:off x="2448467" y="1330564"/>
            <a:ext cx="1598515" cy="830997"/>
          </a:xfrm>
          <a:prstGeom prst="rect">
            <a:avLst/>
          </a:prstGeom>
          <a:noFill/>
        </p:spPr>
        <p:txBody>
          <a:bodyPr wrap="none" rtlCol="0">
            <a:spAutoFit/>
            <a:scene3d>
              <a:camera prst="orthographicFront"/>
              <a:lightRig rig="threePt" dir="t"/>
            </a:scene3d>
            <a:sp3d contourW="12700"/>
          </a:bodyPr>
          <a:lstStyle/>
          <a:p>
            <a:pPr algn="ctr"/>
            <a:r>
              <a:rPr lang="zh-CN" altLang="en-US" sz="4800" b="1" dirty="0">
                <a:solidFill>
                  <a:schemeClr val="accent1"/>
                </a:solidFill>
                <a:latin typeface="+mj-ea"/>
                <a:ea typeface="+mj-ea"/>
                <a:cs typeface="经典综艺体简" panose="02010609000101010101" pitchFamily="49" charset="-122"/>
              </a:rPr>
              <a:t>目 录</a:t>
            </a:r>
          </a:p>
        </p:txBody>
      </p:sp>
      <p:sp>
        <p:nvSpPr>
          <p:cNvPr id="3" name="文本框 2"/>
          <p:cNvSpPr txBox="1"/>
          <p:nvPr/>
        </p:nvSpPr>
        <p:spPr>
          <a:xfrm>
            <a:off x="2448468" y="2163338"/>
            <a:ext cx="1598515" cy="400110"/>
          </a:xfrm>
          <a:prstGeom prst="rect">
            <a:avLst/>
          </a:prstGeom>
          <a:noFill/>
        </p:spPr>
        <p:txBody>
          <a:bodyPr wrap="none" rtlCol="0">
            <a:spAutoFit/>
            <a:scene3d>
              <a:camera prst="orthographicFront"/>
              <a:lightRig rig="threePt" dir="t"/>
            </a:scene3d>
            <a:sp3d contourW="12700"/>
          </a:bodyPr>
          <a:lstStyle/>
          <a:p>
            <a:pPr algn="ctr"/>
            <a:r>
              <a:rPr lang="en-US" altLang="zh-CN" sz="2000" dirty="0">
                <a:solidFill>
                  <a:schemeClr val="accent2"/>
                </a:solidFill>
              </a:rPr>
              <a:t>CONTENTS</a:t>
            </a:r>
          </a:p>
        </p:txBody>
      </p:sp>
      <p:sp>
        <p:nvSpPr>
          <p:cNvPr id="5" name="文本框 4"/>
          <p:cNvSpPr txBox="1"/>
          <p:nvPr/>
        </p:nvSpPr>
        <p:spPr>
          <a:xfrm>
            <a:off x="6352704" y="1803942"/>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选题意义</a:t>
            </a:r>
            <a:endParaRPr lang="en-US" altLang="zh-CN" sz="2400" dirty="0">
              <a:solidFill>
                <a:schemeClr val="accent2"/>
              </a:solidFill>
            </a:endParaRPr>
          </a:p>
        </p:txBody>
      </p:sp>
      <p:sp>
        <p:nvSpPr>
          <p:cNvPr id="8" name="文本框 7"/>
          <p:cNvSpPr txBox="1"/>
          <p:nvPr/>
        </p:nvSpPr>
        <p:spPr>
          <a:xfrm>
            <a:off x="6332826" y="2809350"/>
            <a:ext cx="2339102"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国内外研究综述</a:t>
            </a:r>
            <a:endParaRPr lang="en-US" altLang="zh-CN" sz="2400" dirty="0">
              <a:solidFill>
                <a:schemeClr val="accent2"/>
              </a:solidFill>
            </a:endParaRPr>
          </a:p>
        </p:txBody>
      </p:sp>
      <p:sp>
        <p:nvSpPr>
          <p:cNvPr id="11" name="文本框 10"/>
          <p:cNvSpPr txBox="1"/>
          <p:nvPr/>
        </p:nvSpPr>
        <p:spPr>
          <a:xfrm>
            <a:off x="6352704" y="3864453"/>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研究方案</a:t>
            </a:r>
            <a:endParaRPr lang="en-US" altLang="zh-CN" sz="2400" dirty="0">
              <a:solidFill>
                <a:schemeClr val="accent2"/>
              </a:solidFill>
            </a:endParaRPr>
          </a:p>
        </p:txBody>
      </p:sp>
      <p:sp>
        <p:nvSpPr>
          <p:cNvPr id="14" name="文本框 13"/>
          <p:cNvSpPr txBox="1"/>
          <p:nvPr/>
        </p:nvSpPr>
        <p:spPr>
          <a:xfrm>
            <a:off x="6352704" y="4869862"/>
            <a:ext cx="1415772" cy="461665"/>
          </a:xfrm>
          <a:prstGeom prst="rect">
            <a:avLst/>
          </a:prstGeom>
          <a:noFill/>
        </p:spPr>
        <p:txBody>
          <a:bodyPr wrap="none" rtlCol="0">
            <a:spAutoFit/>
            <a:scene3d>
              <a:camera prst="orthographicFront"/>
              <a:lightRig rig="threePt" dir="t"/>
            </a:scene3d>
            <a:sp3d contourW="12700"/>
          </a:bodyPr>
          <a:lstStyle/>
          <a:p>
            <a:r>
              <a:rPr lang="zh-CN" altLang="en-US" sz="2400" dirty="0" smtClean="0">
                <a:solidFill>
                  <a:schemeClr val="accent2"/>
                </a:solidFill>
              </a:rPr>
              <a:t>研究基础</a:t>
            </a:r>
            <a:endParaRPr lang="zh-CN" altLang="en-US" sz="2400" dirty="0">
              <a:solidFill>
                <a:schemeClr val="accent2"/>
              </a:solidFill>
            </a:endParaRPr>
          </a:p>
        </p:txBody>
      </p:sp>
      <p:sp>
        <p:nvSpPr>
          <p:cNvPr id="16" name="文本框 15"/>
          <p:cNvSpPr txBox="1"/>
          <p:nvPr/>
        </p:nvSpPr>
        <p:spPr>
          <a:xfrm>
            <a:off x="5487735" y="1643444"/>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01.</a:t>
            </a:r>
          </a:p>
        </p:txBody>
      </p:sp>
      <p:sp>
        <p:nvSpPr>
          <p:cNvPr id="17" name="文本框 16"/>
          <p:cNvSpPr txBox="1"/>
          <p:nvPr/>
        </p:nvSpPr>
        <p:spPr>
          <a:xfrm>
            <a:off x="5487735" y="2657376"/>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02.</a:t>
            </a:r>
          </a:p>
        </p:txBody>
      </p:sp>
      <p:sp>
        <p:nvSpPr>
          <p:cNvPr id="18" name="文本框 17"/>
          <p:cNvSpPr txBox="1"/>
          <p:nvPr/>
        </p:nvSpPr>
        <p:spPr>
          <a:xfrm>
            <a:off x="5487735" y="3671308"/>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03.</a:t>
            </a:r>
          </a:p>
        </p:txBody>
      </p:sp>
      <p:sp>
        <p:nvSpPr>
          <p:cNvPr id="19" name="文本框 18"/>
          <p:cNvSpPr txBox="1"/>
          <p:nvPr/>
        </p:nvSpPr>
        <p:spPr>
          <a:xfrm>
            <a:off x="5487735" y="4685239"/>
            <a:ext cx="898003" cy="707886"/>
          </a:xfrm>
          <a:prstGeom prst="rect">
            <a:avLst/>
          </a:prstGeom>
          <a:noFill/>
        </p:spPr>
        <p:txBody>
          <a:bodyPr wrap="none" rtlCol="0">
            <a:spAutoFit/>
            <a:scene3d>
              <a:camera prst="orthographicFront"/>
              <a:lightRig rig="threePt" dir="t"/>
            </a:scene3d>
            <a:sp3d contourW="12700"/>
          </a:bodyPr>
          <a:lstStyle/>
          <a:p>
            <a:r>
              <a:rPr lang="en-US" altLang="zh-CN" sz="4000" b="1" i="1" dirty="0">
                <a:solidFill>
                  <a:schemeClr val="accent1"/>
                </a:solidFill>
              </a:rPr>
              <a:t>04.</a:t>
            </a:r>
          </a:p>
        </p:txBody>
      </p:sp>
    </p:spTree>
    <p:extLst>
      <p:ext uri="{BB962C8B-B14F-4D97-AF65-F5344CB8AC3E}">
        <p14:creationId xmlns:p14="http://schemas.microsoft.com/office/powerpoint/2010/main" val="336915856"/>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1495973" y="2203568"/>
            <a:ext cx="1942023" cy="2078071"/>
            <a:chOff x="1161144" y="1785035"/>
            <a:chExt cx="2369000" cy="2534960"/>
          </a:xfrm>
        </p:grpSpPr>
        <p:grpSp>
          <p:nvGrpSpPr>
            <p:cNvPr id="6" name="组合 5"/>
            <p:cNvGrpSpPr/>
            <p:nvPr/>
          </p:nvGrpSpPr>
          <p:grpSpPr>
            <a:xfrm>
              <a:off x="1161144" y="1950996"/>
              <a:ext cx="2369000" cy="2368999"/>
              <a:chOff x="824545" y="1875863"/>
              <a:chExt cx="2530586" cy="2530585"/>
            </a:xfrm>
          </p:grpSpPr>
          <p:sp>
            <p:nvSpPr>
              <p:cNvPr id="3" name="椭圆 2"/>
              <p:cNvSpPr/>
              <p:nvPr/>
            </p:nvSpPr>
            <p:spPr>
              <a:xfrm>
                <a:off x="824545" y="1875863"/>
                <a:ext cx="2530586" cy="25305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6" name="椭圆 75"/>
              <p:cNvSpPr/>
              <p:nvPr/>
            </p:nvSpPr>
            <p:spPr>
              <a:xfrm>
                <a:off x="954664"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nvGrpSpPr>
            <p:cNvPr id="14" name="组合 13"/>
            <p:cNvGrpSpPr/>
            <p:nvPr/>
          </p:nvGrpSpPr>
          <p:grpSpPr>
            <a:xfrm>
              <a:off x="1258698" y="1785035"/>
              <a:ext cx="973815" cy="973815"/>
              <a:chOff x="928753" y="1698582"/>
              <a:chExt cx="1040237" cy="1040237"/>
            </a:xfrm>
          </p:grpSpPr>
          <p:sp>
            <p:nvSpPr>
              <p:cNvPr id="77" name="椭圆 76"/>
              <p:cNvSpPr/>
              <p:nvPr/>
            </p:nvSpPr>
            <p:spPr>
              <a:xfrm>
                <a:off x="928753"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8" name="Freeform 44"/>
              <p:cNvSpPr>
                <a:spLocks noEditPoints="1"/>
              </p:cNvSpPr>
              <p:nvPr/>
            </p:nvSpPr>
            <p:spPr bwMode="auto">
              <a:xfrm>
                <a:off x="1229384" y="1989146"/>
                <a:ext cx="399094" cy="408516"/>
              </a:xfrm>
              <a:custGeom>
                <a:avLst/>
                <a:gdLst>
                  <a:gd name="T0" fmla="*/ 11676468 w 59"/>
                  <a:gd name="T1" fmla="*/ 473228194 h 60"/>
                  <a:gd name="T2" fmla="*/ 11676468 w 59"/>
                  <a:gd name="T3" fmla="*/ 449567300 h 60"/>
                  <a:gd name="T4" fmla="*/ 151800920 w 59"/>
                  <a:gd name="T5" fmla="*/ 461399467 h 60"/>
                  <a:gd name="T6" fmla="*/ 326958194 w 59"/>
                  <a:gd name="T7" fmla="*/ 224783650 h 60"/>
                  <a:gd name="T8" fmla="*/ 186833742 w 59"/>
                  <a:gd name="T9" fmla="*/ 94647015 h 60"/>
                  <a:gd name="T10" fmla="*/ 93415162 w 59"/>
                  <a:gd name="T11" fmla="*/ 165629696 h 60"/>
                  <a:gd name="T12" fmla="*/ 93415162 w 59"/>
                  <a:gd name="T13" fmla="*/ 224783650 h 60"/>
                  <a:gd name="T14" fmla="*/ 198510210 w 59"/>
                  <a:gd name="T15" fmla="*/ 437738573 h 60"/>
                  <a:gd name="T16" fmla="*/ 35032822 w 59"/>
                  <a:gd name="T17" fmla="*/ 283937604 h 60"/>
                  <a:gd name="T18" fmla="*/ 35032822 w 59"/>
                  <a:gd name="T19" fmla="*/ 106475742 h 60"/>
                  <a:gd name="T20" fmla="*/ 186833742 w 59"/>
                  <a:gd name="T21" fmla="*/ 11832167 h 60"/>
                  <a:gd name="T22" fmla="*/ 408696888 w 59"/>
                  <a:gd name="T23" fmla="*/ 189290590 h 60"/>
                  <a:gd name="T24" fmla="*/ 326958194 w 59"/>
                  <a:gd name="T25" fmla="*/ 224783650 h 60"/>
                  <a:gd name="T26" fmla="*/ 58385758 w 59"/>
                  <a:gd name="T27" fmla="*/ 650690056 h 60"/>
                  <a:gd name="T28" fmla="*/ 58385758 w 59"/>
                  <a:gd name="T29" fmla="*/ 627029163 h 60"/>
                  <a:gd name="T30" fmla="*/ 175157274 w 59"/>
                  <a:gd name="T31" fmla="*/ 520553421 h 60"/>
                  <a:gd name="T32" fmla="*/ 70062226 w 59"/>
                  <a:gd name="T33" fmla="*/ 650690056 h 60"/>
                  <a:gd name="T34" fmla="*/ 233539615 w 59"/>
                  <a:gd name="T35" fmla="*/ 709844010 h 60"/>
                  <a:gd name="T36" fmla="*/ 221863146 w 59"/>
                  <a:gd name="T37" fmla="*/ 556043042 h 60"/>
                  <a:gd name="T38" fmla="*/ 245219500 w 59"/>
                  <a:gd name="T39" fmla="*/ 556043042 h 60"/>
                  <a:gd name="T40" fmla="*/ 653912971 w 59"/>
                  <a:gd name="T41" fmla="*/ 603368269 h 60"/>
                  <a:gd name="T42" fmla="*/ 502112051 w 59"/>
                  <a:gd name="T43" fmla="*/ 698011844 h 60"/>
                  <a:gd name="T44" fmla="*/ 280248904 w 59"/>
                  <a:gd name="T45" fmla="*/ 520553421 h 60"/>
                  <a:gd name="T46" fmla="*/ 361987599 w 59"/>
                  <a:gd name="T47" fmla="*/ 496892527 h 60"/>
                  <a:gd name="T48" fmla="*/ 525468404 w 59"/>
                  <a:gd name="T49" fmla="*/ 603368269 h 60"/>
                  <a:gd name="T50" fmla="*/ 607207098 w 59"/>
                  <a:gd name="T51" fmla="*/ 520553421 h 60"/>
                  <a:gd name="T52" fmla="*/ 478759114 w 59"/>
                  <a:gd name="T53" fmla="*/ 378584619 h 60"/>
                  <a:gd name="T54" fmla="*/ 513788519 w 59"/>
                  <a:gd name="T55" fmla="*/ 283937604 h 60"/>
                  <a:gd name="T56" fmla="*/ 688945793 w 59"/>
                  <a:gd name="T57" fmla="*/ 520553421 h 60"/>
                  <a:gd name="T58" fmla="*/ 467082646 w 59"/>
                  <a:gd name="T59" fmla="*/ 153800969 h 60"/>
                  <a:gd name="T60" fmla="*/ 432049825 w 59"/>
                  <a:gd name="T61" fmla="*/ 153800969 h 60"/>
                  <a:gd name="T62" fmla="*/ 455406178 w 59"/>
                  <a:gd name="T63" fmla="*/ 0 h 60"/>
                  <a:gd name="T64" fmla="*/ 467082646 w 59"/>
                  <a:gd name="T65" fmla="*/ 153800969 h 60"/>
                  <a:gd name="T66" fmla="*/ 513788519 w 59"/>
                  <a:gd name="T67" fmla="*/ 189290590 h 60"/>
                  <a:gd name="T68" fmla="*/ 502112051 w 59"/>
                  <a:gd name="T69" fmla="*/ 165629696 h 60"/>
                  <a:gd name="T70" fmla="*/ 630560035 w 59"/>
                  <a:gd name="T71" fmla="*/ 59153954 h 60"/>
                  <a:gd name="T72" fmla="*/ 525468404 w 59"/>
                  <a:gd name="T73" fmla="*/ 189290590 h 60"/>
                  <a:gd name="T74" fmla="*/ 548821341 w 59"/>
                  <a:gd name="T75" fmla="*/ 260276710 h 60"/>
                  <a:gd name="T76" fmla="*/ 548821341 w 59"/>
                  <a:gd name="T77" fmla="*/ 236615817 h 60"/>
                  <a:gd name="T78" fmla="*/ 688945793 w 59"/>
                  <a:gd name="T79" fmla="*/ 248444544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9" h="6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accent1"/>
              </a:solidFill>
              <a:ln>
                <a:noFill/>
              </a:ln>
            </p:spPr>
            <p:txBody>
              <a:bodyPr/>
              <a:lstStyle/>
              <a:p>
                <a:endParaRPr lang="zh-CN" altLang="en-US">
                  <a:solidFill>
                    <a:srgbClr val="000000"/>
                  </a:solidFill>
                </a:endParaRPr>
              </a:p>
            </p:txBody>
          </p:sp>
        </p:grpSp>
      </p:grpSp>
      <p:sp>
        <p:nvSpPr>
          <p:cNvPr id="67" name="文本框 66"/>
          <p:cNvSpPr txBox="1"/>
          <p:nvPr/>
        </p:nvSpPr>
        <p:spPr>
          <a:xfrm>
            <a:off x="1631898" y="3015996"/>
            <a:ext cx="1670174" cy="646331"/>
          </a:xfrm>
          <a:prstGeom prst="rect">
            <a:avLst/>
          </a:prstGeom>
          <a:noFill/>
        </p:spPr>
        <p:txBody>
          <a:bodyPr wrap="square" rtlCol="0">
            <a:spAutoFit/>
            <a:scene3d>
              <a:camera prst="orthographicFront"/>
              <a:lightRig rig="threePt" dir="t"/>
            </a:scene3d>
            <a:sp3d contourW="12700"/>
          </a:bodyPr>
          <a:lstStyle/>
          <a:p>
            <a:pPr algn="ctr">
              <a:defRPr/>
            </a:pPr>
            <a:r>
              <a:rPr lang="zh-CN" altLang="en-US" sz="3600" b="1" i="1" dirty="0" smtClean="0">
                <a:solidFill>
                  <a:srgbClr val="FFFFFF"/>
                </a:solidFill>
                <a:latin typeface="Century Gothic" panose="020B0502020202020204" pitchFamily="34" charset="0"/>
              </a:rPr>
              <a:t>词向量</a:t>
            </a:r>
            <a:endParaRPr lang="zh-CN" altLang="en-US" sz="3600" b="1" i="1" dirty="0">
              <a:solidFill>
                <a:srgbClr val="FFFFFF"/>
              </a:solidFill>
              <a:latin typeface="Century Gothic" panose="020B0502020202020204" pitchFamily="34" charset="0"/>
            </a:endParaRPr>
          </a:p>
        </p:txBody>
      </p:sp>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研究方案</a:t>
            </a:r>
            <a:endParaRPr lang="zh-CN" altLang="en-US" sz="3200" b="1" dirty="0">
              <a:solidFill>
                <a:srgbClr val="000000"/>
              </a:solidFill>
            </a:endParaRPr>
          </a:p>
        </p:txBody>
      </p:sp>
      <p:sp>
        <p:nvSpPr>
          <p:cNvPr id="2" name="TextBox 1"/>
          <p:cNvSpPr txBox="1"/>
          <p:nvPr/>
        </p:nvSpPr>
        <p:spPr>
          <a:xfrm>
            <a:off x="4142789" y="1621768"/>
            <a:ext cx="6148873" cy="4081117"/>
          </a:xfrm>
          <a:prstGeom prst="rect">
            <a:avLst/>
          </a:prstGeom>
          <a:noFill/>
        </p:spPr>
        <p:txBody>
          <a:bodyPr wrap="square" rtlCol="0">
            <a:spAutoFit/>
          </a:bodyPr>
          <a:lstStyle/>
          <a:p>
            <a:pPr>
              <a:lnSpc>
                <a:spcPct val="120000"/>
              </a:lnSpc>
            </a:pPr>
            <a:r>
              <a:rPr lang="zh-CN" altLang="en-US" sz="2400" dirty="0" smtClean="0">
                <a:latin typeface="+mn-ea"/>
              </a:rPr>
              <a:t>词</a:t>
            </a:r>
            <a:r>
              <a:rPr lang="zh-CN" altLang="en-US" sz="2400" dirty="0">
                <a:latin typeface="+mn-ea"/>
              </a:rPr>
              <a:t>向量是</a:t>
            </a:r>
            <a:r>
              <a:rPr lang="zh-CN" altLang="en-US" sz="2400" dirty="0" smtClean="0">
                <a:latin typeface="+mn-ea"/>
              </a:rPr>
              <a:t>后续机器学习情感</a:t>
            </a:r>
            <a:r>
              <a:rPr lang="zh-CN" altLang="en-US" sz="2400" dirty="0">
                <a:latin typeface="+mn-ea"/>
              </a:rPr>
              <a:t>分析实验模型的输入基础。模型的训练数据在经过预处理</a:t>
            </a:r>
            <a:r>
              <a:rPr lang="zh-CN" altLang="en-US" sz="2400" dirty="0" smtClean="0">
                <a:latin typeface="+mn-ea"/>
              </a:rPr>
              <a:t>后，</a:t>
            </a:r>
            <a:r>
              <a:rPr lang="zh-CN" altLang="en-US" sz="2400" dirty="0" smtClean="0">
                <a:latin typeface="+mn-ea"/>
              </a:rPr>
              <a:t>得到句子</a:t>
            </a:r>
            <a:r>
              <a:rPr lang="zh-CN" altLang="en-US" sz="2400" dirty="0">
                <a:latin typeface="+mn-ea"/>
              </a:rPr>
              <a:t>中每个词的词向量表示，句子中所有词语对应的词向量经过组合得到句子的向量表示。句子的向量表示输入到情感分析实验模型中进一步学习后，最终得到句子的情感倾向性。因此，词向量</a:t>
            </a:r>
            <a:r>
              <a:rPr lang="en-US" altLang="zh-CN" sz="2400" dirty="0">
                <a:latin typeface="+mn-ea"/>
              </a:rPr>
              <a:t>(Word Embedding)</a:t>
            </a:r>
            <a:r>
              <a:rPr lang="zh-CN" altLang="en-US" sz="2400" dirty="0">
                <a:latin typeface="+mn-ea"/>
              </a:rPr>
              <a:t>成为自然语言处理领域的热点，其中最常用的是</a:t>
            </a:r>
            <a:r>
              <a:rPr lang="en-US" altLang="zh-CN" sz="2400" dirty="0" smtClean="0">
                <a:latin typeface="+mn-ea"/>
              </a:rPr>
              <a:t>Word2Vec</a:t>
            </a:r>
            <a:r>
              <a:rPr lang="zh-CN" altLang="en-US" sz="2400" dirty="0" smtClean="0">
                <a:latin typeface="+mn-ea"/>
              </a:rPr>
              <a:t>训练词向量。</a:t>
            </a:r>
            <a:endParaRPr lang="zh-CN" altLang="en-US" sz="2400" dirty="0">
              <a:latin typeface="+mn-ea"/>
            </a:endParaRPr>
          </a:p>
        </p:txBody>
      </p:sp>
    </p:spTree>
    <p:extLst>
      <p:ext uri="{BB962C8B-B14F-4D97-AF65-F5344CB8AC3E}">
        <p14:creationId xmlns:p14="http://schemas.microsoft.com/office/powerpoint/2010/main" val="2075389266"/>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839351" y="1739846"/>
            <a:ext cx="1942023" cy="2078071"/>
            <a:chOff x="3661382" y="1785035"/>
            <a:chExt cx="2369000" cy="2534960"/>
          </a:xfrm>
        </p:grpSpPr>
        <p:grpSp>
          <p:nvGrpSpPr>
            <p:cNvPr id="7" name="组合 6"/>
            <p:cNvGrpSpPr/>
            <p:nvPr/>
          </p:nvGrpSpPr>
          <p:grpSpPr>
            <a:xfrm>
              <a:off x="3661382" y="1950996"/>
              <a:ext cx="2369000" cy="2368999"/>
              <a:chOff x="3495320" y="1875863"/>
              <a:chExt cx="2530586" cy="2530585"/>
            </a:xfrm>
          </p:grpSpPr>
          <p:sp>
            <p:nvSpPr>
              <p:cNvPr id="104" name="椭圆 103"/>
              <p:cNvSpPr/>
              <p:nvPr/>
            </p:nvSpPr>
            <p:spPr>
              <a:xfrm>
                <a:off x="3495320" y="1875863"/>
                <a:ext cx="2530586" cy="2530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3625439" y="2005982"/>
                <a:ext cx="2270346" cy="2270346"/>
              </a:xfrm>
              <a:prstGeom prst="ellipse">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3758936" y="1785035"/>
              <a:ext cx="973815" cy="973815"/>
              <a:chOff x="3599528" y="1698582"/>
              <a:chExt cx="1040237" cy="1040237"/>
            </a:xfrm>
          </p:grpSpPr>
          <p:sp>
            <p:nvSpPr>
              <p:cNvPr id="106" name="椭圆 105"/>
              <p:cNvSpPr/>
              <p:nvPr/>
            </p:nvSpPr>
            <p:spPr>
              <a:xfrm>
                <a:off x="3599528" y="1698582"/>
                <a:ext cx="1040237" cy="1040237"/>
              </a:xfrm>
              <a:prstGeom prst="ellipse">
                <a:avLst/>
              </a:prstGeom>
              <a:solidFill>
                <a:schemeClr val="bg1"/>
              </a:solidFill>
              <a:ln>
                <a:noFill/>
              </a:ln>
              <a:effectLst>
                <a:outerShdw blurRad="1397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Freeform 26"/>
              <p:cNvSpPr>
                <a:spLocks noEditPoints="1"/>
              </p:cNvSpPr>
              <p:nvPr/>
            </p:nvSpPr>
            <p:spPr bwMode="auto">
              <a:xfrm>
                <a:off x="3839967" y="2052638"/>
                <a:ext cx="559358" cy="314244"/>
              </a:xfrm>
              <a:custGeom>
                <a:avLst/>
                <a:gdLst>
                  <a:gd name="T0" fmla="*/ 783759669 w 82"/>
                  <a:gd name="T1" fmla="*/ 547860054 h 46"/>
                  <a:gd name="T2" fmla="*/ 593758996 w 82"/>
                  <a:gd name="T3" fmla="*/ 357301386 h 46"/>
                  <a:gd name="T4" fmla="*/ 653134206 w 82"/>
                  <a:gd name="T5" fmla="*/ 214381522 h 46"/>
                  <a:gd name="T6" fmla="*/ 629384122 w 82"/>
                  <a:gd name="T7" fmla="*/ 166739266 h 46"/>
                  <a:gd name="T8" fmla="*/ 475005129 w 82"/>
                  <a:gd name="T9" fmla="*/ 369211087 h 46"/>
                  <a:gd name="T10" fmla="*/ 463130087 w 82"/>
                  <a:gd name="T11" fmla="*/ 381120788 h 46"/>
                  <a:gd name="T12" fmla="*/ 380004792 w 82"/>
                  <a:gd name="T13" fmla="*/ 381120788 h 46"/>
                  <a:gd name="T14" fmla="*/ 190004119 w 82"/>
                  <a:gd name="T15" fmla="*/ 547860054 h 46"/>
                  <a:gd name="T16" fmla="*/ 0 w 82"/>
                  <a:gd name="T17" fmla="*/ 357301386 h 46"/>
                  <a:gd name="T18" fmla="*/ 190004119 w 82"/>
                  <a:gd name="T19" fmla="*/ 166739266 h 46"/>
                  <a:gd name="T20" fmla="*/ 273129414 w 82"/>
                  <a:gd name="T21" fmla="*/ 190558668 h 46"/>
                  <a:gd name="T22" fmla="*/ 332504624 w 82"/>
                  <a:gd name="T23" fmla="*/ 107190761 h 46"/>
                  <a:gd name="T24" fmla="*/ 237504288 w 82"/>
                  <a:gd name="T25" fmla="*/ 107190761 h 46"/>
                  <a:gd name="T26" fmla="*/ 213754203 w 82"/>
                  <a:gd name="T27" fmla="*/ 83371359 h 46"/>
                  <a:gd name="T28" fmla="*/ 237504288 w 82"/>
                  <a:gd name="T29" fmla="*/ 47638804 h 46"/>
                  <a:gd name="T30" fmla="*/ 403754877 w 82"/>
                  <a:gd name="T31" fmla="*/ 47638804 h 46"/>
                  <a:gd name="T32" fmla="*/ 403754877 w 82"/>
                  <a:gd name="T33" fmla="*/ 107190761 h 46"/>
                  <a:gd name="T34" fmla="*/ 593758996 w 82"/>
                  <a:gd name="T35" fmla="*/ 107190761 h 46"/>
                  <a:gd name="T36" fmla="*/ 558133870 w 82"/>
                  <a:gd name="T37" fmla="*/ 47638804 h 46"/>
                  <a:gd name="T38" fmla="*/ 463130087 w 82"/>
                  <a:gd name="T39" fmla="*/ 47638804 h 46"/>
                  <a:gd name="T40" fmla="*/ 427504961 w 82"/>
                  <a:gd name="T41" fmla="*/ 23819402 h 46"/>
                  <a:gd name="T42" fmla="*/ 463130087 w 82"/>
                  <a:gd name="T43" fmla="*/ 0 h 46"/>
                  <a:gd name="T44" fmla="*/ 570008912 w 82"/>
                  <a:gd name="T45" fmla="*/ 0 h 46"/>
                  <a:gd name="T46" fmla="*/ 593758996 w 82"/>
                  <a:gd name="T47" fmla="*/ 11909701 h 46"/>
                  <a:gd name="T48" fmla="*/ 700634374 w 82"/>
                  <a:gd name="T49" fmla="*/ 178648967 h 46"/>
                  <a:gd name="T50" fmla="*/ 783759669 w 82"/>
                  <a:gd name="T51" fmla="*/ 166739266 h 46"/>
                  <a:gd name="T52" fmla="*/ 973763788 w 82"/>
                  <a:gd name="T53" fmla="*/ 357301386 h 46"/>
                  <a:gd name="T54" fmla="*/ 783759669 w 82"/>
                  <a:gd name="T55" fmla="*/ 547860054 h 46"/>
                  <a:gd name="T56" fmla="*/ 190004119 w 82"/>
                  <a:gd name="T57" fmla="*/ 381120788 h 46"/>
                  <a:gd name="T58" fmla="*/ 166254035 w 82"/>
                  <a:gd name="T59" fmla="*/ 333478533 h 46"/>
                  <a:gd name="T60" fmla="*/ 249379330 w 82"/>
                  <a:gd name="T61" fmla="*/ 226291223 h 46"/>
                  <a:gd name="T62" fmla="*/ 190004119 w 82"/>
                  <a:gd name="T63" fmla="*/ 214381522 h 46"/>
                  <a:gd name="T64" fmla="*/ 47500168 w 82"/>
                  <a:gd name="T65" fmla="*/ 357301386 h 46"/>
                  <a:gd name="T66" fmla="*/ 190004119 w 82"/>
                  <a:gd name="T67" fmla="*/ 488311549 h 46"/>
                  <a:gd name="T68" fmla="*/ 320629582 w 82"/>
                  <a:gd name="T69" fmla="*/ 381120788 h 46"/>
                  <a:gd name="T70" fmla="*/ 190004119 w 82"/>
                  <a:gd name="T71" fmla="*/ 381120788 h 46"/>
                  <a:gd name="T72" fmla="*/ 320629582 w 82"/>
                  <a:gd name="T73" fmla="*/ 321568832 h 46"/>
                  <a:gd name="T74" fmla="*/ 285004456 w 82"/>
                  <a:gd name="T75" fmla="*/ 262020326 h 46"/>
                  <a:gd name="T76" fmla="*/ 237504288 w 82"/>
                  <a:gd name="T77" fmla="*/ 321568832 h 46"/>
                  <a:gd name="T78" fmla="*/ 320629582 w 82"/>
                  <a:gd name="T79" fmla="*/ 321568832 h 46"/>
                  <a:gd name="T80" fmla="*/ 570008912 w 82"/>
                  <a:gd name="T81" fmla="*/ 166739266 h 46"/>
                  <a:gd name="T82" fmla="*/ 368129750 w 82"/>
                  <a:gd name="T83" fmla="*/ 166739266 h 46"/>
                  <a:gd name="T84" fmla="*/ 320629582 w 82"/>
                  <a:gd name="T85" fmla="*/ 214381522 h 46"/>
                  <a:gd name="T86" fmla="*/ 380004792 w 82"/>
                  <a:gd name="T87" fmla="*/ 321568832 h 46"/>
                  <a:gd name="T88" fmla="*/ 439380003 w 82"/>
                  <a:gd name="T89" fmla="*/ 321568832 h 46"/>
                  <a:gd name="T90" fmla="*/ 570008912 w 82"/>
                  <a:gd name="T91" fmla="*/ 166739266 h 46"/>
                  <a:gd name="T92" fmla="*/ 783759669 w 82"/>
                  <a:gd name="T93" fmla="*/ 214381522 h 46"/>
                  <a:gd name="T94" fmla="*/ 736259501 w 82"/>
                  <a:gd name="T95" fmla="*/ 226291223 h 46"/>
                  <a:gd name="T96" fmla="*/ 807509753 w 82"/>
                  <a:gd name="T97" fmla="*/ 333478533 h 46"/>
                  <a:gd name="T98" fmla="*/ 795634711 w 82"/>
                  <a:gd name="T99" fmla="*/ 369211087 h 46"/>
                  <a:gd name="T100" fmla="*/ 783759669 w 82"/>
                  <a:gd name="T101" fmla="*/ 381120788 h 46"/>
                  <a:gd name="T102" fmla="*/ 760009585 w 82"/>
                  <a:gd name="T103" fmla="*/ 369211087 h 46"/>
                  <a:gd name="T104" fmla="*/ 688759332 w 82"/>
                  <a:gd name="T105" fmla="*/ 262020326 h 46"/>
                  <a:gd name="T106" fmla="*/ 653134206 w 82"/>
                  <a:gd name="T107" fmla="*/ 357301386 h 46"/>
                  <a:gd name="T108" fmla="*/ 783759669 w 82"/>
                  <a:gd name="T109" fmla="*/ 488311549 h 46"/>
                  <a:gd name="T110" fmla="*/ 914388578 w 82"/>
                  <a:gd name="T111" fmla="*/ 357301386 h 46"/>
                  <a:gd name="T112" fmla="*/ 783759669 w 82"/>
                  <a:gd name="T113" fmla="*/ 214381522 h 4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2" h="46">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accent2"/>
              </a:solidFill>
              <a:ln>
                <a:noFill/>
              </a:ln>
            </p:spPr>
            <p:txBody>
              <a:bodyPr/>
              <a:lstStyle/>
              <a:p>
                <a:endParaRPr lang="zh-CN" altLang="en-US"/>
              </a:p>
            </p:txBody>
          </p:sp>
        </p:grpSp>
      </p:grpSp>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7975275" y="2440307"/>
            <a:ext cx="1670174" cy="120032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特征</a:t>
            </a:r>
            <a:endParaRPr kumimoji="0" lang="en-US" altLang="zh-CN"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提取</a:t>
            </a:r>
            <a:endParaRPr kumimoji="0" lang="zh-CN" altLang="en-US" sz="36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
        <p:nvSpPr>
          <p:cNvPr id="2" name="TextBox 1"/>
          <p:cNvSpPr txBox="1"/>
          <p:nvPr/>
        </p:nvSpPr>
        <p:spPr>
          <a:xfrm>
            <a:off x="1558212" y="1112561"/>
            <a:ext cx="5934269" cy="5410712"/>
          </a:xfrm>
          <a:prstGeom prst="rect">
            <a:avLst/>
          </a:prstGeom>
          <a:noFill/>
        </p:spPr>
        <p:txBody>
          <a:bodyPr wrap="square" rtlCol="0">
            <a:spAutoFit/>
          </a:bodyPr>
          <a:lstStyle/>
          <a:p>
            <a:pPr>
              <a:lnSpc>
                <a:spcPct val="120000"/>
              </a:lnSpc>
            </a:pPr>
            <a:r>
              <a:rPr lang="zh-CN" altLang="en-US" sz="2400" dirty="0"/>
              <a:t>在完成分词的文本中，文本可能由成千上万个词语组成，如果将所有词都作为特征项，所要构建的特征</a:t>
            </a:r>
            <a:r>
              <a:rPr lang="zh-CN" altLang="en-US" sz="2400" dirty="0" smtClean="0"/>
              <a:t>空间会</a:t>
            </a:r>
            <a:r>
              <a:rPr lang="zh-CN" altLang="en-US" sz="2400" dirty="0"/>
              <a:t>具有非常高的维度。为了提高文本分析的效率和准确率，将对文本信息中没有影响的词进行剔除，这就是特征词提取的意义所在。对于情感分析任务来说，特征提取主要是为了提取文本中的情感信息，并把它们做运算</a:t>
            </a:r>
            <a:r>
              <a:rPr lang="zh-CN" altLang="en-US" sz="2400" dirty="0" smtClean="0"/>
              <a:t>后来表示</a:t>
            </a:r>
            <a:r>
              <a:rPr lang="zh-CN" altLang="en-US" sz="2400" dirty="0"/>
              <a:t>一个句子的情感强度，最后作为判别情感倾向的依据</a:t>
            </a:r>
            <a:r>
              <a:rPr lang="zh-CN" altLang="en-US" sz="2400" dirty="0" smtClean="0"/>
              <a:t>。常用</a:t>
            </a:r>
            <a:r>
              <a:rPr lang="zh-CN" altLang="en-US" sz="2400" dirty="0"/>
              <a:t>的特征提取方法有特征抽取和</a:t>
            </a:r>
            <a:r>
              <a:rPr lang="zh-CN" altLang="en-US" sz="2400" dirty="0" smtClean="0"/>
              <a:t>特征选择。拟采用</a:t>
            </a:r>
            <a:r>
              <a:rPr lang="en-US" altLang="zh-CN" sz="2400" dirty="0" smtClean="0"/>
              <a:t>PCA</a:t>
            </a:r>
            <a:r>
              <a:rPr lang="zh-CN" altLang="en-US" sz="2400" dirty="0" smtClean="0"/>
              <a:t>和</a:t>
            </a:r>
            <a:r>
              <a:rPr lang="en-US" altLang="zh-CN" sz="2400" dirty="0" smtClean="0"/>
              <a:t>TF-IDF</a:t>
            </a:r>
            <a:r>
              <a:rPr lang="zh-CN" altLang="en-US" sz="2400" dirty="0" smtClean="0"/>
              <a:t>进行特征提取。</a:t>
            </a:r>
            <a:endParaRPr lang="zh-CN" altLang="en-US" sz="2400" dirty="0"/>
          </a:p>
        </p:txBody>
      </p:sp>
    </p:spTree>
    <p:extLst>
      <p:ext uri="{BB962C8B-B14F-4D97-AF65-F5344CB8AC3E}">
        <p14:creationId xmlns:p14="http://schemas.microsoft.com/office/powerpoint/2010/main" val="2817376203"/>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66"/>
          <p:cNvSpPr txBox="1"/>
          <p:nvPr/>
        </p:nvSpPr>
        <p:spPr>
          <a:xfrm>
            <a:off x="1631898" y="2775990"/>
            <a:ext cx="1670174" cy="76944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rPr>
              <a:t>01</a:t>
            </a:r>
            <a:endParaRPr kumimoji="0" lang="zh-CN" altLang="en-US" sz="44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68" name="文本框 67"/>
          <p:cNvSpPr txBox="1"/>
          <p:nvPr/>
        </p:nvSpPr>
        <p:spPr>
          <a:xfrm>
            <a:off x="7975275" y="2440307"/>
            <a:ext cx="1670174" cy="1200329"/>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特征</a:t>
            </a:r>
            <a:endParaRPr kumimoji="0" lang="en-US" altLang="zh-CN"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1" u="none" strike="noStrike" kern="1200" cap="none" spc="0" normalizeH="0" baseline="0" noProof="0" dirty="0" smtClean="0">
                <a:ln>
                  <a:noFill/>
                </a:ln>
                <a:solidFill>
                  <a:schemeClr val="bg1"/>
                </a:solidFill>
                <a:effectLst/>
                <a:uLnTx/>
                <a:uFillTx/>
                <a:latin typeface="Century Gothic" panose="020B0502020202020204" pitchFamily="34" charset="0"/>
                <a:ea typeface="微软雅黑"/>
              </a:rPr>
              <a:t>提取</a:t>
            </a:r>
            <a:endParaRPr kumimoji="0" lang="zh-CN" altLang="en-US" sz="3600" b="1" i="1" u="none" strike="noStrike" kern="1200" cap="none" spc="0" normalizeH="0" baseline="0" noProof="0" dirty="0">
              <a:ln>
                <a:noFill/>
              </a:ln>
              <a:solidFill>
                <a:schemeClr val="bg1"/>
              </a:solidFill>
              <a:effectLst/>
              <a:uLnTx/>
              <a:uFillTx/>
              <a:latin typeface="Century Gothic" panose="020B0502020202020204" pitchFamily="34" charset="0"/>
              <a:ea typeface="微软雅黑"/>
            </a:endParaRPr>
          </a:p>
        </p:txBody>
      </p:sp>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graphicFrame>
        <p:nvGraphicFramePr>
          <p:cNvPr id="4" name="图示 3"/>
          <p:cNvGraphicFramePr/>
          <p:nvPr>
            <p:extLst>
              <p:ext uri="{D42A27DB-BD31-4B8C-83A1-F6EECF244321}">
                <p14:modId xmlns:p14="http://schemas.microsoft.com/office/powerpoint/2010/main" val="315524665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2442271"/>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
        <p:nvSpPr>
          <p:cNvPr id="2" name="TextBox 1"/>
          <p:cNvSpPr txBox="1"/>
          <p:nvPr/>
        </p:nvSpPr>
        <p:spPr>
          <a:xfrm>
            <a:off x="1740503" y="1184988"/>
            <a:ext cx="7067595" cy="1865126"/>
          </a:xfrm>
          <a:prstGeom prst="rect">
            <a:avLst/>
          </a:prstGeom>
          <a:noFill/>
        </p:spPr>
        <p:txBody>
          <a:bodyPr wrap="square" rtlCol="0">
            <a:spAutoFit/>
          </a:bodyPr>
          <a:lstStyle/>
          <a:p>
            <a:pPr>
              <a:lnSpc>
                <a:spcPct val="120000"/>
              </a:lnSpc>
            </a:pPr>
            <a:r>
              <a:rPr lang="zh-CN" altLang="zh-CN" sz="2400" dirty="0" smtClean="0"/>
              <a:t>在</a:t>
            </a:r>
            <a:r>
              <a:rPr lang="zh-CN" altLang="zh-CN" sz="2400" dirty="0"/>
              <a:t>基础情感词典和领域词典的基础上，基于中文语法提出一套打分系统，设计基于词典的情感分析流程，</a:t>
            </a:r>
            <a:r>
              <a:rPr lang="zh-CN" altLang="zh-CN" sz="2400" dirty="0" smtClean="0"/>
              <a:t>对</a:t>
            </a:r>
            <a:r>
              <a:rPr lang="zh-CN" altLang="en-US" sz="2400" dirty="0" smtClean="0"/>
              <a:t>服装领域</a:t>
            </a:r>
            <a:r>
              <a:rPr lang="zh-CN" altLang="zh-CN" sz="2400" dirty="0" smtClean="0"/>
              <a:t>数据</a:t>
            </a:r>
            <a:r>
              <a:rPr lang="zh-CN" altLang="zh-CN" sz="2400" dirty="0"/>
              <a:t>集进行情感分析。基于词典情感分析流程图</a:t>
            </a:r>
            <a:r>
              <a:rPr lang="zh-CN" altLang="zh-CN" sz="2400" dirty="0" smtClean="0"/>
              <a:t>如下</a:t>
            </a:r>
            <a:r>
              <a:rPr lang="en-US" altLang="zh-CN" sz="2400" dirty="0" smtClean="0"/>
              <a:t>:</a:t>
            </a:r>
            <a:endParaRPr lang="zh-CN" alt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133" y="3672760"/>
            <a:ext cx="70770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61148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
        <p:nvSpPr>
          <p:cNvPr id="2" name="TextBox 1"/>
          <p:cNvSpPr txBox="1"/>
          <p:nvPr/>
        </p:nvSpPr>
        <p:spPr>
          <a:xfrm>
            <a:off x="2319001" y="1427584"/>
            <a:ext cx="7067595" cy="2308324"/>
          </a:xfrm>
          <a:prstGeom prst="rect">
            <a:avLst/>
          </a:prstGeom>
          <a:noFill/>
        </p:spPr>
        <p:txBody>
          <a:bodyPr wrap="square" rtlCol="0">
            <a:spAutoFit/>
          </a:bodyPr>
          <a:lstStyle/>
          <a:p>
            <a:pPr>
              <a:lnSpc>
                <a:spcPct val="120000"/>
              </a:lnSpc>
            </a:pPr>
            <a:r>
              <a:rPr lang="zh-CN" altLang="zh-CN" sz="2400" dirty="0" smtClean="0"/>
              <a:t>机器学习</a:t>
            </a:r>
            <a:r>
              <a:rPr lang="zh-CN" altLang="zh-CN" sz="2400" dirty="0"/>
              <a:t>方法需要先获取已知情感倾向的语料，如果采用的语料是没有标注情感倾向的语料，则需要人工进行标注，然后通过机器学习方法对其进行训练，从而获得情感分类器，最后根据分类器对文本进行情感分类。</a:t>
            </a:r>
            <a:endParaRPr lang="zh-CN" altLang="en-US" sz="2400" dirty="0"/>
          </a:p>
        </p:txBody>
      </p:sp>
      <p:sp>
        <p:nvSpPr>
          <p:cNvPr id="4" name="矩形 3"/>
          <p:cNvSpPr/>
          <p:nvPr/>
        </p:nvSpPr>
        <p:spPr>
          <a:xfrm>
            <a:off x="1492874" y="4618683"/>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语料</a:t>
            </a:r>
          </a:p>
        </p:txBody>
      </p:sp>
      <p:cxnSp>
        <p:nvCxnSpPr>
          <p:cNvPr id="6" name="直接箭头连接符 5"/>
          <p:cNvCxnSpPr>
            <a:stCxn id="4" idx="3"/>
          </p:cNvCxnSpPr>
          <p:nvPr/>
        </p:nvCxnSpPr>
        <p:spPr>
          <a:xfrm>
            <a:off x="2407274" y="5075883"/>
            <a:ext cx="1156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64270" y="4572031"/>
            <a:ext cx="1296956" cy="96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特征提取</a:t>
            </a:r>
            <a:endParaRPr lang="zh-CN" altLang="en-US" dirty="0"/>
          </a:p>
        </p:txBody>
      </p:sp>
      <p:sp>
        <p:nvSpPr>
          <p:cNvPr id="10" name="矩形 9"/>
          <p:cNvSpPr/>
          <p:nvPr/>
        </p:nvSpPr>
        <p:spPr>
          <a:xfrm>
            <a:off x="6148848" y="4562702"/>
            <a:ext cx="1156995" cy="956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特征表示</a:t>
            </a:r>
            <a:endParaRPr lang="zh-CN" altLang="en-US" dirty="0"/>
          </a:p>
        </p:txBody>
      </p:sp>
      <p:sp>
        <p:nvSpPr>
          <p:cNvPr id="11" name="矩形 10"/>
          <p:cNvSpPr/>
          <p:nvPr/>
        </p:nvSpPr>
        <p:spPr>
          <a:xfrm>
            <a:off x="8518824" y="4576697"/>
            <a:ext cx="139959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分类器构造</a:t>
            </a:r>
            <a:endParaRPr lang="zh-CN" altLang="en-US" dirty="0"/>
          </a:p>
        </p:txBody>
      </p:sp>
      <p:cxnSp>
        <p:nvCxnSpPr>
          <p:cNvPr id="16" name="直接箭头连接符 15"/>
          <p:cNvCxnSpPr>
            <a:stCxn id="7" idx="3"/>
            <a:endCxn id="10" idx="1"/>
          </p:cNvCxnSpPr>
          <p:nvPr/>
        </p:nvCxnSpPr>
        <p:spPr>
          <a:xfrm flipV="1">
            <a:off x="4861226" y="5040895"/>
            <a:ext cx="1287622" cy="116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3"/>
            <a:endCxn id="11" idx="1"/>
          </p:cNvCxnSpPr>
          <p:nvPr/>
        </p:nvCxnSpPr>
        <p:spPr>
          <a:xfrm flipV="1">
            <a:off x="7305843" y="5033897"/>
            <a:ext cx="1212981" cy="6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12"/>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研究方案</a:t>
            </a:r>
            <a:endParaRPr lang="zh-CN" altLang="en-US" sz="3200" b="1" dirty="0">
              <a:solidFill>
                <a:srgbClr val="0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690" y="1420974"/>
            <a:ext cx="78867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512641"/>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
        <p:nvSpPr>
          <p:cNvPr id="2" name="TextBox 1"/>
          <p:cNvSpPr txBox="1"/>
          <p:nvPr/>
        </p:nvSpPr>
        <p:spPr>
          <a:xfrm>
            <a:off x="2319001" y="1427584"/>
            <a:ext cx="7067595" cy="4524315"/>
          </a:xfrm>
          <a:prstGeom prst="rect">
            <a:avLst/>
          </a:prstGeom>
          <a:noFill/>
        </p:spPr>
        <p:txBody>
          <a:bodyPr wrap="square" rtlCol="0">
            <a:spAutoFit/>
          </a:bodyPr>
          <a:lstStyle/>
          <a:p>
            <a:pPr>
              <a:lnSpc>
                <a:spcPct val="120000"/>
              </a:lnSpc>
            </a:pPr>
            <a:r>
              <a:rPr lang="zh-CN" altLang="en-US" sz="2400" dirty="0" smtClean="0"/>
              <a:t>基于</a:t>
            </a:r>
            <a:r>
              <a:rPr lang="zh-CN" altLang="en-US" sz="2400" dirty="0"/>
              <a:t>情感词典的方法对情感倾向性比较明确的文本有较高的情感分类准确率，而对情感倾向模糊的文本预测准确率较低</a:t>
            </a:r>
            <a:r>
              <a:rPr lang="zh-CN" altLang="en-US" sz="2400" dirty="0" smtClean="0"/>
              <a:t>。机器学习方法则极度依赖语料。基于</a:t>
            </a:r>
            <a:r>
              <a:rPr lang="zh-CN" altLang="en-US" sz="2400" dirty="0"/>
              <a:t>此，提出基于情感词典与机器学习相结合的文本情感分类方法。首先，通过情感词典的文本情感分类方法，</a:t>
            </a:r>
            <a:r>
              <a:rPr lang="zh-CN" altLang="en-US" sz="2400" dirty="0" smtClean="0"/>
              <a:t>对文本</a:t>
            </a:r>
            <a:r>
              <a:rPr lang="zh-CN" altLang="en-US" sz="2400" dirty="0"/>
              <a:t>进行情感值计算，从而将情感倾向性明确的文本挖掘出来，并将该文本作为训练集，再通过机器学习方法对剩下情感极性模糊的文本进行情感分类。情感词典与机器学习结合的情感分类具体流程如下图所</a:t>
            </a:r>
            <a:r>
              <a:rPr lang="zh-CN" altLang="en-US" sz="2400" dirty="0" smtClean="0"/>
              <a:t>示：</a:t>
            </a:r>
            <a:endParaRPr lang="zh-CN" altLang="en-US" sz="2400" dirty="0"/>
          </a:p>
        </p:txBody>
      </p:sp>
    </p:spTree>
    <p:extLst>
      <p:ext uri="{BB962C8B-B14F-4D97-AF65-F5344CB8AC3E}">
        <p14:creationId xmlns:p14="http://schemas.microsoft.com/office/powerpoint/2010/main" val="3816984137"/>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865" y="1100688"/>
            <a:ext cx="5197151" cy="5272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012994"/>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研究方案</a:t>
            </a:r>
            <a:endParaRPr lang="zh-CN" altLang="en-US" sz="3200" b="1" dirty="0">
              <a:solidFill>
                <a:schemeClr val="accent2"/>
              </a:solidFill>
            </a:endParaRPr>
          </a:p>
        </p:txBody>
      </p:sp>
      <p:sp>
        <p:nvSpPr>
          <p:cNvPr id="2" name="椭圆 1"/>
          <p:cNvSpPr/>
          <p:nvPr/>
        </p:nvSpPr>
        <p:spPr>
          <a:xfrm>
            <a:off x="1345958" y="3461657"/>
            <a:ext cx="2220686"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评价指标</a:t>
            </a:r>
            <a:endParaRPr lang="zh-CN" altLang="en-US" dirty="0"/>
          </a:p>
        </p:txBody>
      </p:sp>
      <p:sp>
        <p:nvSpPr>
          <p:cNvPr id="3" name="TextBox 2"/>
          <p:cNvSpPr txBox="1"/>
          <p:nvPr/>
        </p:nvSpPr>
        <p:spPr>
          <a:xfrm>
            <a:off x="4460029" y="1147342"/>
            <a:ext cx="5374433" cy="5373779"/>
          </a:xfrm>
          <a:prstGeom prst="rect">
            <a:avLst/>
          </a:prstGeom>
          <a:noFill/>
        </p:spPr>
        <p:txBody>
          <a:bodyPr wrap="square" rtlCol="0">
            <a:spAutoFit/>
          </a:bodyPr>
          <a:lstStyle/>
          <a:p>
            <a:pPr>
              <a:lnSpc>
                <a:spcPct val="120000"/>
              </a:lnSpc>
            </a:pPr>
            <a:r>
              <a:rPr lang="zh-CN" altLang="zh-CN" sz="2200" dirty="0"/>
              <a:t>在统计分类、信息检索、翻译、识别等领域，准确率</a:t>
            </a:r>
            <a:r>
              <a:rPr lang="en-US" altLang="zh-CN" sz="2200" dirty="0"/>
              <a:t>(Precision)</a:t>
            </a:r>
            <a:r>
              <a:rPr lang="zh-CN" altLang="zh-CN" sz="2200" dirty="0"/>
              <a:t>以及召回率（</a:t>
            </a:r>
            <a:r>
              <a:rPr lang="en-US" altLang="zh-CN" sz="2200" dirty="0"/>
              <a:t>Recall</a:t>
            </a:r>
            <a:r>
              <a:rPr lang="zh-CN" altLang="zh-CN" sz="2200" dirty="0"/>
              <a:t>）是</a:t>
            </a:r>
            <a:r>
              <a:rPr lang="zh-CN" altLang="zh-CN" sz="2200" dirty="0" smtClean="0"/>
              <a:t>用</a:t>
            </a:r>
            <a:r>
              <a:rPr lang="zh-CN" altLang="en-US" sz="2200" dirty="0" smtClean="0"/>
              <a:t>于</a:t>
            </a:r>
            <a:r>
              <a:rPr lang="zh-CN" altLang="zh-CN" sz="2200" dirty="0" smtClean="0"/>
              <a:t>评价</a:t>
            </a:r>
            <a:r>
              <a:rPr lang="zh-CN" altLang="zh-CN" sz="2200" dirty="0"/>
              <a:t>结果</a:t>
            </a:r>
            <a:r>
              <a:rPr lang="zh-CN" altLang="zh-CN" sz="2200" dirty="0" smtClean="0"/>
              <a:t>质量最</a:t>
            </a:r>
            <a:r>
              <a:rPr lang="zh-CN" altLang="zh-CN" sz="2200" dirty="0"/>
              <a:t>基本的两个指标。本文也通过准确率和召回率作为情感分类的分类结果评价指标。准确率主要用语表示此次文本情感分类的效果，也就是说进行分类实验后，正确分类的文本数量与实际该类文本数量的比值。召回率，反应分类器的分析完全性，指的是进行分类实验后，正确分类的文本数量与应该属于该类别的文本数量的比值</a:t>
            </a:r>
            <a:r>
              <a:rPr lang="zh-CN" altLang="zh-CN" sz="2200" dirty="0" smtClean="0"/>
              <a:t>。</a:t>
            </a:r>
            <a:r>
              <a:rPr lang="en-US" altLang="zh-CN" sz="2200" dirty="0"/>
              <a:t>P</a:t>
            </a:r>
            <a:r>
              <a:rPr lang="zh-CN" altLang="en-US" sz="2200" dirty="0"/>
              <a:t>和</a:t>
            </a:r>
            <a:r>
              <a:rPr lang="en-US" altLang="zh-CN" sz="2200" dirty="0"/>
              <a:t>R</a:t>
            </a:r>
            <a:r>
              <a:rPr lang="zh-CN" altLang="en-US" sz="2200" dirty="0"/>
              <a:t>指标有时候会出现的矛盾的情况，这样就需要综合考虑他们，最常见的方法就是</a:t>
            </a:r>
            <a:r>
              <a:rPr lang="en-US" altLang="zh-CN" sz="2200" dirty="0"/>
              <a:t>F-Measure</a:t>
            </a:r>
            <a:endParaRPr lang="zh-CN" altLang="zh-CN" sz="2200" dirty="0"/>
          </a:p>
        </p:txBody>
      </p:sp>
    </p:spTree>
    <p:extLst>
      <p:ext uri="{BB962C8B-B14F-4D97-AF65-F5344CB8AC3E}">
        <p14:creationId xmlns:p14="http://schemas.microsoft.com/office/powerpoint/2010/main" val="394645043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研究基础</a:t>
            </a:r>
            <a:endParaRPr lang="zh-CN" altLang="en-US" sz="3600" b="1" dirty="0">
              <a:solidFill>
                <a:schemeClr val="tx1">
                  <a:lumMod val="75000"/>
                  <a:lumOff val="25000"/>
                </a:schemeClr>
              </a:solidFill>
              <a:latin typeface="+mn-ea"/>
            </a:endParaRP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04</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9442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2031325"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选题意义</a:t>
            </a:r>
            <a:endParaRPr lang="zh-CN" altLang="en-US" sz="3600" b="1" dirty="0">
              <a:solidFill>
                <a:schemeClr val="tx1">
                  <a:lumMod val="75000"/>
                  <a:lumOff val="25000"/>
                </a:schemeClr>
              </a:solidFill>
              <a:latin typeface="+mn-ea"/>
            </a:endParaRP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01</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140636"/>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740503" y="1365253"/>
            <a:ext cx="2686437" cy="461665"/>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b="1" dirty="0" smtClean="0">
                <a:solidFill>
                  <a:schemeClr val="tx1">
                    <a:lumMod val="65000"/>
                    <a:lumOff val="35000"/>
                  </a:schemeClr>
                </a:solidFill>
                <a:latin typeface="+mn-ea"/>
              </a:rPr>
              <a:t>词向量语料库预处理</a:t>
            </a:r>
            <a:endParaRPr lang="zh-CN" altLang="en-US" sz="2000" b="1" dirty="0">
              <a:solidFill>
                <a:schemeClr val="tx1">
                  <a:lumMod val="65000"/>
                  <a:lumOff val="35000"/>
                </a:schemeClr>
              </a:solidFill>
              <a:latin typeface="+mn-ea"/>
            </a:endParaRPr>
          </a:p>
        </p:txBody>
      </p:sp>
      <p:sp>
        <p:nvSpPr>
          <p:cNvPr id="31" name="文本框 3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研究基础</a:t>
            </a:r>
            <a:endParaRPr lang="zh-CN" altLang="en-US" sz="3200" b="1" dirty="0">
              <a:solidFill>
                <a:schemeClr val="accent2"/>
              </a:solidFill>
            </a:endParaRPr>
          </a:p>
        </p:txBody>
      </p:sp>
      <p:sp>
        <p:nvSpPr>
          <p:cNvPr id="33" name="橢圓 6"/>
          <p:cNvSpPr/>
          <p:nvPr/>
        </p:nvSpPr>
        <p:spPr>
          <a:xfrm>
            <a:off x="1378067" y="1302743"/>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3" name="TextBox 2"/>
          <p:cNvSpPr txBox="1"/>
          <p:nvPr/>
        </p:nvSpPr>
        <p:spPr>
          <a:xfrm>
            <a:off x="354571" y="2416627"/>
            <a:ext cx="5291227" cy="3015697"/>
          </a:xfrm>
          <a:prstGeom prst="rect">
            <a:avLst/>
          </a:prstGeom>
          <a:noFill/>
        </p:spPr>
        <p:txBody>
          <a:bodyPr wrap="square" rtlCol="0">
            <a:spAutoFit/>
          </a:bodyPr>
          <a:lstStyle/>
          <a:p>
            <a:pPr>
              <a:lnSpc>
                <a:spcPct val="120000"/>
              </a:lnSpc>
            </a:pPr>
            <a:r>
              <a:rPr lang="zh-CN" altLang="zh-CN" sz="2000" dirty="0" smtClean="0">
                <a:latin typeface="+mn-ea"/>
              </a:rPr>
              <a:t>将</a:t>
            </a:r>
            <a:r>
              <a:rPr lang="zh-CN" altLang="zh-CN" sz="2000" dirty="0">
                <a:latin typeface="+mn-ea"/>
              </a:rPr>
              <a:t>在</a:t>
            </a:r>
            <a:r>
              <a:rPr lang="en-US" altLang="zh-CN" sz="2000" dirty="0">
                <a:latin typeface="+mn-ea"/>
              </a:rPr>
              <a:t>wiki</a:t>
            </a:r>
            <a:r>
              <a:rPr lang="zh-CN" altLang="zh-CN" sz="2000" dirty="0">
                <a:latin typeface="+mn-ea"/>
              </a:rPr>
              <a:t>官网下载的</a:t>
            </a:r>
            <a:r>
              <a:rPr lang="en-US" altLang="zh-CN" sz="2000" dirty="0">
                <a:latin typeface="+mn-ea"/>
              </a:rPr>
              <a:t>xml</a:t>
            </a:r>
            <a:r>
              <a:rPr lang="zh-CN" altLang="zh-CN" sz="2000" dirty="0">
                <a:latin typeface="+mn-ea"/>
              </a:rPr>
              <a:t>形式的文件用</a:t>
            </a:r>
            <a:r>
              <a:rPr lang="en-US" altLang="zh-CN" sz="2000" dirty="0">
                <a:latin typeface="+mn-ea"/>
              </a:rPr>
              <a:t>python</a:t>
            </a:r>
            <a:r>
              <a:rPr lang="zh-CN" altLang="zh-CN" sz="2000" dirty="0">
                <a:latin typeface="+mn-ea"/>
              </a:rPr>
              <a:t>转化为</a:t>
            </a:r>
            <a:r>
              <a:rPr lang="en-US" altLang="zh-CN" sz="2000" dirty="0">
                <a:latin typeface="+mn-ea"/>
              </a:rPr>
              <a:t>text</a:t>
            </a:r>
            <a:r>
              <a:rPr lang="zh-CN" altLang="zh-CN" sz="2000" dirty="0">
                <a:latin typeface="+mn-ea"/>
              </a:rPr>
              <a:t>格式，</a:t>
            </a:r>
            <a:r>
              <a:rPr lang="en-US" altLang="zh-CN" sz="2000" dirty="0">
                <a:latin typeface="+mn-ea"/>
              </a:rPr>
              <a:t>wiki</a:t>
            </a:r>
            <a:r>
              <a:rPr lang="zh-CN" altLang="zh-CN" sz="2000" dirty="0">
                <a:latin typeface="+mn-ea"/>
              </a:rPr>
              <a:t>中文语料库中包含了很多繁体字，进一步用</a:t>
            </a:r>
            <a:r>
              <a:rPr lang="en-US" altLang="zh-CN" sz="2000" dirty="0" err="1">
                <a:latin typeface="+mn-ea"/>
              </a:rPr>
              <a:t>OpenCC</a:t>
            </a:r>
            <a:r>
              <a:rPr lang="zh-CN" altLang="zh-CN" sz="2000" dirty="0">
                <a:latin typeface="+mn-ea"/>
              </a:rPr>
              <a:t>工具转换成简体中文。之后采用结巴分词对字体简化后的</a:t>
            </a:r>
            <a:r>
              <a:rPr lang="en-US" altLang="zh-CN" sz="2000" dirty="0">
                <a:latin typeface="+mn-ea"/>
              </a:rPr>
              <a:t>Wiki</a:t>
            </a:r>
            <a:r>
              <a:rPr lang="zh-CN" altLang="zh-CN" sz="2000" dirty="0">
                <a:latin typeface="+mn-ea"/>
              </a:rPr>
              <a:t>中文语料数据集进行分词，在执行代码前需要用</a:t>
            </a:r>
            <a:r>
              <a:rPr lang="en-US" altLang="zh-CN" sz="2000" dirty="0">
                <a:latin typeface="+mn-ea"/>
              </a:rPr>
              <a:t>Python</a:t>
            </a:r>
            <a:r>
              <a:rPr lang="zh-CN" altLang="zh-CN" sz="2000" dirty="0">
                <a:latin typeface="+mn-ea"/>
              </a:rPr>
              <a:t>安装</a:t>
            </a:r>
            <a:r>
              <a:rPr lang="en-US" altLang="zh-CN" sz="2000" dirty="0" err="1">
                <a:latin typeface="+mn-ea"/>
              </a:rPr>
              <a:t>jieba</a:t>
            </a:r>
            <a:r>
              <a:rPr lang="zh-CN" altLang="zh-CN" sz="2000" dirty="0">
                <a:latin typeface="+mn-ea"/>
              </a:rPr>
              <a:t>模块。由于此语料已经去除了标点符号，在分词程序中无需进行标点符号去除和去除停用词的操作，直接分词</a:t>
            </a:r>
            <a:r>
              <a:rPr lang="zh-CN" altLang="zh-CN" sz="2000" dirty="0" smtClean="0">
                <a:latin typeface="+mn-ea"/>
              </a:rPr>
              <a:t>处理</a:t>
            </a:r>
            <a:r>
              <a:rPr lang="zh-CN" altLang="en-US" sz="2000" dirty="0">
                <a:latin typeface="+mn-ea"/>
              </a:rPr>
              <a: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607" y="1265096"/>
            <a:ext cx="66294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015302"/>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5"/>
          <p:cNvSpPr>
            <a:spLocks/>
          </p:cNvSpPr>
          <p:nvPr/>
        </p:nvSpPr>
        <p:spPr bwMode="auto">
          <a:xfrm>
            <a:off x="4697609" y="2478939"/>
            <a:ext cx="2953217" cy="3432890"/>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2"/>
          </a:solidFill>
          <a:ln>
            <a:noFill/>
          </a:ln>
        </p:spPr>
        <p:txBody>
          <a:bodyPr/>
          <a:lstStyle/>
          <a:p>
            <a:endParaRPr lang="zh-CN" altLang="en-US">
              <a:solidFill>
                <a:srgbClr val="000000">
                  <a:lumMod val="65000"/>
                  <a:lumOff val="35000"/>
                </a:srgbClr>
              </a:solidFill>
            </a:endParaRPr>
          </a:p>
        </p:txBody>
      </p:sp>
      <p:grpSp>
        <p:nvGrpSpPr>
          <p:cNvPr id="5" name="组合 4"/>
          <p:cNvGrpSpPr/>
          <p:nvPr/>
        </p:nvGrpSpPr>
        <p:grpSpPr>
          <a:xfrm>
            <a:off x="4968767" y="2164824"/>
            <a:ext cx="803634" cy="801843"/>
            <a:chOff x="4829067" y="2164824"/>
            <a:chExt cx="803634" cy="801843"/>
          </a:xfrm>
        </p:grpSpPr>
        <p:sp>
          <p:nvSpPr>
            <p:cNvPr id="67" name="橢圓 5"/>
            <p:cNvSpPr/>
            <p:nvPr/>
          </p:nvSpPr>
          <p:spPr>
            <a:xfrm>
              <a:off x="4829067" y="2164824"/>
              <a:ext cx="803634"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83" name="Freeform 160"/>
            <p:cNvSpPr>
              <a:spLocks noChangeArrowheads="1"/>
            </p:cNvSpPr>
            <p:nvPr/>
          </p:nvSpPr>
          <p:spPr bwMode="auto">
            <a:xfrm>
              <a:off x="5091841" y="2451082"/>
              <a:ext cx="315495" cy="220381"/>
            </a:xfrm>
            <a:custGeom>
              <a:avLst/>
              <a:gdLst>
                <a:gd name="T0" fmla="*/ 147281 w 601"/>
                <a:gd name="T1" fmla="*/ 68912 h 418"/>
                <a:gd name="T2" fmla="*/ 147281 w 601"/>
                <a:gd name="T3" fmla="*/ 68912 h 418"/>
                <a:gd name="T4" fmla="*/ 213018 w 601"/>
                <a:gd name="T5" fmla="*/ 2526 h 418"/>
                <a:gd name="T6" fmla="*/ 215533 w 601"/>
                <a:gd name="T7" fmla="*/ 10102 h 418"/>
                <a:gd name="T8" fmla="*/ 215533 w 601"/>
                <a:gd name="T9" fmla="*/ 139989 h 418"/>
                <a:gd name="T10" fmla="*/ 213018 w 601"/>
                <a:gd name="T11" fmla="*/ 147927 h 418"/>
                <a:gd name="T12" fmla="*/ 147281 w 601"/>
                <a:gd name="T13" fmla="*/ 68912 h 418"/>
                <a:gd name="T14" fmla="*/ 2515 w 601"/>
                <a:gd name="T15" fmla="*/ 2526 h 418"/>
                <a:gd name="T16" fmla="*/ 2515 w 601"/>
                <a:gd name="T17" fmla="*/ 2526 h 418"/>
                <a:gd name="T18" fmla="*/ 10058 w 601"/>
                <a:gd name="T19" fmla="*/ 0 h 418"/>
                <a:gd name="T20" fmla="*/ 205475 w 601"/>
                <a:gd name="T21" fmla="*/ 0 h 418"/>
                <a:gd name="T22" fmla="*/ 213018 w 601"/>
                <a:gd name="T23" fmla="*/ 2526 h 418"/>
                <a:gd name="T24" fmla="*/ 106689 w 601"/>
                <a:gd name="T25" fmla="*/ 86591 h 418"/>
                <a:gd name="T26" fmla="*/ 2515 w 601"/>
                <a:gd name="T27" fmla="*/ 2526 h 418"/>
                <a:gd name="T28" fmla="*/ 2515 w 601"/>
                <a:gd name="T29" fmla="*/ 147927 h 418"/>
                <a:gd name="T30" fmla="*/ 2515 w 601"/>
                <a:gd name="T31" fmla="*/ 147927 h 418"/>
                <a:gd name="T32" fmla="*/ 0 w 601"/>
                <a:gd name="T33" fmla="*/ 139989 h 418"/>
                <a:gd name="T34" fmla="*/ 0 w 601"/>
                <a:gd name="T35" fmla="*/ 10102 h 418"/>
                <a:gd name="T36" fmla="*/ 2515 w 601"/>
                <a:gd name="T37" fmla="*/ 2526 h 418"/>
                <a:gd name="T38" fmla="*/ 68611 w 601"/>
                <a:gd name="T39" fmla="*/ 68912 h 418"/>
                <a:gd name="T40" fmla="*/ 2515 w 601"/>
                <a:gd name="T41" fmla="*/ 147927 h 418"/>
                <a:gd name="T42" fmla="*/ 106689 w 601"/>
                <a:gd name="T43" fmla="*/ 107157 h 418"/>
                <a:gd name="T44" fmla="*/ 106689 w 601"/>
                <a:gd name="T45" fmla="*/ 107157 h 418"/>
                <a:gd name="T46" fmla="*/ 134349 w 601"/>
                <a:gd name="T47" fmla="*/ 79014 h 418"/>
                <a:gd name="T48" fmla="*/ 213018 w 601"/>
                <a:gd name="T49" fmla="*/ 147927 h 418"/>
                <a:gd name="T50" fmla="*/ 205475 w 601"/>
                <a:gd name="T51" fmla="*/ 150452 h 418"/>
                <a:gd name="T52" fmla="*/ 10058 w 601"/>
                <a:gd name="T53" fmla="*/ 150452 h 418"/>
                <a:gd name="T54" fmla="*/ 2515 w 601"/>
                <a:gd name="T55" fmla="*/ 147927 h 418"/>
                <a:gd name="T56" fmla="*/ 78669 w 601"/>
                <a:gd name="T57" fmla="*/ 79014 h 418"/>
                <a:gd name="T58" fmla="*/ 106689 w 601"/>
                <a:gd name="T59" fmla="*/ 107157 h 4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1" h="418">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zh-CN" altLang="en-US">
                <a:solidFill>
                  <a:srgbClr val="000000"/>
                </a:solidFill>
              </a:endParaRPr>
            </a:p>
          </p:txBody>
        </p:sp>
      </p:grpSp>
      <p:grpSp>
        <p:nvGrpSpPr>
          <p:cNvPr id="7" name="组合 6"/>
          <p:cNvGrpSpPr/>
          <p:nvPr/>
        </p:nvGrpSpPr>
        <p:grpSpPr>
          <a:xfrm>
            <a:off x="6537867" y="2351323"/>
            <a:ext cx="803634" cy="803632"/>
            <a:chOff x="6398167" y="2351323"/>
            <a:chExt cx="803634" cy="803632"/>
          </a:xfrm>
        </p:grpSpPr>
        <p:sp>
          <p:nvSpPr>
            <p:cNvPr id="73" name="橢圓 7"/>
            <p:cNvSpPr/>
            <p:nvPr/>
          </p:nvSpPr>
          <p:spPr>
            <a:xfrm>
              <a:off x="6398167" y="2351323"/>
              <a:ext cx="803634"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84" name="Freeform 10"/>
            <p:cNvSpPr>
              <a:spLocks noChangeArrowheads="1"/>
            </p:cNvSpPr>
            <p:nvPr/>
          </p:nvSpPr>
          <p:spPr bwMode="auto">
            <a:xfrm>
              <a:off x="6701392" y="2585466"/>
              <a:ext cx="197184" cy="320133"/>
            </a:xfrm>
            <a:custGeom>
              <a:avLst/>
              <a:gdLst>
                <a:gd name="T0" fmla="*/ 134573 w 376"/>
                <a:gd name="T1" fmla="*/ 205765 h 609"/>
                <a:gd name="T2" fmla="*/ 134573 w 376"/>
                <a:gd name="T3" fmla="*/ 205765 h 609"/>
                <a:gd name="T4" fmla="*/ 109094 w 376"/>
                <a:gd name="T5" fmla="*/ 216197 h 609"/>
                <a:gd name="T6" fmla="*/ 86486 w 376"/>
                <a:gd name="T7" fmla="*/ 218715 h 609"/>
                <a:gd name="T8" fmla="*/ 61006 w 376"/>
                <a:gd name="T9" fmla="*/ 213679 h 609"/>
                <a:gd name="T10" fmla="*/ 43063 w 376"/>
                <a:gd name="T11" fmla="*/ 203247 h 609"/>
                <a:gd name="T12" fmla="*/ 30503 w 376"/>
                <a:gd name="T13" fmla="*/ 188138 h 609"/>
                <a:gd name="T14" fmla="*/ 27991 w 376"/>
                <a:gd name="T15" fmla="*/ 165116 h 609"/>
                <a:gd name="T16" fmla="*/ 27991 w 376"/>
                <a:gd name="T17" fmla="*/ 88853 h 609"/>
                <a:gd name="T18" fmla="*/ 0 w 376"/>
                <a:gd name="T19" fmla="*/ 88853 h 609"/>
                <a:gd name="T20" fmla="*/ 0 w 376"/>
                <a:gd name="T21" fmla="*/ 58276 h 609"/>
                <a:gd name="T22" fmla="*/ 22967 w 376"/>
                <a:gd name="T23" fmla="*/ 48204 h 609"/>
                <a:gd name="T24" fmla="*/ 38039 w 376"/>
                <a:gd name="T25" fmla="*/ 28059 h 609"/>
                <a:gd name="T26" fmla="*/ 45575 w 376"/>
                <a:gd name="T27" fmla="*/ 0 h 609"/>
                <a:gd name="T28" fmla="*/ 76079 w 376"/>
                <a:gd name="T29" fmla="*/ 0 h 609"/>
                <a:gd name="T30" fmla="*/ 76079 w 376"/>
                <a:gd name="T31" fmla="*/ 50722 h 609"/>
                <a:gd name="T32" fmla="*/ 127037 w 376"/>
                <a:gd name="T33" fmla="*/ 50722 h 609"/>
                <a:gd name="T34" fmla="*/ 127037 w 376"/>
                <a:gd name="T35" fmla="*/ 88853 h 609"/>
                <a:gd name="T36" fmla="*/ 76079 w 376"/>
                <a:gd name="T37" fmla="*/ 88853 h 609"/>
                <a:gd name="T38" fmla="*/ 76079 w 376"/>
                <a:gd name="T39" fmla="*/ 144971 h 609"/>
                <a:gd name="T40" fmla="*/ 78591 w 376"/>
                <a:gd name="T41" fmla="*/ 167634 h 609"/>
                <a:gd name="T42" fmla="*/ 86486 w 376"/>
                <a:gd name="T43" fmla="*/ 178066 h 609"/>
                <a:gd name="T44" fmla="*/ 101558 w 376"/>
                <a:gd name="T45" fmla="*/ 183102 h 609"/>
                <a:gd name="T46" fmla="*/ 134573 w 376"/>
                <a:gd name="T47" fmla="*/ 172670 h 609"/>
                <a:gd name="T48" fmla="*/ 134573 w 376"/>
                <a:gd name="T49" fmla="*/ 205765 h 6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76" h="609">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zh-CN" altLang="en-US">
                <a:solidFill>
                  <a:srgbClr val="000000"/>
                </a:solidFill>
              </a:endParaRPr>
            </a:p>
          </p:txBody>
        </p:sp>
      </p:grpSp>
      <p:grpSp>
        <p:nvGrpSpPr>
          <p:cNvPr id="4" name="组合 3"/>
          <p:cNvGrpSpPr/>
          <p:nvPr/>
        </p:nvGrpSpPr>
        <p:grpSpPr>
          <a:xfrm>
            <a:off x="3940511" y="4008335"/>
            <a:ext cx="801843" cy="803632"/>
            <a:chOff x="3800811" y="4008335"/>
            <a:chExt cx="801843" cy="803632"/>
          </a:xfrm>
        </p:grpSpPr>
        <p:sp>
          <p:nvSpPr>
            <p:cNvPr id="64" name="橢圓 3"/>
            <p:cNvSpPr/>
            <p:nvPr/>
          </p:nvSpPr>
          <p:spPr>
            <a:xfrm>
              <a:off x="3800811" y="4008335"/>
              <a:ext cx="801843" cy="803632"/>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85" name="Freeform 22"/>
            <p:cNvSpPr>
              <a:spLocks noChangeArrowheads="1"/>
            </p:cNvSpPr>
            <p:nvPr/>
          </p:nvSpPr>
          <p:spPr bwMode="auto">
            <a:xfrm>
              <a:off x="4042826" y="4237002"/>
              <a:ext cx="317815" cy="301575"/>
            </a:xfrm>
            <a:custGeom>
              <a:avLst/>
              <a:gdLst>
                <a:gd name="T0" fmla="*/ 212060 w 602"/>
                <a:gd name="T1" fmla="*/ 129660 h 573"/>
                <a:gd name="T2" fmla="*/ 186411 w 602"/>
                <a:gd name="T3" fmla="*/ 124617 h 573"/>
                <a:gd name="T4" fmla="*/ 168709 w 602"/>
                <a:gd name="T5" fmla="*/ 88961 h 573"/>
                <a:gd name="T6" fmla="*/ 217118 w 602"/>
                <a:gd name="T7" fmla="*/ 94003 h 573"/>
                <a:gd name="T8" fmla="*/ 212060 w 602"/>
                <a:gd name="T9" fmla="*/ 129660 h 573"/>
                <a:gd name="T10" fmla="*/ 168709 w 602"/>
                <a:gd name="T11" fmla="*/ 112012 h 573"/>
                <a:gd name="T12" fmla="*/ 171238 w 602"/>
                <a:gd name="T13" fmla="*/ 112012 h 573"/>
                <a:gd name="T14" fmla="*/ 178824 w 602"/>
                <a:gd name="T15" fmla="*/ 129660 h 573"/>
                <a:gd name="T16" fmla="*/ 161122 w 602"/>
                <a:gd name="T17" fmla="*/ 142626 h 573"/>
                <a:gd name="T18" fmla="*/ 102237 w 602"/>
                <a:gd name="T19" fmla="*/ 2521 h 573"/>
                <a:gd name="T20" fmla="*/ 163651 w 602"/>
                <a:gd name="T21" fmla="*/ 101927 h 573"/>
                <a:gd name="T22" fmla="*/ 166180 w 602"/>
                <a:gd name="T23" fmla="*/ 106969 h 573"/>
                <a:gd name="T24" fmla="*/ 168709 w 602"/>
                <a:gd name="T25" fmla="*/ 109490 h 573"/>
                <a:gd name="T26" fmla="*/ 168709 w 602"/>
                <a:gd name="T27" fmla="*/ 112012 h 573"/>
                <a:gd name="T28" fmla="*/ 107294 w 602"/>
                <a:gd name="T29" fmla="*/ 68792 h 573"/>
                <a:gd name="T30" fmla="*/ 71530 w 602"/>
                <a:gd name="T31" fmla="*/ 129660 h 573"/>
                <a:gd name="T32" fmla="*/ 38294 w 602"/>
                <a:gd name="T33" fmla="*/ 175761 h 573"/>
                <a:gd name="T34" fmla="*/ 25650 w 602"/>
                <a:gd name="T35" fmla="*/ 160274 h 573"/>
                <a:gd name="T36" fmla="*/ 66472 w 602"/>
                <a:gd name="T37" fmla="*/ 88961 h 573"/>
                <a:gd name="T38" fmla="*/ 92122 w 602"/>
                <a:gd name="T39" fmla="*/ 53305 h 573"/>
                <a:gd name="T40" fmla="*/ 107294 w 602"/>
                <a:gd name="T41" fmla="*/ 68792 h 573"/>
                <a:gd name="T42" fmla="*/ 2529 w 602"/>
                <a:gd name="T43" fmla="*/ 129660 h 573"/>
                <a:gd name="T44" fmla="*/ 0 w 602"/>
                <a:gd name="T45" fmla="*/ 94003 h 573"/>
                <a:gd name="T46" fmla="*/ 53828 w 602"/>
                <a:gd name="T47" fmla="*/ 88961 h 573"/>
                <a:gd name="T48" fmla="*/ 2529 w 602"/>
                <a:gd name="T49" fmla="*/ 129660 h 573"/>
                <a:gd name="T50" fmla="*/ 23121 w 602"/>
                <a:gd name="T51" fmla="*/ 173240 h 573"/>
                <a:gd name="T52" fmla="*/ 35765 w 602"/>
                <a:gd name="T53" fmla="*/ 185846 h 573"/>
                <a:gd name="T54" fmla="*/ 15534 w 602"/>
                <a:gd name="T55" fmla="*/ 195930 h 573"/>
                <a:gd name="T56" fmla="*/ 23121 w 602"/>
                <a:gd name="T57" fmla="*/ 173240 h 573"/>
                <a:gd name="T58" fmla="*/ 125357 w 602"/>
                <a:gd name="T59" fmla="*/ 88961 h 573"/>
                <a:gd name="T60" fmla="*/ 81645 w 602"/>
                <a:gd name="T61" fmla="*/ 129660 h 573"/>
                <a:gd name="T62" fmla="*/ 125357 w 602"/>
                <a:gd name="T63" fmla="*/ 88961 h 573"/>
                <a:gd name="T64" fmla="*/ 171238 w 602"/>
                <a:gd name="T65" fmla="*/ 150189 h 573"/>
                <a:gd name="T66" fmla="*/ 186411 w 602"/>
                <a:gd name="T67" fmla="*/ 147668 h 573"/>
                <a:gd name="T68" fmla="*/ 191468 w 602"/>
                <a:gd name="T69" fmla="*/ 167837 h 573"/>
                <a:gd name="T70" fmla="*/ 178824 w 602"/>
                <a:gd name="T71" fmla="*/ 170358 h 573"/>
                <a:gd name="T72" fmla="*/ 171238 w 602"/>
                <a:gd name="T73" fmla="*/ 150189 h 573"/>
                <a:gd name="T74" fmla="*/ 209531 w 602"/>
                <a:gd name="T75" fmla="*/ 206015 h 573"/>
                <a:gd name="T76" fmla="*/ 191468 w 602"/>
                <a:gd name="T77" fmla="*/ 178282 h 5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602" h="573">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zh-CN" altLang="en-US">
                <a:solidFill>
                  <a:srgbClr val="000000"/>
                </a:solidFill>
              </a:endParaRPr>
            </a:p>
          </p:txBody>
        </p:sp>
      </p:grpSp>
      <p:grpSp>
        <p:nvGrpSpPr>
          <p:cNvPr id="6" name="组合 5"/>
          <p:cNvGrpSpPr/>
          <p:nvPr/>
        </p:nvGrpSpPr>
        <p:grpSpPr>
          <a:xfrm>
            <a:off x="7368034" y="4133505"/>
            <a:ext cx="801843" cy="801843"/>
            <a:chOff x="7228334" y="4133505"/>
            <a:chExt cx="801843" cy="801843"/>
          </a:xfrm>
        </p:grpSpPr>
        <p:sp>
          <p:nvSpPr>
            <p:cNvPr id="77" name="橢圓 9"/>
            <p:cNvSpPr/>
            <p:nvPr/>
          </p:nvSpPr>
          <p:spPr>
            <a:xfrm>
              <a:off x="7228334" y="4133505"/>
              <a:ext cx="801843" cy="801843"/>
            </a:xfrm>
            <a:prstGeom prst="ellipse">
              <a:avLst/>
            </a:prstGeom>
            <a:solidFill>
              <a:schemeClr val="accent1"/>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86" name="Freeform 16"/>
            <p:cNvSpPr>
              <a:spLocks noChangeArrowheads="1"/>
            </p:cNvSpPr>
            <p:nvPr/>
          </p:nvSpPr>
          <p:spPr bwMode="auto">
            <a:xfrm>
              <a:off x="7510231" y="4387789"/>
              <a:ext cx="243581" cy="320133"/>
            </a:xfrm>
            <a:custGeom>
              <a:avLst/>
              <a:gdLst>
                <a:gd name="T0" fmla="*/ 69059 w 461"/>
                <a:gd name="T1" fmla="*/ 142453 h 609"/>
                <a:gd name="T2" fmla="*/ 69059 w 461"/>
                <a:gd name="T3" fmla="*/ 142453 h 609"/>
                <a:gd name="T4" fmla="*/ 63997 w 461"/>
                <a:gd name="T5" fmla="*/ 162598 h 609"/>
                <a:gd name="T6" fmla="*/ 58935 w 461"/>
                <a:gd name="T7" fmla="*/ 183102 h 609"/>
                <a:gd name="T8" fmla="*/ 40857 w 461"/>
                <a:gd name="T9" fmla="*/ 213319 h 609"/>
                <a:gd name="T10" fmla="*/ 35795 w 461"/>
                <a:gd name="T11" fmla="*/ 215837 h 609"/>
                <a:gd name="T12" fmla="*/ 33264 w 461"/>
                <a:gd name="T13" fmla="*/ 213319 h 609"/>
                <a:gd name="T14" fmla="*/ 33264 w 461"/>
                <a:gd name="T15" fmla="*/ 185620 h 609"/>
                <a:gd name="T16" fmla="*/ 38326 w 461"/>
                <a:gd name="T17" fmla="*/ 155043 h 609"/>
                <a:gd name="T18" fmla="*/ 51342 w 461"/>
                <a:gd name="T19" fmla="*/ 103962 h 609"/>
                <a:gd name="T20" fmla="*/ 51342 w 461"/>
                <a:gd name="T21" fmla="*/ 98925 h 609"/>
                <a:gd name="T22" fmla="*/ 48811 w 461"/>
                <a:gd name="T23" fmla="*/ 86335 h 609"/>
                <a:gd name="T24" fmla="*/ 48811 w 461"/>
                <a:gd name="T25" fmla="*/ 68708 h 609"/>
                <a:gd name="T26" fmla="*/ 66528 w 461"/>
                <a:gd name="T27" fmla="*/ 48204 h 609"/>
                <a:gd name="T28" fmla="*/ 79544 w 461"/>
                <a:gd name="T29" fmla="*/ 50722 h 609"/>
                <a:gd name="T30" fmla="*/ 87137 w 461"/>
                <a:gd name="T31" fmla="*/ 60794 h 609"/>
                <a:gd name="T32" fmla="*/ 87137 w 461"/>
                <a:gd name="T33" fmla="*/ 76263 h 609"/>
                <a:gd name="T34" fmla="*/ 79544 w 461"/>
                <a:gd name="T35" fmla="*/ 103962 h 609"/>
                <a:gd name="T36" fmla="*/ 77013 w 461"/>
                <a:gd name="T37" fmla="*/ 119430 h 609"/>
                <a:gd name="T38" fmla="*/ 84606 w 461"/>
                <a:gd name="T39" fmla="*/ 132021 h 609"/>
                <a:gd name="T40" fmla="*/ 97261 w 461"/>
                <a:gd name="T41" fmla="*/ 134539 h 609"/>
                <a:gd name="T42" fmla="*/ 120401 w 461"/>
                <a:gd name="T43" fmla="*/ 121948 h 609"/>
                <a:gd name="T44" fmla="*/ 135586 w 461"/>
                <a:gd name="T45" fmla="*/ 81299 h 609"/>
                <a:gd name="T46" fmla="*/ 135586 w 461"/>
                <a:gd name="T47" fmla="*/ 66190 h 609"/>
                <a:gd name="T48" fmla="*/ 125463 w 461"/>
                <a:gd name="T49" fmla="*/ 38131 h 609"/>
                <a:gd name="T50" fmla="*/ 104854 w 461"/>
                <a:gd name="T51" fmla="*/ 22663 h 609"/>
                <a:gd name="T52" fmla="*/ 74121 w 461"/>
                <a:gd name="T53" fmla="*/ 22663 h 609"/>
                <a:gd name="T54" fmla="*/ 30733 w 461"/>
                <a:gd name="T55" fmla="*/ 50722 h 609"/>
                <a:gd name="T56" fmla="*/ 23140 w 461"/>
                <a:gd name="T57" fmla="*/ 81299 h 609"/>
                <a:gd name="T58" fmla="*/ 30733 w 461"/>
                <a:gd name="T59" fmla="*/ 101444 h 609"/>
                <a:gd name="T60" fmla="*/ 33264 w 461"/>
                <a:gd name="T61" fmla="*/ 106840 h 609"/>
                <a:gd name="T62" fmla="*/ 33264 w 461"/>
                <a:gd name="T63" fmla="*/ 116912 h 609"/>
                <a:gd name="T64" fmla="*/ 28202 w 461"/>
                <a:gd name="T65" fmla="*/ 124466 h 609"/>
                <a:gd name="T66" fmla="*/ 23140 w 461"/>
                <a:gd name="T67" fmla="*/ 124466 h 609"/>
                <a:gd name="T68" fmla="*/ 0 w 461"/>
                <a:gd name="T69" fmla="*/ 91371 h 609"/>
                <a:gd name="T70" fmla="*/ 0 w 461"/>
                <a:gd name="T71" fmla="*/ 63312 h 609"/>
                <a:gd name="T72" fmla="*/ 10485 w 461"/>
                <a:gd name="T73" fmla="*/ 43167 h 609"/>
                <a:gd name="T74" fmla="*/ 38326 w 461"/>
                <a:gd name="T75" fmla="*/ 12591 h 609"/>
                <a:gd name="T76" fmla="*/ 71590 w 461"/>
                <a:gd name="T77" fmla="*/ 0 h 609"/>
                <a:gd name="T78" fmla="*/ 87137 w 461"/>
                <a:gd name="T79" fmla="*/ 0 h 609"/>
                <a:gd name="T80" fmla="*/ 122932 w 461"/>
                <a:gd name="T81" fmla="*/ 7554 h 609"/>
                <a:gd name="T82" fmla="*/ 148241 w 461"/>
                <a:gd name="T83" fmla="*/ 25541 h 609"/>
                <a:gd name="T84" fmla="*/ 163788 w 461"/>
                <a:gd name="T85" fmla="*/ 53240 h 609"/>
                <a:gd name="T86" fmla="*/ 166319 w 461"/>
                <a:gd name="T87" fmla="*/ 73744 h 609"/>
                <a:gd name="T88" fmla="*/ 163788 w 461"/>
                <a:gd name="T89" fmla="*/ 91371 h 609"/>
                <a:gd name="T90" fmla="*/ 130525 w 461"/>
                <a:gd name="T91" fmla="*/ 147489 h 609"/>
                <a:gd name="T92" fmla="*/ 117870 w 461"/>
                <a:gd name="T93" fmla="*/ 155043 h 609"/>
                <a:gd name="T94" fmla="*/ 97261 w 461"/>
                <a:gd name="T95" fmla="*/ 157561 h 609"/>
                <a:gd name="T96" fmla="*/ 82075 w 461"/>
                <a:gd name="T97" fmla="*/ 152525 h 609"/>
                <a:gd name="T98" fmla="*/ 69059 w 461"/>
                <a:gd name="T99" fmla="*/ 142453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61" h="609">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defRPr/>
              </a:pPr>
              <a:endParaRPr lang="zh-CN" altLang="en-US">
                <a:solidFill>
                  <a:srgbClr val="000000"/>
                </a:solidFill>
              </a:endParaRPr>
            </a:p>
          </p:txBody>
        </p:sp>
      </p:grpSp>
      <p:sp>
        <p:nvSpPr>
          <p:cNvPr id="46" name="橢圓 6"/>
          <p:cNvSpPr/>
          <p:nvPr/>
        </p:nvSpPr>
        <p:spPr>
          <a:xfrm>
            <a:off x="4647013" y="315495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48" name="橢圓 6"/>
          <p:cNvSpPr/>
          <p:nvPr/>
        </p:nvSpPr>
        <p:spPr>
          <a:xfrm>
            <a:off x="7125526" y="3311947"/>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59" name="矩形 58"/>
          <p:cNvSpPr/>
          <p:nvPr/>
        </p:nvSpPr>
        <p:spPr>
          <a:xfrm>
            <a:off x="8041427" y="1448731"/>
            <a:ext cx="2614132" cy="430374"/>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b="1" dirty="0" err="1" smtClean="0">
                <a:solidFill>
                  <a:srgbClr val="000000">
                    <a:lumMod val="65000"/>
                    <a:lumOff val="35000"/>
                  </a:srgbClr>
                </a:solidFill>
                <a:latin typeface="微软雅黑"/>
              </a:rPr>
              <a:t>Fasttext</a:t>
            </a:r>
            <a:r>
              <a:rPr lang="zh-CN" altLang="en-US" sz="2000" b="1" dirty="0" smtClean="0">
                <a:solidFill>
                  <a:srgbClr val="000000">
                    <a:lumMod val="65000"/>
                    <a:lumOff val="35000"/>
                  </a:srgbClr>
                </a:solidFill>
                <a:latin typeface="微软雅黑"/>
              </a:rPr>
              <a:t>词向量</a:t>
            </a:r>
            <a:endParaRPr lang="zh-CN" altLang="en-US" sz="2000" b="1" dirty="0">
              <a:solidFill>
                <a:srgbClr val="000000">
                  <a:lumMod val="65000"/>
                  <a:lumOff val="35000"/>
                </a:srgbClr>
              </a:solidFill>
              <a:latin typeface="微软雅黑"/>
            </a:endParaRPr>
          </a:p>
        </p:txBody>
      </p:sp>
      <p:sp>
        <p:nvSpPr>
          <p:cNvPr id="62" name="矩形 61"/>
          <p:cNvSpPr/>
          <p:nvPr/>
        </p:nvSpPr>
        <p:spPr>
          <a:xfrm>
            <a:off x="531844" y="1448731"/>
            <a:ext cx="2686437" cy="43037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sz="2000" b="1" dirty="0" smtClean="0">
                <a:solidFill>
                  <a:srgbClr val="000000">
                    <a:lumMod val="65000"/>
                    <a:lumOff val="35000"/>
                  </a:srgbClr>
                </a:solidFill>
                <a:latin typeface="微软雅黑"/>
              </a:rPr>
              <a:t>Word2vec</a:t>
            </a:r>
            <a:r>
              <a:rPr lang="zh-CN" altLang="en-US" sz="2000" b="1" dirty="0" smtClean="0">
                <a:solidFill>
                  <a:srgbClr val="000000">
                    <a:lumMod val="65000"/>
                    <a:lumOff val="35000"/>
                  </a:srgbClr>
                </a:solidFill>
                <a:latin typeface="微软雅黑"/>
              </a:rPr>
              <a:t>词向量</a:t>
            </a:r>
            <a:endParaRPr lang="zh-CN" altLang="en-US" sz="2000" b="1" dirty="0">
              <a:solidFill>
                <a:srgbClr val="000000">
                  <a:lumMod val="65000"/>
                  <a:lumOff val="35000"/>
                </a:srgbClr>
              </a:solidFill>
              <a:latin typeface="微软雅黑"/>
            </a:endParaRPr>
          </a:p>
        </p:txBody>
      </p:sp>
      <p:sp>
        <p:nvSpPr>
          <p:cNvPr id="31" name="文本框 3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rgbClr val="000000"/>
                </a:solidFill>
              </a:rPr>
              <a:t>研究基础</a:t>
            </a:r>
            <a:endParaRPr lang="zh-CN" altLang="en-US" sz="3200" b="1" dirty="0">
              <a:solidFill>
                <a:srgbClr val="000000"/>
              </a:solidFill>
            </a:endParaRPr>
          </a:p>
        </p:txBody>
      </p:sp>
      <p:sp>
        <p:nvSpPr>
          <p:cNvPr id="33" name="橢圓 6"/>
          <p:cNvSpPr/>
          <p:nvPr/>
        </p:nvSpPr>
        <p:spPr>
          <a:xfrm>
            <a:off x="5851752" y="2005305"/>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a:lnSpc>
                <a:spcPct val="95000"/>
              </a:lnSpc>
              <a:spcBef>
                <a:spcPct val="50000"/>
              </a:spcBef>
              <a:spcAft>
                <a:spcPct val="35000"/>
              </a:spcAft>
              <a:buClr>
                <a:srgbClr val="678BA8"/>
              </a:buClr>
              <a:buFontTx/>
              <a:buChar char="•"/>
              <a:defRPr/>
            </a:pPr>
            <a:endParaRPr lang="zh-TW" altLang="en-US" sz="3200" kern="0">
              <a:solidFill>
                <a:srgbClr val="000000">
                  <a:lumMod val="65000"/>
                  <a:lumOff val="35000"/>
                </a:srgbClr>
              </a:solidFill>
              <a:ea typeface="微軟正黑體"/>
            </a:endParaRPr>
          </a:p>
        </p:txBody>
      </p:sp>
      <p:sp>
        <p:nvSpPr>
          <p:cNvPr id="2" name="TextBox 1"/>
          <p:cNvSpPr txBox="1"/>
          <p:nvPr/>
        </p:nvSpPr>
        <p:spPr>
          <a:xfrm>
            <a:off x="531844" y="2478939"/>
            <a:ext cx="3408667" cy="2645853"/>
          </a:xfrm>
          <a:prstGeom prst="rect">
            <a:avLst/>
          </a:prstGeom>
          <a:noFill/>
        </p:spPr>
        <p:txBody>
          <a:bodyPr wrap="square" rtlCol="0">
            <a:spAutoFit/>
          </a:bodyPr>
          <a:lstStyle/>
          <a:p>
            <a:pPr>
              <a:lnSpc>
                <a:spcPct val="120000"/>
              </a:lnSpc>
            </a:pPr>
            <a:r>
              <a:rPr lang="zh-CN" altLang="en-US" sz="2000" dirty="0"/>
              <a:t>分好词的文档即可进行</a:t>
            </a:r>
            <a:r>
              <a:rPr lang="en-US" altLang="zh-CN" sz="2000" dirty="0"/>
              <a:t>word2vec</a:t>
            </a:r>
            <a:r>
              <a:rPr lang="zh-CN" altLang="en-US" sz="2000" dirty="0"/>
              <a:t>词向量模型的训练了。文档较大</a:t>
            </a:r>
            <a:r>
              <a:rPr lang="zh-CN" altLang="en-US" sz="2000" dirty="0" smtClean="0"/>
              <a:t>，在</a:t>
            </a:r>
            <a:r>
              <a:rPr lang="en-US" altLang="zh-CN" sz="2000" dirty="0" smtClean="0"/>
              <a:t>16GWin10</a:t>
            </a:r>
            <a:r>
              <a:rPr lang="zh-CN" altLang="en-US" sz="2000" dirty="0" smtClean="0"/>
              <a:t>的</a:t>
            </a:r>
            <a:r>
              <a:rPr lang="zh-CN" altLang="en-US" sz="2000" dirty="0"/>
              <a:t>电脑中运行训练，代码运行完成后得到</a:t>
            </a:r>
            <a:r>
              <a:rPr lang="en-US" altLang="zh-CN" sz="2000" dirty="0"/>
              <a:t>.model</a:t>
            </a:r>
            <a:r>
              <a:rPr lang="zh-CN" altLang="en-US" sz="2000" dirty="0"/>
              <a:t>文件是建好的模型，</a:t>
            </a:r>
            <a:r>
              <a:rPr lang="en-US" altLang="zh-CN" sz="2000" dirty="0"/>
              <a:t>.vector</a:t>
            </a:r>
            <a:r>
              <a:rPr lang="zh-CN" altLang="en-US" sz="2000" dirty="0"/>
              <a:t>是词向量文件</a:t>
            </a:r>
          </a:p>
        </p:txBody>
      </p:sp>
      <p:sp>
        <p:nvSpPr>
          <p:cNvPr id="3" name="TextBox 2"/>
          <p:cNvSpPr txBox="1"/>
          <p:nvPr/>
        </p:nvSpPr>
        <p:spPr>
          <a:xfrm>
            <a:off x="8444202" y="2425345"/>
            <a:ext cx="3209732" cy="3139321"/>
          </a:xfrm>
          <a:prstGeom prst="rect">
            <a:avLst/>
          </a:prstGeom>
          <a:noFill/>
        </p:spPr>
        <p:txBody>
          <a:bodyPr wrap="square" rtlCol="0">
            <a:spAutoFit/>
          </a:bodyPr>
          <a:lstStyle/>
          <a:p>
            <a:r>
              <a:rPr lang="zh-CN" altLang="zh-CN" dirty="0"/>
              <a:t>命令</a:t>
            </a:r>
            <a:r>
              <a:rPr lang="en-US" altLang="zh-CN" dirty="0"/>
              <a:t>$ </a:t>
            </a:r>
            <a:r>
              <a:rPr lang="en-US" altLang="zh-CN" dirty="0" err="1"/>
              <a:t>fasttext</a:t>
            </a:r>
            <a:r>
              <a:rPr lang="en-US" altLang="zh-CN" dirty="0"/>
              <a:t> </a:t>
            </a:r>
            <a:r>
              <a:rPr lang="en-US" altLang="zh-CN" dirty="0" err="1"/>
              <a:t>skipgram</a:t>
            </a:r>
            <a:r>
              <a:rPr lang="en-US" altLang="zh-CN" dirty="0"/>
              <a:t> -input data.txt -output model , </a:t>
            </a:r>
            <a:r>
              <a:rPr lang="zh-CN" altLang="zh-CN" dirty="0"/>
              <a:t>输入为</a:t>
            </a:r>
            <a:r>
              <a:rPr lang="en-US" altLang="zh-CN" dirty="0"/>
              <a:t>data.txt</a:t>
            </a:r>
            <a:r>
              <a:rPr lang="zh-CN" altLang="zh-CN" dirty="0"/>
              <a:t>，必须是</a:t>
            </a:r>
            <a:r>
              <a:rPr lang="en-US" altLang="zh-CN" dirty="0"/>
              <a:t>utf-8</a:t>
            </a:r>
            <a:r>
              <a:rPr lang="zh-CN" altLang="zh-CN" dirty="0"/>
              <a:t>编码的语料库。学习完之后，</a:t>
            </a:r>
            <a:r>
              <a:rPr lang="zh-CN" altLang="zh-CN" dirty="0" smtClean="0"/>
              <a:t>得到</a:t>
            </a:r>
            <a:r>
              <a:rPr lang="en-US" altLang="zh-CN" dirty="0" err="1" smtClean="0"/>
              <a:t>model.bin</a:t>
            </a:r>
            <a:r>
              <a:rPr lang="zh-CN" altLang="zh-CN" dirty="0"/>
              <a:t>文件与</a:t>
            </a:r>
            <a:r>
              <a:rPr lang="en-US" altLang="zh-CN" dirty="0"/>
              <a:t> </a:t>
            </a:r>
            <a:r>
              <a:rPr lang="en-US" altLang="zh-CN" dirty="0" err="1"/>
              <a:t>model.vec</a:t>
            </a:r>
            <a:r>
              <a:rPr lang="zh-CN" altLang="zh-CN" dirty="0"/>
              <a:t>文件。</a:t>
            </a:r>
            <a:r>
              <a:rPr lang="en-US" altLang="zh-CN" dirty="0" err="1"/>
              <a:t>model.bin</a:t>
            </a:r>
            <a:r>
              <a:rPr lang="zh-CN" altLang="zh-CN" dirty="0"/>
              <a:t>可以用来预测新词</a:t>
            </a:r>
            <a:r>
              <a:rPr lang="zh-CN" altLang="zh-CN" dirty="0" smtClean="0"/>
              <a:t>，</a:t>
            </a:r>
            <a:r>
              <a:rPr lang="en-US" altLang="zh-CN" dirty="0" err="1" smtClean="0"/>
              <a:t>model.vec</a:t>
            </a:r>
            <a:r>
              <a:rPr lang="zh-CN" altLang="zh-CN" dirty="0"/>
              <a:t>词的向量表示。</a:t>
            </a:r>
            <a:r>
              <a:rPr lang="en-US" altLang="zh-CN" dirty="0" err="1"/>
              <a:t>Fasttext</a:t>
            </a:r>
            <a:r>
              <a:rPr lang="zh-CN" altLang="zh-CN" dirty="0"/>
              <a:t>仅支持</a:t>
            </a:r>
            <a:r>
              <a:rPr lang="en-US" altLang="zh-CN" dirty="0"/>
              <a:t>Linux</a:t>
            </a:r>
            <a:r>
              <a:rPr lang="zh-CN" altLang="zh-CN" dirty="0"/>
              <a:t>系统，此词向量模型在</a:t>
            </a:r>
            <a:r>
              <a:rPr lang="en-US" altLang="zh-CN" dirty="0"/>
              <a:t>Win10</a:t>
            </a:r>
            <a:r>
              <a:rPr lang="zh-CN" altLang="zh-CN" dirty="0"/>
              <a:t>中的</a:t>
            </a:r>
            <a:r>
              <a:rPr lang="en-US" altLang="zh-CN" dirty="0"/>
              <a:t>Ubuntu</a:t>
            </a:r>
            <a:r>
              <a:rPr lang="zh-CN" altLang="zh-CN" dirty="0"/>
              <a:t>系统下运行。</a:t>
            </a:r>
          </a:p>
          <a:p>
            <a:endParaRPr lang="zh-CN" altLang="en-US" dirty="0"/>
          </a:p>
        </p:txBody>
      </p:sp>
    </p:spTree>
    <p:extLst>
      <p:ext uri="{BB962C8B-B14F-4D97-AF65-F5344CB8AC3E}">
        <p14:creationId xmlns:p14="http://schemas.microsoft.com/office/powerpoint/2010/main" val="2084579982"/>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4351167" y="1999642"/>
            <a:ext cx="3081082" cy="2880789"/>
            <a:chOff x="7483988" y="3433235"/>
            <a:chExt cx="3081082" cy="959267"/>
          </a:xfrm>
        </p:grpSpPr>
        <p:sp>
          <p:nvSpPr>
            <p:cNvPr id="31" name="矩形 30"/>
            <p:cNvSpPr/>
            <p:nvPr/>
          </p:nvSpPr>
          <p:spPr>
            <a:xfrm>
              <a:off x="7483988" y="3808333"/>
              <a:ext cx="3081082" cy="58416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65000"/>
                      <a:lumOff val="35000"/>
                    </a:schemeClr>
                  </a:solidFill>
                  <a:latin typeface="+mn-ea"/>
                </a:rPr>
                <a:t>该中文词典共</a:t>
              </a:r>
              <a:r>
                <a:rPr lang="zh-CN" altLang="en-US" dirty="0">
                  <a:solidFill>
                    <a:schemeClr val="tx1">
                      <a:lumMod val="65000"/>
                      <a:lumOff val="35000"/>
                    </a:schemeClr>
                  </a:solidFill>
                  <a:latin typeface="+mn-ea"/>
                </a:rPr>
                <a:t>包含如下数据：中文正面评价词语</a:t>
              </a:r>
              <a:r>
                <a:rPr lang="en-US" altLang="zh-CN" dirty="0">
                  <a:solidFill>
                    <a:schemeClr val="tx1">
                      <a:lumMod val="65000"/>
                      <a:lumOff val="35000"/>
                    </a:schemeClr>
                  </a:solidFill>
                  <a:latin typeface="+mn-ea"/>
                </a:rPr>
                <a:t>3730</a:t>
              </a:r>
              <a:r>
                <a:rPr lang="zh-CN" altLang="en-US" dirty="0">
                  <a:solidFill>
                    <a:schemeClr val="tx1">
                      <a:lumMod val="65000"/>
                      <a:lumOff val="35000"/>
                    </a:schemeClr>
                  </a:solidFill>
                  <a:latin typeface="+mn-ea"/>
                </a:rPr>
                <a:t>个、中文负面评价词语</a:t>
              </a:r>
              <a:r>
                <a:rPr lang="en-US" altLang="zh-CN" dirty="0">
                  <a:solidFill>
                    <a:schemeClr val="tx1">
                      <a:lumMod val="65000"/>
                      <a:lumOff val="35000"/>
                    </a:schemeClr>
                  </a:solidFill>
                  <a:latin typeface="+mn-ea"/>
                </a:rPr>
                <a:t>3116</a:t>
              </a:r>
              <a:r>
                <a:rPr lang="zh-CN" altLang="en-US" dirty="0">
                  <a:solidFill>
                    <a:schemeClr val="tx1">
                      <a:lumMod val="65000"/>
                      <a:lumOff val="35000"/>
                    </a:schemeClr>
                  </a:solidFill>
                  <a:latin typeface="+mn-ea"/>
                </a:rPr>
                <a:t>个、中文正面情感词语</a:t>
              </a:r>
              <a:r>
                <a:rPr lang="en-US" altLang="zh-CN" dirty="0">
                  <a:solidFill>
                    <a:schemeClr val="tx1">
                      <a:lumMod val="65000"/>
                      <a:lumOff val="35000"/>
                    </a:schemeClr>
                  </a:solidFill>
                  <a:latin typeface="+mn-ea"/>
                </a:rPr>
                <a:t>836</a:t>
              </a:r>
              <a:r>
                <a:rPr lang="zh-CN" altLang="en-US" dirty="0">
                  <a:solidFill>
                    <a:schemeClr val="tx1">
                      <a:lumMod val="65000"/>
                      <a:lumOff val="35000"/>
                    </a:schemeClr>
                  </a:solidFill>
                  <a:latin typeface="+mn-ea"/>
                </a:rPr>
                <a:t>个、中文负面情感词语</a:t>
              </a:r>
              <a:r>
                <a:rPr lang="en-US" altLang="zh-CN" dirty="0">
                  <a:solidFill>
                    <a:schemeClr val="tx1">
                      <a:lumMod val="65000"/>
                      <a:lumOff val="35000"/>
                    </a:schemeClr>
                  </a:solidFill>
                  <a:latin typeface="+mn-ea"/>
                </a:rPr>
                <a:t>1254</a:t>
              </a:r>
              <a:r>
                <a:rPr lang="zh-CN" altLang="en-US" dirty="0" smtClean="0">
                  <a:solidFill>
                    <a:schemeClr val="tx1">
                      <a:lumMod val="65000"/>
                      <a:lumOff val="35000"/>
                    </a:schemeClr>
                  </a:solidFill>
                  <a:latin typeface="+mn-ea"/>
                </a:rPr>
                <a:t>个。</a:t>
              </a:r>
              <a:endParaRPr lang="zh-CN" altLang="en-US" dirty="0">
                <a:solidFill>
                  <a:schemeClr val="tx1">
                    <a:lumMod val="65000"/>
                    <a:lumOff val="35000"/>
                  </a:schemeClr>
                </a:solidFill>
                <a:latin typeface="+mn-ea"/>
              </a:endParaRPr>
            </a:p>
          </p:txBody>
        </p:sp>
        <p:sp>
          <p:nvSpPr>
            <p:cNvPr id="33" name="矩形 32"/>
            <p:cNvSpPr/>
            <p:nvPr/>
          </p:nvSpPr>
          <p:spPr>
            <a:xfrm>
              <a:off x="7483988" y="3433235"/>
              <a:ext cx="2889389" cy="37509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800" b="1" dirty="0">
                  <a:solidFill>
                    <a:schemeClr val="tx1">
                      <a:lumMod val="65000"/>
                      <a:lumOff val="35000"/>
                    </a:schemeClr>
                  </a:solidFill>
                  <a:latin typeface="+mn-ea"/>
                </a:rPr>
                <a:t>知网（</a:t>
              </a:r>
              <a:r>
                <a:rPr lang="en-US" altLang="zh-CN" sz="2800" b="1" dirty="0" err="1">
                  <a:solidFill>
                    <a:schemeClr val="tx1">
                      <a:lumMod val="65000"/>
                      <a:lumOff val="35000"/>
                    </a:schemeClr>
                  </a:solidFill>
                  <a:latin typeface="+mn-ea"/>
                </a:rPr>
                <a:t>Hownet</a:t>
              </a:r>
              <a:r>
                <a:rPr lang="zh-CN" altLang="en-US" sz="2800" b="1" dirty="0">
                  <a:solidFill>
                    <a:schemeClr val="tx1">
                      <a:lumMod val="65000"/>
                      <a:lumOff val="35000"/>
                    </a:schemeClr>
                  </a:solidFill>
                  <a:latin typeface="+mn-ea"/>
                </a:rPr>
                <a:t>）情感</a:t>
              </a:r>
              <a:r>
                <a:rPr lang="zh-CN" altLang="en-US" sz="2800" b="1" dirty="0" smtClean="0">
                  <a:solidFill>
                    <a:schemeClr val="tx1">
                      <a:lumMod val="65000"/>
                      <a:lumOff val="35000"/>
                    </a:schemeClr>
                  </a:solidFill>
                  <a:latin typeface="+mn-ea"/>
                </a:rPr>
                <a:t>词典</a:t>
              </a:r>
              <a:endParaRPr lang="zh-CN" altLang="en-US" sz="2800" b="1" dirty="0">
                <a:solidFill>
                  <a:schemeClr val="tx1">
                    <a:lumMod val="65000"/>
                    <a:lumOff val="35000"/>
                  </a:schemeClr>
                </a:solidFill>
                <a:latin typeface="+mn-ea"/>
              </a:endParaRPr>
            </a:p>
          </p:txBody>
        </p:sp>
      </p:grpSp>
      <p:grpSp>
        <p:nvGrpSpPr>
          <p:cNvPr id="38" name="组合 37"/>
          <p:cNvGrpSpPr/>
          <p:nvPr/>
        </p:nvGrpSpPr>
        <p:grpSpPr>
          <a:xfrm>
            <a:off x="760734" y="2084762"/>
            <a:ext cx="3140045" cy="3087616"/>
            <a:chOff x="7489244" y="3447051"/>
            <a:chExt cx="3140045" cy="1654999"/>
          </a:xfrm>
        </p:grpSpPr>
        <p:sp>
          <p:nvSpPr>
            <p:cNvPr id="39" name="矩形 38"/>
            <p:cNvSpPr/>
            <p:nvPr/>
          </p:nvSpPr>
          <p:spPr>
            <a:xfrm>
              <a:off x="7548207" y="3864761"/>
              <a:ext cx="3081082" cy="123728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smtClean="0">
                  <a:solidFill>
                    <a:schemeClr val="tx1">
                      <a:lumMod val="65000"/>
                      <a:lumOff val="35000"/>
                    </a:schemeClr>
                  </a:solidFill>
                  <a:latin typeface="+mn-ea"/>
                </a:rPr>
                <a:t>本文</a:t>
              </a:r>
              <a:r>
                <a:rPr lang="zh-CN" altLang="en-US" sz="2000" dirty="0">
                  <a:solidFill>
                    <a:schemeClr val="tx1">
                      <a:lumMod val="65000"/>
                      <a:lumOff val="35000"/>
                    </a:schemeClr>
                  </a:solidFill>
                  <a:latin typeface="+mn-ea"/>
                </a:rPr>
                <a:t>使用的是中科院计算所中文自然语言处理平台发布的词表，共有</a:t>
              </a:r>
              <a:r>
                <a:rPr lang="en-US" altLang="zh-CN" sz="2000" dirty="0">
                  <a:solidFill>
                    <a:schemeClr val="tx1">
                      <a:lumMod val="65000"/>
                      <a:lumOff val="35000"/>
                    </a:schemeClr>
                  </a:solidFill>
                  <a:latin typeface="+mn-ea"/>
                </a:rPr>
                <a:t>1208</a:t>
              </a:r>
              <a:r>
                <a:rPr lang="zh-CN" altLang="en-US" sz="2000" dirty="0">
                  <a:solidFill>
                    <a:schemeClr val="tx1">
                      <a:lumMod val="65000"/>
                      <a:lumOff val="35000"/>
                    </a:schemeClr>
                  </a:solidFill>
                  <a:latin typeface="+mn-ea"/>
                </a:rPr>
                <a:t>个停用词用于文本处理</a:t>
              </a:r>
              <a:r>
                <a:rPr lang="zh-CN" altLang="en-US" sz="2000" dirty="0" smtClean="0">
                  <a:solidFill>
                    <a:schemeClr val="tx1">
                      <a:lumMod val="65000"/>
                      <a:lumOff val="35000"/>
                    </a:schemeClr>
                  </a:solidFill>
                  <a:latin typeface="+mn-ea"/>
                </a:rPr>
                <a:t>。</a:t>
              </a:r>
              <a:endParaRPr lang="en-US" altLang="zh-CN" sz="2000" dirty="0" smtClean="0">
                <a:solidFill>
                  <a:schemeClr val="tx1">
                    <a:lumMod val="65000"/>
                    <a:lumOff val="35000"/>
                  </a:schemeClr>
                </a:solidFill>
                <a:latin typeface="+mn-ea"/>
              </a:endParaRPr>
            </a:p>
            <a:p>
              <a:pPr>
                <a:lnSpc>
                  <a:spcPct val="120000"/>
                </a:lnSpc>
              </a:pPr>
              <a:r>
                <a:rPr lang="zh-CN" altLang="en-US" sz="2000" dirty="0" smtClean="0">
                  <a:solidFill>
                    <a:schemeClr val="tx1">
                      <a:lumMod val="65000"/>
                      <a:lumOff val="35000"/>
                    </a:schemeClr>
                  </a:solidFill>
                  <a:latin typeface="+mn-ea"/>
                </a:rPr>
                <a:t>根据语料可以再适当的添加删除。</a:t>
              </a:r>
              <a:endParaRPr lang="zh-CN" altLang="en-US" sz="2000" dirty="0">
                <a:solidFill>
                  <a:schemeClr val="tx1">
                    <a:lumMod val="65000"/>
                    <a:lumOff val="35000"/>
                  </a:schemeClr>
                </a:solidFill>
                <a:latin typeface="+mn-ea"/>
              </a:endParaRPr>
            </a:p>
          </p:txBody>
        </p:sp>
        <p:sp>
          <p:nvSpPr>
            <p:cNvPr id="40" name="矩形 39"/>
            <p:cNvSpPr/>
            <p:nvPr/>
          </p:nvSpPr>
          <p:spPr>
            <a:xfrm>
              <a:off x="7489244" y="3447051"/>
              <a:ext cx="2050552" cy="30317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smtClean="0">
                  <a:solidFill>
                    <a:schemeClr val="tx1">
                      <a:lumMod val="65000"/>
                      <a:lumOff val="35000"/>
                    </a:schemeClr>
                  </a:solidFill>
                  <a:latin typeface="+mn-ea"/>
                </a:rPr>
                <a:t>停用词表</a:t>
              </a:r>
              <a:endParaRPr lang="zh-CN" altLang="en-US" sz="2800" b="1" dirty="0">
                <a:solidFill>
                  <a:schemeClr val="tx1">
                    <a:lumMod val="65000"/>
                    <a:lumOff val="35000"/>
                  </a:schemeClr>
                </a:solidFill>
                <a:latin typeface="+mn-ea"/>
              </a:endParaRPr>
            </a:p>
          </p:txBody>
        </p:sp>
      </p:grpSp>
      <p:sp>
        <p:nvSpPr>
          <p:cNvPr id="28" name="文本框 27"/>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研究基础</a:t>
            </a:r>
            <a:endParaRPr lang="zh-CN" altLang="en-US" sz="3200" b="1" dirty="0">
              <a:solidFill>
                <a:schemeClr val="accent2"/>
              </a:solidFill>
            </a:endParaRPr>
          </a:p>
        </p:txBody>
      </p:sp>
      <p:grpSp>
        <p:nvGrpSpPr>
          <p:cNvPr id="23" name="组合 22"/>
          <p:cNvGrpSpPr/>
          <p:nvPr/>
        </p:nvGrpSpPr>
        <p:grpSpPr>
          <a:xfrm>
            <a:off x="8135027" y="1946045"/>
            <a:ext cx="3140046" cy="3168632"/>
            <a:chOff x="7489243" y="3447051"/>
            <a:chExt cx="3140046" cy="1698424"/>
          </a:xfrm>
        </p:grpSpPr>
        <p:sp>
          <p:nvSpPr>
            <p:cNvPr id="24" name="矩形 23"/>
            <p:cNvSpPr/>
            <p:nvPr/>
          </p:nvSpPr>
          <p:spPr>
            <a:xfrm>
              <a:off x="7548207" y="4122924"/>
              <a:ext cx="3081082" cy="10225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65000"/>
                      <a:lumOff val="35000"/>
                    </a:schemeClr>
                  </a:solidFill>
                  <a:latin typeface="+mn-ea"/>
                </a:rPr>
                <a:t>该词典为简体的情感极性词典，共包含</a:t>
              </a:r>
              <a:r>
                <a:rPr lang="en-US" altLang="zh-CN" sz="2000" dirty="0">
                  <a:solidFill>
                    <a:schemeClr val="tx1">
                      <a:lumMod val="65000"/>
                      <a:lumOff val="35000"/>
                    </a:schemeClr>
                  </a:solidFill>
                  <a:latin typeface="+mn-ea"/>
                </a:rPr>
                <a:t>2812</a:t>
              </a:r>
              <a:r>
                <a:rPr lang="zh-CN" altLang="en-US" sz="2000" dirty="0">
                  <a:solidFill>
                    <a:schemeClr val="tx1">
                      <a:lumMod val="65000"/>
                      <a:lumOff val="35000"/>
                    </a:schemeClr>
                  </a:solidFill>
                  <a:latin typeface="+mn-ea"/>
                </a:rPr>
                <a:t>个正向情感词和</a:t>
              </a:r>
              <a:r>
                <a:rPr lang="en-US" altLang="zh-CN" sz="2000" dirty="0">
                  <a:solidFill>
                    <a:schemeClr val="tx1">
                      <a:lumMod val="65000"/>
                      <a:lumOff val="35000"/>
                    </a:schemeClr>
                  </a:solidFill>
                  <a:latin typeface="+mn-ea"/>
                </a:rPr>
                <a:t>8278</a:t>
              </a:r>
              <a:r>
                <a:rPr lang="zh-CN" altLang="en-US" sz="2000" dirty="0">
                  <a:solidFill>
                    <a:schemeClr val="tx1">
                      <a:lumMod val="65000"/>
                      <a:lumOff val="35000"/>
                    </a:schemeClr>
                  </a:solidFill>
                  <a:latin typeface="+mn-ea"/>
                </a:rPr>
                <a:t>个负向情感词，可以用于二元情感分类任务当中。</a:t>
              </a:r>
            </a:p>
          </p:txBody>
        </p:sp>
        <p:sp>
          <p:nvSpPr>
            <p:cNvPr id="25" name="矩形 24"/>
            <p:cNvSpPr/>
            <p:nvPr/>
          </p:nvSpPr>
          <p:spPr>
            <a:xfrm>
              <a:off x="7489243" y="3447051"/>
              <a:ext cx="2389903" cy="60379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800" b="1" dirty="0" smtClean="0">
                  <a:solidFill>
                    <a:schemeClr val="tx1">
                      <a:lumMod val="65000"/>
                      <a:lumOff val="35000"/>
                    </a:schemeClr>
                  </a:solidFill>
                  <a:latin typeface="+mn-ea"/>
                </a:rPr>
                <a:t>NTUSD</a:t>
              </a:r>
              <a:r>
                <a:rPr lang="zh-CN" altLang="en-US" sz="2800" b="1" dirty="0">
                  <a:solidFill>
                    <a:schemeClr val="tx1">
                      <a:lumMod val="65000"/>
                      <a:lumOff val="35000"/>
                    </a:schemeClr>
                  </a:solidFill>
                  <a:latin typeface="+mn-ea"/>
                </a:rPr>
                <a:t>情感极性词典</a:t>
              </a:r>
            </a:p>
          </p:txBody>
        </p:sp>
      </p:grpSp>
    </p:spTree>
    <p:custDataLst>
      <p:tags r:id="rId1"/>
    </p:custDataLst>
    <p:extLst>
      <p:ext uri="{BB962C8B-B14F-4D97-AF65-F5344CB8AC3E}">
        <p14:creationId xmlns:p14="http://schemas.microsoft.com/office/powerpoint/2010/main" val="37297040"/>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66122" y="1729128"/>
            <a:ext cx="2686437" cy="43037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smtClean="0">
                <a:solidFill>
                  <a:schemeClr val="tx1">
                    <a:lumMod val="65000"/>
                    <a:lumOff val="35000"/>
                  </a:schemeClr>
                </a:solidFill>
                <a:latin typeface="+mn-ea"/>
              </a:rPr>
              <a:t>  情感</a:t>
            </a:r>
            <a:r>
              <a:rPr lang="zh-CN" altLang="en-US" sz="2000" b="1" dirty="0">
                <a:solidFill>
                  <a:schemeClr val="tx1">
                    <a:lumMod val="65000"/>
                    <a:lumOff val="35000"/>
                  </a:schemeClr>
                </a:solidFill>
                <a:latin typeface="+mn-ea"/>
              </a:rPr>
              <a:t>分析模型语料库</a:t>
            </a:r>
          </a:p>
        </p:txBody>
      </p:sp>
      <p:sp>
        <p:nvSpPr>
          <p:cNvPr id="31" name="文本框 3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研究基础</a:t>
            </a:r>
            <a:endParaRPr lang="zh-CN" altLang="en-US" sz="3200" b="1" dirty="0">
              <a:solidFill>
                <a:schemeClr val="accent2"/>
              </a:solidFill>
            </a:endParaRPr>
          </a:p>
        </p:txBody>
      </p:sp>
      <p:sp>
        <p:nvSpPr>
          <p:cNvPr id="33" name="橢圓 6"/>
          <p:cNvSpPr/>
          <p:nvPr/>
        </p:nvSpPr>
        <p:spPr>
          <a:xfrm>
            <a:off x="1503686" y="1666618"/>
            <a:ext cx="473634" cy="473634"/>
          </a:xfrm>
          <a:prstGeom prst="ellipse">
            <a:avLst/>
          </a:prstGeom>
          <a:solidFill>
            <a:schemeClr val="accent2"/>
          </a:solidFill>
          <a:ln w="25400" cap="flat" cmpd="sng" algn="ctr">
            <a:noFill/>
            <a:prstDash val="solid"/>
            <a:headEnd type="none" w="med" len="med"/>
            <a:tailEnd type="none" w="med" len="med"/>
          </a:ln>
          <a:effectLst/>
        </p:spPr>
        <p:txBody>
          <a:bodyPr/>
          <a:lstStyle/>
          <a:p>
            <a:pPr marL="233363" indent="-233363"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2" name="TextBox 1"/>
          <p:cNvSpPr txBox="1"/>
          <p:nvPr/>
        </p:nvSpPr>
        <p:spPr>
          <a:xfrm>
            <a:off x="1619205" y="2453932"/>
            <a:ext cx="6255831" cy="3046988"/>
          </a:xfrm>
          <a:prstGeom prst="rect">
            <a:avLst/>
          </a:prstGeom>
          <a:noFill/>
        </p:spPr>
        <p:txBody>
          <a:bodyPr wrap="square" rtlCol="0">
            <a:spAutoFit/>
          </a:bodyPr>
          <a:lstStyle/>
          <a:p>
            <a:pPr>
              <a:lnSpc>
                <a:spcPct val="120000"/>
              </a:lnSpc>
            </a:pPr>
            <a:r>
              <a:rPr lang="zh-CN" altLang="en-US" sz="2000" dirty="0" smtClean="0"/>
              <a:t>此语料库是已经标注过语料，正向评论在一个</a:t>
            </a:r>
            <a:r>
              <a:rPr lang="en-US" altLang="zh-CN" sz="2000" dirty="0" smtClean="0"/>
              <a:t>txt</a:t>
            </a:r>
            <a:r>
              <a:rPr lang="zh-CN" altLang="en-US" sz="2000" dirty="0" smtClean="0"/>
              <a:t>文件中，负向评论在一个</a:t>
            </a:r>
            <a:r>
              <a:rPr lang="en-US" altLang="zh-CN" sz="2000" dirty="0" smtClean="0"/>
              <a:t>txt</a:t>
            </a:r>
            <a:r>
              <a:rPr lang="zh-CN" altLang="en-US" sz="2000" dirty="0" smtClean="0"/>
              <a:t>文件中，每个评论为一行。采用结巴分词分别对正向语料和负向语料进行分词处理，处理之前用正则表达式去除数字字母和 特殊符号。分词完成之后，读取停用词表，除去语气、人称之类的</a:t>
            </a:r>
            <a:r>
              <a:rPr lang="zh-CN" altLang="en-US" sz="2000" dirty="0"/>
              <a:t>词汇。根据以上步骤得到了正负向语料的特征词</a:t>
            </a:r>
            <a:r>
              <a:rPr lang="zh-CN" altLang="en-US" sz="2000" dirty="0" smtClean="0"/>
              <a:t>文本，基于</a:t>
            </a:r>
            <a:r>
              <a:rPr lang="zh-CN" altLang="en-US" sz="2000" dirty="0"/>
              <a:t>已经训练好的词向量</a:t>
            </a:r>
            <a:r>
              <a:rPr lang="zh-CN" altLang="en-US" sz="2000" dirty="0" smtClean="0"/>
              <a:t>模型抽取</a:t>
            </a:r>
            <a:r>
              <a:rPr lang="zh-CN" altLang="en-US" sz="2000" dirty="0"/>
              <a:t>特征词</a:t>
            </a:r>
            <a:r>
              <a:rPr lang="zh-CN" altLang="en-US" sz="2000" dirty="0" smtClean="0"/>
              <a:t>向量，进而做文本的分类。</a:t>
            </a:r>
            <a:endParaRPr lang="en-US" altLang="zh-CN"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686" y="5670679"/>
            <a:ext cx="9544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7163939"/>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研究基础</a:t>
            </a:r>
            <a:endParaRPr lang="zh-CN" altLang="en-US" sz="3200" b="1" dirty="0">
              <a:solidFill>
                <a:schemeClr val="accent2"/>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088" y="1320671"/>
            <a:ext cx="9779000" cy="454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135168"/>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研究基础</a:t>
            </a:r>
            <a:endParaRPr lang="zh-CN" altLang="en-US" sz="3200" b="1" dirty="0">
              <a:solidFill>
                <a:schemeClr val="accent2"/>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323" y="1884999"/>
            <a:ext cx="833437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9518296"/>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a:extLst>
              <a:ext uri="{FF2B5EF4-FFF2-40B4-BE49-F238E27FC236}">
                <a16:creationId xmlns:a16="http://schemas.microsoft.com/office/drawing/2014/main" xmlns="" id="{0197694E-C0DC-49D2-A82C-603703D69A7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flipH="1">
            <a:off x="-15484" y="0"/>
            <a:ext cx="12207484" cy="6855102"/>
          </a:xfrm>
          <a:prstGeom prst="rect">
            <a:avLst/>
          </a:prstGeom>
        </p:spPr>
      </p:pic>
      <p:sp>
        <p:nvSpPr>
          <p:cNvPr id="28" name="TextBox 28">
            <a:extLst>
              <a:ext uri="{FF2B5EF4-FFF2-40B4-BE49-F238E27FC236}">
                <a16:creationId xmlns:a16="http://schemas.microsoft.com/office/drawing/2014/main" xmlns="" id="{0708144D-CBB9-4366-8250-4C53463E38E4}"/>
              </a:ext>
            </a:extLst>
          </p:cNvPr>
          <p:cNvSpPr txBox="1"/>
          <p:nvPr/>
        </p:nvSpPr>
        <p:spPr>
          <a:xfrm>
            <a:off x="1148743" y="2705604"/>
            <a:ext cx="1838965" cy="938719"/>
          </a:xfrm>
          <a:prstGeom prst="rect">
            <a:avLst/>
          </a:prstGeom>
          <a:noFill/>
        </p:spPr>
        <p:txBody>
          <a:bodyPr wrap="none" rtlCol="0">
            <a:spAutoFit/>
          </a:bodyPr>
          <a:lstStyle/>
          <a:p>
            <a:r>
              <a:rPr lang="en-US" altLang="zh-CN" sz="5500" dirty="0" smtClean="0">
                <a:solidFill>
                  <a:srgbClr val="3C767A"/>
                </a:solidFill>
                <a:latin typeface="微软雅黑" panose="020B0503020204020204" pitchFamily="34" charset="-122"/>
                <a:ea typeface="微软雅黑" panose="020B0503020204020204" pitchFamily="34" charset="-122"/>
              </a:rPr>
              <a:t>2020</a:t>
            </a:r>
            <a:endParaRPr lang="zh-CN" altLang="en-US" sz="5500" dirty="0">
              <a:solidFill>
                <a:srgbClr val="3C767A"/>
              </a:solidFill>
              <a:latin typeface="微软雅黑" panose="020B0503020204020204" pitchFamily="34" charset="-122"/>
              <a:ea typeface="微软雅黑" panose="020B0503020204020204" pitchFamily="34" charset="-122"/>
            </a:endParaRPr>
          </a:p>
        </p:txBody>
      </p:sp>
      <p:sp>
        <p:nvSpPr>
          <p:cNvPr id="29" name="_3">
            <a:extLst>
              <a:ext uri="{FF2B5EF4-FFF2-40B4-BE49-F238E27FC236}">
                <a16:creationId xmlns:a16="http://schemas.microsoft.com/office/drawing/2014/main" xmlns="" id="{3772CA6B-8D3B-46B5-866D-230159C2CEC0}"/>
              </a:ext>
            </a:extLst>
          </p:cNvPr>
          <p:cNvSpPr/>
          <p:nvPr/>
        </p:nvSpPr>
        <p:spPr>
          <a:xfrm>
            <a:off x="1148743" y="3613858"/>
            <a:ext cx="5466561" cy="707886"/>
          </a:xfrm>
          <a:prstGeom prst="rect">
            <a:avLst/>
          </a:prstGeom>
          <a:effectLst/>
        </p:spPr>
        <p:txBody>
          <a:bodyPr wrap="none">
            <a:spAutoFit/>
          </a:bodyPr>
          <a:lstStyle/>
          <a:p>
            <a:r>
              <a:rPr lang="zh-CN" altLang="en-US" sz="4000" dirty="0" smtClean="0">
                <a:solidFill>
                  <a:srgbClr val="3C767A"/>
                </a:solidFill>
                <a:latin typeface="微软雅黑" panose="020B0503020204020204" pitchFamily="34" charset="-122"/>
                <a:ea typeface="微软雅黑" panose="020B0503020204020204" pitchFamily="34" charset="-122"/>
              </a:rPr>
              <a:t>敬请各位老师同学指导</a:t>
            </a:r>
            <a:endParaRPr lang="zh-CN" altLang="en-US" sz="4000" dirty="0">
              <a:solidFill>
                <a:srgbClr val="3C767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515957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59150" y="1875757"/>
            <a:ext cx="1570529" cy="16421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46372" y="2260600"/>
            <a:ext cx="3562392" cy="37248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占位符 27"/>
          <p:cNvPicPr>
            <a:picLocks noGrp="1" noChangeAspect="1"/>
          </p:cNvPicPr>
          <p:nvPr>
            <p:ph type="pic" sz="quarter" idx="11"/>
          </p:nvPr>
        </p:nvPicPr>
        <p:blipFill>
          <a:blip r:embed="rId3">
            <a:extLst>
              <a:ext uri="{28A0092B-C50C-407E-A947-70E740481C1C}">
                <a14:useLocalDpi xmlns:a14="http://schemas.microsoft.com/office/drawing/2010/main"/>
              </a:ext>
            </a:extLst>
          </a:blip>
          <a:stretch>
            <a:fillRect/>
          </a:stretch>
        </p:blipFill>
        <p:spPr>
          <a:xfrm>
            <a:off x="1155700" y="1981891"/>
            <a:ext cx="5114012" cy="3833908"/>
          </a:xfrm>
        </p:spPr>
      </p:pic>
      <p:sp>
        <p:nvSpPr>
          <p:cNvPr id="23" name="TextBox 11"/>
          <p:cNvSpPr txBox="1"/>
          <p:nvPr/>
        </p:nvSpPr>
        <p:spPr>
          <a:xfrm>
            <a:off x="6853661" y="2113289"/>
            <a:ext cx="4706967" cy="2954655"/>
          </a:xfrm>
          <a:prstGeom prst="rect">
            <a:avLst/>
          </a:prstGeom>
          <a:noFill/>
        </p:spPr>
        <p:txBody>
          <a:bodyPr wrap="square" lIns="0" tIns="0" rIns="0" bIns="0" rtlCol="0">
            <a:spAutoFit/>
            <a:scene3d>
              <a:camera prst="orthographicFront"/>
              <a:lightRig rig="threePt" dir="t"/>
            </a:scene3d>
            <a:sp3d contourW="12700"/>
          </a:bodyPr>
          <a:lstStyle/>
          <a:p>
            <a:r>
              <a:rPr lang="zh-CN" altLang="en-US" sz="2400" dirty="0" smtClean="0">
                <a:solidFill>
                  <a:schemeClr val="tx1">
                    <a:lumMod val="65000"/>
                    <a:lumOff val="35000"/>
                  </a:schemeClr>
                </a:solidFill>
              </a:rPr>
              <a:t>随着</a:t>
            </a:r>
            <a:r>
              <a:rPr lang="en-US" altLang="zh-CN" sz="2400" dirty="0" smtClean="0">
                <a:solidFill>
                  <a:schemeClr val="tx1">
                    <a:lumMod val="65000"/>
                    <a:lumOff val="35000"/>
                  </a:schemeClr>
                </a:solidFill>
              </a:rPr>
              <a:t>Web3.0</a:t>
            </a:r>
            <a:r>
              <a:rPr lang="zh-CN" altLang="en-US" sz="2400" dirty="0" smtClean="0">
                <a:solidFill>
                  <a:schemeClr val="tx1">
                    <a:lumMod val="65000"/>
                    <a:lumOff val="35000"/>
                  </a:schemeClr>
                </a:solidFill>
              </a:rPr>
              <a:t>交互时代的到来，以及各种电子商务平台与社交平台的涌现，用户在这些平台上发表自己见解，表达对电影、酒店、美食、新闻等的评论，这就产生了大量的文本数据。文本作为互联网信息的主要载体，人们通过其表达积极或消极、支持或者反对的观点。</a:t>
            </a:r>
            <a:endParaRPr lang="en-US" sz="2400" dirty="0">
              <a:solidFill>
                <a:schemeClr val="tx1">
                  <a:lumMod val="65000"/>
                  <a:lumOff val="35000"/>
                </a:schemeClr>
              </a:solidFill>
            </a:endParaRPr>
          </a:p>
        </p:txBody>
      </p:sp>
      <p:sp>
        <p:nvSpPr>
          <p:cNvPr id="29" name="文本框 28"/>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选题意义</a:t>
            </a:r>
            <a:endParaRPr lang="zh-CN" altLang="en-US" sz="3200" b="1" dirty="0">
              <a:solidFill>
                <a:schemeClr val="accent2"/>
              </a:solidFill>
            </a:endParaRPr>
          </a:p>
        </p:txBody>
      </p:sp>
    </p:spTree>
    <p:extLst>
      <p:ext uri="{BB962C8B-B14F-4D97-AF65-F5344CB8AC3E}">
        <p14:creationId xmlns:p14="http://schemas.microsoft.com/office/powerpoint/2010/main" val="193220149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d0a8f099-e09d-4f3f-b5c4-15a4593f429b">
            <a:extLst>
              <a:ext uri="{FF2B5EF4-FFF2-40B4-BE49-F238E27FC236}">
                <a16:creationId xmlns:a16="http://schemas.microsoft.com/office/drawing/2014/main" xmlns="" id="{FF70B902-FE05-4525-B0AA-27687B05DD4C}"/>
              </a:ext>
            </a:extLst>
          </p:cNvPr>
          <p:cNvGrpSpPr>
            <a:grpSpLocks noChangeAspect="1"/>
          </p:cNvGrpSpPr>
          <p:nvPr/>
        </p:nvGrpSpPr>
        <p:grpSpPr>
          <a:xfrm>
            <a:off x="4660899" y="2314799"/>
            <a:ext cx="2870202" cy="2949128"/>
            <a:chOff x="4833170" y="2051499"/>
            <a:chExt cx="2637450" cy="2709979"/>
          </a:xfrm>
        </p:grpSpPr>
        <p:grpSp>
          <p:nvGrpSpPr>
            <p:cNvPr id="4" name="Group 25">
              <a:extLst>
                <a:ext uri="{FF2B5EF4-FFF2-40B4-BE49-F238E27FC236}">
                  <a16:creationId xmlns:a16="http://schemas.microsoft.com/office/drawing/2014/main" xmlns="" id="{6013CE67-DAEA-482B-8F89-1414A2199DAE}"/>
                </a:ext>
              </a:extLst>
            </p:cNvPr>
            <p:cNvGrpSpPr/>
            <p:nvPr/>
          </p:nvGrpSpPr>
          <p:grpSpPr>
            <a:xfrm rot="2700000">
              <a:off x="4822854" y="2089284"/>
              <a:ext cx="2616623" cy="2595992"/>
              <a:chOff x="4567237" y="1765300"/>
              <a:chExt cx="3422651" cy="3395663"/>
            </a:xfrm>
          </p:grpSpPr>
          <p:sp>
            <p:nvSpPr>
              <p:cNvPr id="21" name="Freeform: Shape 10">
                <a:extLst>
                  <a:ext uri="{FF2B5EF4-FFF2-40B4-BE49-F238E27FC236}">
                    <a16:creationId xmlns:a16="http://schemas.microsoft.com/office/drawing/2014/main" xmlns="" id="{76CD7CEB-CB6F-4EEA-A667-D200C470086D}"/>
                  </a:ext>
                </a:extLst>
              </p:cNvPr>
              <p:cNvSpPr/>
              <p:nvPr/>
            </p:nvSpPr>
            <p:spPr>
              <a:xfrm flipV="1">
                <a:off x="4567237" y="1765300"/>
                <a:ext cx="1711326" cy="2068513"/>
              </a:xfrm>
              <a:custGeom>
                <a:avLst/>
                <a:gdLst>
                  <a:gd name="connsiteX0" fmla="*/ 0 w 1711326"/>
                  <a:gd name="connsiteY0" fmla="*/ 2068513 h 2068513"/>
                  <a:gd name="connsiteX1" fmla="*/ 1354138 w 1711326"/>
                  <a:gd name="connsiteY1" fmla="*/ 2068513 h 2068513"/>
                  <a:gd name="connsiteX2" fmla="*/ 1711326 w 1711326"/>
                  <a:gd name="connsiteY2" fmla="*/ 1711326 h 2068513"/>
                  <a:gd name="connsiteX3" fmla="*/ 0 w 1711326"/>
                  <a:gd name="connsiteY3" fmla="*/ 0 h 2068513"/>
                  <a:gd name="connsiteX4" fmla="*/ 0 w 1711326"/>
                  <a:gd name="connsiteY4" fmla="*/ 2068513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2068513"/>
                    </a:moveTo>
                    <a:lnTo>
                      <a:pt x="1354138" y="2068513"/>
                    </a:lnTo>
                    <a:lnTo>
                      <a:pt x="1711326" y="1711326"/>
                    </a:lnTo>
                    <a:lnTo>
                      <a:pt x="0" y="0"/>
                    </a:lnTo>
                    <a:lnTo>
                      <a:pt x="0" y="2068513"/>
                    </a:lnTo>
                    <a:close/>
                  </a:path>
                </a:pathLst>
              </a:custGeom>
              <a:solidFill>
                <a:schemeClr val="accent1"/>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Freeform: Shape 23">
                <a:extLst>
                  <a:ext uri="{FF2B5EF4-FFF2-40B4-BE49-F238E27FC236}">
                    <a16:creationId xmlns:a16="http://schemas.microsoft.com/office/drawing/2014/main" xmlns="" id="{89C25E98-50E7-4AC8-A598-0C4882B1C1DF}"/>
                  </a:ext>
                </a:extLst>
              </p:cNvPr>
              <p:cNvSpPr/>
              <p:nvPr/>
            </p:nvSpPr>
            <p:spPr>
              <a:xfrm>
                <a:off x="4567237" y="3463131"/>
                <a:ext cx="2068513" cy="1697832"/>
              </a:xfrm>
              <a:custGeom>
                <a:avLst/>
                <a:gdLst>
                  <a:gd name="connsiteX0" fmla="*/ 370681 w 2068513"/>
                  <a:gd name="connsiteY0" fmla="*/ 0 h 1697832"/>
                  <a:gd name="connsiteX1" fmla="*/ 2068513 w 2068513"/>
                  <a:gd name="connsiteY1" fmla="*/ 1697832 h 1697832"/>
                  <a:gd name="connsiteX2" fmla="*/ 0 w 2068513"/>
                  <a:gd name="connsiteY2" fmla="*/ 1697832 h 1697832"/>
                  <a:gd name="connsiteX3" fmla="*/ 0 w 2068513"/>
                  <a:gd name="connsiteY3" fmla="*/ 370681 h 1697832"/>
                  <a:gd name="connsiteX4" fmla="*/ 370681 w 2068513"/>
                  <a:gd name="connsiteY4" fmla="*/ 0 h 1697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513" h="1697832">
                    <a:moveTo>
                      <a:pt x="370681" y="0"/>
                    </a:moveTo>
                    <a:lnTo>
                      <a:pt x="2068513" y="1697832"/>
                    </a:lnTo>
                    <a:lnTo>
                      <a:pt x="0" y="1697832"/>
                    </a:lnTo>
                    <a:lnTo>
                      <a:pt x="0" y="370681"/>
                    </a:lnTo>
                    <a:lnTo>
                      <a:pt x="370681" y="0"/>
                    </a:lnTo>
                    <a:close/>
                  </a:path>
                </a:pathLst>
              </a:custGeom>
              <a:solidFill>
                <a:schemeClr val="accent6"/>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Freeform: Shape 20">
                <a:extLst>
                  <a:ext uri="{FF2B5EF4-FFF2-40B4-BE49-F238E27FC236}">
                    <a16:creationId xmlns:a16="http://schemas.microsoft.com/office/drawing/2014/main" xmlns="" id="{CB3DA480-9550-4510-90D4-08A1D71090E2}"/>
                  </a:ext>
                </a:extLst>
              </p:cNvPr>
              <p:cNvSpPr/>
              <p:nvPr/>
            </p:nvSpPr>
            <p:spPr>
              <a:xfrm flipH="1">
                <a:off x="6278562" y="3092450"/>
                <a:ext cx="1711326" cy="2068513"/>
              </a:xfrm>
              <a:custGeom>
                <a:avLst/>
                <a:gdLst>
                  <a:gd name="connsiteX0" fmla="*/ 0 w 1711326"/>
                  <a:gd name="connsiteY0" fmla="*/ 0 h 2068513"/>
                  <a:gd name="connsiteX1" fmla="*/ 0 w 1711326"/>
                  <a:gd name="connsiteY1" fmla="*/ 2068513 h 2068513"/>
                  <a:gd name="connsiteX2" fmla="*/ 1354138 w 1711326"/>
                  <a:gd name="connsiteY2" fmla="*/ 2068513 h 2068513"/>
                  <a:gd name="connsiteX3" fmla="*/ 1711326 w 1711326"/>
                  <a:gd name="connsiteY3" fmla="*/ 1711326 h 2068513"/>
                  <a:gd name="connsiteX4" fmla="*/ 0 w 1711326"/>
                  <a:gd name="connsiteY4" fmla="*/ 0 h 2068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26" h="2068513">
                    <a:moveTo>
                      <a:pt x="0" y="0"/>
                    </a:moveTo>
                    <a:lnTo>
                      <a:pt x="0" y="2068513"/>
                    </a:lnTo>
                    <a:lnTo>
                      <a:pt x="1354138" y="2068513"/>
                    </a:lnTo>
                    <a:lnTo>
                      <a:pt x="1711326" y="1711326"/>
                    </a:lnTo>
                    <a:lnTo>
                      <a:pt x="0" y="0"/>
                    </a:lnTo>
                    <a:close/>
                  </a:path>
                </a:pathLst>
              </a:custGeom>
              <a:solidFill>
                <a:schemeClr val="accent4"/>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Freeform: Shape 13">
                <a:extLst>
                  <a:ext uri="{FF2B5EF4-FFF2-40B4-BE49-F238E27FC236}">
                    <a16:creationId xmlns:a16="http://schemas.microsoft.com/office/drawing/2014/main" xmlns="" id="{354F6A13-1B69-469E-A0AF-44462F3E13F4}"/>
                  </a:ext>
                </a:extLst>
              </p:cNvPr>
              <p:cNvSpPr/>
              <p:nvPr/>
            </p:nvSpPr>
            <p:spPr>
              <a:xfrm flipH="1" flipV="1">
                <a:off x="5921374" y="1765300"/>
                <a:ext cx="2068513" cy="2068513"/>
              </a:xfrm>
              <a:custGeom>
                <a:avLst/>
                <a:gdLst>
                  <a:gd name="connsiteX0" fmla="*/ 2068513 w 2068513"/>
                  <a:gd name="connsiteY0" fmla="*/ 2068513 h 2068513"/>
                  <a:gd name="connsiteX1" fmla="*/ 0 w 2068513"/>
                  <a:gd name="connsiteY1" fmla="*/ 2068513 h 2068513"/>
                  <a:gd name="connsiteX2" fmla="*/ 0 w 2068513"/>
                  <a:gd name="connsiteY2" fmla="*/ 0 h 2068513"/>
                  <a:gd name="connsiteX3" fmla="*/ 1 w 2068513"/>
                  <a:gd name="connsiteY3" fmla="*/ 1 h 2068513"/>
                  <a:gd name="connsiteX4" fmla="*/ 1 w 2068513"/>
                  <a:gd name="connsiteY4" fmla="*/ 741363 h 2068513"/>
                  <a:gd name="connsiteX5" fmla="*/ 370682 w 2068513"/>
                  <a:gd name="connsiteY5" fmla="*/ 370682 h 2068513"/>
                  <a:gd name="connsiteX6" fmla="*/ 2068513 w 2068513"/>
                  <a:gd name="connsiteY6" fmla="*/ 2068513 h 206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68513" h="2068513">
                    <a:moveTo>
                      <a:pt x="2068513" y="2068513"/>
                    </a:moveTo>
                    <a:lnTo>
                      <a:pt x="0" y="2068513"/>
                    </a:lnTo>
                    <a:lnTo>
                      <a:pt x="0" y="0"/>
                    </a:lnTo>
                    <a:lnTo>
                      <a:pt x="1" y="1"/>
                    </a:lnTo>
                    <a:lnTo>
                      <a:pt x="1" y="741363"/>
                    </a:lnTo>
                    <a:lnTo>
                      <a:pt x="370682" y="370682"/>
                    </a:lnTo>
                    <a:lnTo>
                      <a:pt x="2068513" y="2068513"/>
                    </a:lnTo>
                    <a:close/>
                  </a:path>
                </a:pathLst>
              </a:custGeom>
              <a:solidFill>
                <a:schemeClr val="accent2"/>
              </a:solid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1" name="Freeform: Shape 21">
              <a:extLst>
                <a:ext uri="{FF2B5EF4-FFF2-40B4-BE49-F238E27FC236}">
                  <a16:creationId xmlns:a16="http://schemas.microsoft.com/office/drawing/2014/main" xmlns="" id="{D95F1711-7F4D-4E5B-8287-90FF99115A2E}"/>
                </a:ext>
              </a:extLst>
            </p:cNvPr>
            <p:cNvSpPr>
              <a:spLocks/>
            </p:cNvSpPr>
            <p:nvPr/>
          </p:nvSpPr>
          <p:spPr bwMode="auto">
            <a:xfrm>
              <a:off x="4849521" y="3186897"/>
              <a:ext cx="199613" cy="359303"/>
            </a:xfrm>
            <a:custGeom>
              <a:avLst/>
              <a:gdLst>
                <a:gd name="T0" fmla="*/ 159 w 159"/>
                <a:gd name="T1" fmla="*/ 50 h 286"/>
                <a:gd name="T2" fmla="*/ 114 w 159"/>
                <a:gd name="T3" fmla="*/ 50 h 286"/>
                <a:gd name="T4" fmla="*/ 114 w 159"/>
                <a:gd name="T5" fmla="*/ 50 h 286"/>
                <a:gd name="T6" fmla="*/ 111 w 159"/>
                <a:gd name="T7" fmla="*/ 51 h 286"/>
                <a:gd name="T8" fmla="*/ 107 w 159"/>
                <a:gd name="T9" fmla="*/ 54 h 286"/>
                <a:gd name="T10" fmla="*/ 103 w 159"/>
                <a:gd name="T11" fmla="*/ 60 h 286"/>
                <a:gd name="T12" fmla="*/ 102 w 159"/>
                <a:gd name="T13" fmla="*/ 66 h 286"/>
                <a:gd name="T14" fmla="*/ 102 w 159"/>
                <a:gd name="T15" fmla="*/ 99 h 286"/>
                <a:gd name="T16" fmla="*/ 159 w 159"/>
                <a:gd name="T17" fmla="*/ 99 h 286"/>
                <a:gd name="T18" fmla="*/ 159 w 159"/>
                <a:gd name="T19" fmla="*/ 146 h 286"/>
                <a:gd name="T20" fmla="*/ 102 w 159"/>
                <a:gd name="T21" fmla="*/ 146 h 286"/>
                <a:gd name="T22" fmla="*/ 102 w 159"/>
                <a:gd name="T23" fmla="*/ 286 h 286"/>
                <a:gd name="T24" fmla="*/ 50 w 159"/>
                <a:gd name="T25" fmla="*/ 286 h 286"/>
                <a:gd name="T26" fmla="*/ 50 w 159"/>
                <a:gd name="T27" fmla="*/ 146 h 286"/>
                <a:gd name="T28" fmla="*/ 0 w 159"/>
                <a:gd name="T29" fmla="*/ 146 h 286"/>
                <a:gd name="T30" fmla="*/ 0 w 159"/>
                <a:gd name="T31" fmla="*/ 99 h 286"/>
                <a:gd name="T32" fmla="*/ 50 w 159"/>
                <a:gd name="T33" fmla="*/ 99 h 286"/>
                <a:gd name="T34" fmla="*/ 50 w 159"/>
                <a:gd name="T35" fmla="*/ 71 h 286"/>
                <a:gd name="T36" fmla="*/ 50 w 159"/>
                <a:gd name="T37" fmla="*/ 71 h 286"/>
                <a:gd name="T38" fmla="*/ 50 w 159"/>
                <a:gd name="T39" fmla="*/ 64 h 286"/>
                <a:gd name="T40" fmla="*/ 51 w 159"/>
                <a:gd name="T41" fmla="*/ 57 h 286"/>
                <a:gd name="T42" fmla="*/ 52 w 159"/>
                <a:gd name="T43" fmla="*/ 50 h 286"/>
                <a:gd name="T44" fmla="*/ 54 w 159"/>
                <a:gd name="T45" fmla="*/ 43 h 286"/>
                <a:gd name="T46" fmla="*/ 57 w 159"/>
                <a:gd name="T47" fmla="*/ 37 h 286"/>
                <a:gd name="T48" fmla="*/ 60 w 159"/>
                <a:gd name="T49" fmla="*/ 31 h 286"/>
                <a:gd name="T50" fmla="*/ 63 w 159"/>
                <a:gd name="T51" fmla="*/ 26 h 286"/>
                <a:gd name="T52" fmla="*/ 67 w 159"/>
                <a:gd name="T53" fmla="*/ 21 h 286"/>
                <a:gd name="T54" fmla="*/ 72 w 159"/>
                <a:gd name="T55" fmla="*/ 16 h 286"/>
                <a:gd name="T56" fmla="*/ 78 w 159"/>
                <a:gd name="T57" fmla="*/ 12 h 286"/>
                <a:gd name="T58" fmla="*/ 83 w 159"/>
                <a:gd name="T59" fmla="*/ 8 h 286"/>
                <a:gd name="T60" fmla="*/ 88 w 159"/>
                <a:gd name="T61" fmla="*/ 5 h 286"/>
                <a:gd name="T62" fmla="*/ 94 w 159"/>
                <a:gd name="T63" fmla="*/ 3 h 286"/>
                <a:gd name="T64" fmla="*/ 100 w 159"/>
                <a:gd name="T65" fmla="*/ 1 h 286"/>
                <a:gd name="T66" fmla="*/ 108 w 159"/>
                <a:gd name="T67" fmla="*/ 0 h 286"/>
                <a:gd name="T68" fmla="*/ 114 w 159"/>
                <a:gd name="T69" fmla="*/ 0 h 286"/>
                <a:gd name="T70" fmla="*/ 159 w 159"/>
                <a:gd name="T71" fmla="*/ 0 h 286"/>
                <a:gd name="T72" fmla="*/ 159 w 159"/>
                <a:gd name="T73" fmla="*/ 5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86">
                  <a:moveTo>
                    <a:pt x="159" y="50"/>
                  </a:moveTo>
                  <a:lnTo>
                    <a:pt x="114" y="50"/>
                  </a:lnTo>
                  <a:lnTo>
                    <a:pt x="114" y="50"/>
                  </a:lnTo>
                  <a:lnTo>
                    <a:pt x="111" y="51"/>
                  </a:lnTo>
                  <a:lnTo>
                    <a:pt x="107" y="54"/>
                  </a:lnTo>
                  <a:lnTo>
                    <a:pt x="103" y="60"/>
                  </a:lnTo>
                  <a:lnTo>
                    <a:pt x="102" y="66"/>
                  </a:lnTo>
                  <a:lnTo>
                    <a:pt x="102" y="99"/>
                  </a:lnTo>
                  <a:lnTo>
                    <a:pt x="159" y="99"/>
                  </a:lnTo>
                  <a:lnTo>
                    <a:pt x="159" y="146"/>
                  </a:lnTo>
                  <a:lnTo>
                    <a:pt x="102" y="146"/>
                  </a:lnTo>
                  <a:lnTo>
                    <a:pt x="102" y="286"/>
                  </a:lnTo>
                  <a:lnTo>
                    <a:pt x="50" y="286"/>
                  </a:lnTo>
                  <a:lnTo>
                    <a:pt x="50" y="146"/>
                  </a:lnTo>
                  <a:lnTo>
                    <a:pt x="0" y="146"/>
                  </a:lnTo>
                  <a:lnTo>
                    <a:pt x="0" y="99"/>
                  </a:lnTo>
                  <a:lnTo>
                    <a:pt x="50" y="99"/>
                  </a:lnTo>
                  <a:lnTo>
                    <a:pt x="50" y="71"/>
                  </a:lnTo>
                  <a:lnTo>
                    <a:pt x="50" y="71"/>
                  </a:lnTo>
                  <a:lnTo>
                    <a:pt x="50" y="64"/>
                  </a:lnTo>
                  <a:lnTo>
                    <a:pt x="51" y="57"/>
                  </a:lnTo>
                  <a:lnTo>
                    <a:pt x="52" y="50"/>
                  </a:lnTo>
                  <a:lnTo>
                    <a:pt x="54" y="43"/>
                  </a:lnTo>
                  <a:lnTo>
                    <a:pt x="57" y="37"/>
                  </a:lnTo>
                  <a:lnTo>
                    <a:pt x="60" y="31"/>
                  </a:lnTo>
                  <a:lnTo>
                    <a:pt x="63" y="26"/>
                  </a:lnTo>
                  <a:lnTo>
                    <a:pt x="67" y="21"/>
                  </a:lnTo>
                  <a:lnTo>
                    <a:pt x="72" y="16"/>
                  </a:lnTo>
                  <a:lnTo>
                    <a:pt x="78" y="12"/>
                  </a:lnTo>
                  <a:lnTo>
                    <a:pt x="83" y="8"/>
                  </a:lnTo>
                  <a:lnTo>
                    <a:pt x="88" y="5"/>
                  </a:lnTo>
                  <a:lnTo>
                    <a:pt x="94" y="3"/>
                  </a:lnTo>
                  <a:lnTo>
                    <a:pt x="100" y="1"/>
                  </a:lnTo>
                  <a:lnTo>
                    <a:pt x="108" y="0"/>
                  </a:lnTo>
                  <a:lnTo>
                    <a:pt x="114" y="0"/>
                  </a:lnTo>
                  <a:lnTo>
                    <a:pt x="159" y="0"/>
                  </a:lnTo>
                  <a:lnTo>
                    <a:pt x="159" y="50"/>
                  </a:lnTo>
                  <a:close/>
                </a:path>
              </a:pathLst>
            </a:custGeom>
            <a:solidFill>
              <a:srgbClr val="FFFFFF"/>
            </a:solidFill>
            <a:ln>
              <a:solidFill>
                <a:schemeClr val="bg2"/>
              </a:solidFill>
            </a:ln>
            <a:extLst/>
          </p:spPr>
          <p:txBody>
            <a:bodyPr anchor="ctr"/>
            <a:lstStyle/>
            <a:p>
              <a:pPr algn="ctr"/>
              <a:endParaRPr/>
            </a:p>
          </p:txBody>
        </p:sp>
        <p:sp>
          <p:nvSpPr>
            <p:cNvPr id="12" name="Freeform: Shape 26">
              <a:extLst>
                <a:ext uri="{FF2B5EF4-FFF2-40B4-BE49-F238E27FC236}">
                  <a16:creationId xmlns:a16="http://schemas.microsoft.com/office/drawing/2014/main" xmlns="" id="{03A11AD6-33D6-436B-8382-67284DDBBAB4}"/>
                </a:ext>
              </a:extLst>
            </p:cNvPr>
            <p:cNvSpPr>
              <a:spLocks/>
            </p:cNvSpPr>
            <p:nvPr/>
          </p:nvSpPr>
          <p:spPr bwMode="auto">
            <a:xfrm>
              <a:off x="5949020" y="2051499"/>
              <a:ext cx="364295" cy="299419"/>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rgbClr val="FFFFFF"/>
            </a:solidFill>
            <a:ln>
              <a:solidFill>
                <a:schemeClr val="bg2"/>
              </a:solidFill>
            </a:ln>
            <a:extLst/>
          </p:spPr>
          <p:txBody>
            <a:bodyPr anchor="ctr"/>
            <a:lstStyle/>
            <a:p>
              <a:pPr algn="ctr"/>
              <a:endParaRPr/>
            </a:p>
          </p:txBody>
        </p:sp>
        <p:sp>
          <p:nvSpPr>
            <p:cNvPr id="13" name="Freeform: Shape 29">
              <a:extLst>
                <a:ext uri="{FF2B5EF4-FFF2-40B4-BE49-F238E27FC236}">
                  <a16:creationId xmlns:a16="http://schemas.microsoft.com/office/drawing/2014/main" xmlns="" id="{8FE9603A-26F6-4022-849B-CE0020923C25}"/>
                </a:ext>
              </a:extLst>
            </p:cNvPr>
            <p:cNvSpPr>
              <a:spLocks/>
            </p:cNvSpPr>
            <p:nvPr/>
          </p:nvSpPr>
          <p:spPr bwMode="auto">
            <a:xfrm>
              <a:off x="5997166" y="4387227"/>
              <a:ext cx="388375" cy="374251"/>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rgbClr val="FFFFFF"/>
            </a:solidFill>
            <a:ln>
              <a:solidFill>
                <a:schemeClr val="bg2"/>
              </a:solidFill>
            </a:ln>
            <a:extLst/>
          </p:spPr>
          <p:txBody>
            <a:bodyPr anchor="ctr"/>
            <a:lstStyle/>
            <a:p>
              <a:pPr algn="ctr"/>
              <a:endParaRPr/>
            </a:p>
          </p:txBody>
        </p:sp>
        <p:sp>
          <p:nvSpPr>
            <p:cNvPr id="14" name="Freeform: Shape 32">
              <a:extLst>
                <a:ext uri="{FF2B5EF4-FFF2-40B4-BE49-F238E27FC236}">
                  <a16:creationId xmlns:a16="http://schemas.microsoft.com/office/drawing/2014/main" xmlns="" id="{4D429E68-58CB-4029-8D43-96697376F7E7}"/>
                </a:ext>
              </a:extLst>
            </p:cNvPr>
            <p:cNvSpPr>
              <a:spLocks/>
            </p:cNvSpPr>
            <p:nvPr/>
          </p:nvSpPr>
          <p:spPr bwMode="auto">
            <a:xfrm>
              <a:off x="7143001" y="3159921"/>
              <a:ext cx="327619" cy="32701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rgbClr val="FFFFFF"/>
            </a:solidFill>
            <a:ln>
              <a:solidFill>
                <a:schemeClr val="bg2"/>
              </a:solidFill>
            </a:ln>
            <a:extLst/>
          </p:spPr>
          <p:txBody>
            <a:bodyPr anchor="ctr"/>
            <a:lstStyle/>
            <a:p>
              <a:pPr algn="ctr"/>
              <a:endParaRPr/>
            </a:p>
          </p:txBody>
        </p:sp>
      </p:grpSp>
      <p:grpSp>
        <p:nvGrpSpPr>
          <p:cNvPr id="38" name="组合 37">
            <a:extLst>
              <a:ext uri="{FF2B5EF4-FFF2-40B4-BE49-F238E27FC236}">
                <a16:creationId xmlns:a16="http://schemas.microsoft.com/office/drawing/2014/main" xmlns="" id="{CB6571A6-8559-419A-BF2D-1677209E053C}"/>
              </a:ext>
            </a:extLst>
          </p:cNvPr>
          <p:cNvGrpSpPr/>
          <p:nvPr/>
        </p:nvGrpSpPr>
        <p:grpSpPr>
          <a:xfrm>
            <a:off x="7480180" y="1851774"/>
            <a:ext cx="3327636" cy="1404375"/>
            <a:chOff x="6462713" y="2410788"/>
            <a:chExt cx="3327636" cy="996042"/>
          </a:xfrm>
        </p:grpSpPr>
        <p:sp>
          <p:nvSpPr>
            <p:cNvPr id="39" name="矩形 38">
              <a:extLst>
                <a:ext uri="{FF2B5EF4-FFF2-40B4-BE49-F238E27FC236}">
                  <a16:creationId xmlns:a16="http://schemas.microsoft.com/office/drawing/2014/main" xmlns="" id="{FBFBB188-5F63-47B9-A93E-2CAECD8076EB}"/>
                </a:ext>
              </a:extLst>
            </p:cNvPr>
            <p:cNvSpPr/>
            <p:nvPr/>
          </p:nvSpPr>
          <p:spPr>
            <a:xfrm>
              <a:off x="6462713" y="2817452"/>
              <a:ext cx="3327636" cy="58937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solidFill>
                    <a:schemeClr val="tx1">
                      <a:lumMod val="65000"/>
                      <a:lumOff val="35000"/>
                    </a:schemeClr>
                  </a:solidFill>
                </a:rPr>
                <a:t>某些价位区间几款车的舒适度，油耗，操作性能等。</a:t>
              </a:r>
              <a:endParaRPr lang="zh-CN" altLang="en-US" sz="2000" dirty="0">
                <a:solidFill>
                  <a:schemeClr val="tx1">
                    <a:lumMod val="65000"/>
                    <a:lumOff val="35000"/>
                  </a:schemeClr>
                </a:solidFill>
              </a:endParaRPr>
            </a:p>
          </p:txBody>
        </p:sp>
        <p:sp>
          <p:nvSpPr>
            <p:cNvPr id="40" name="矩形 39">
              <a:extLst>
                <a:ext uri="{FF2B5EF4-FFF2-40B4-BE49-F238E27FC236}">
                  <a16:creationId xmlns:a16="http://schemas.microsoft.com/office/drawing/2014/main" xmlns="" id="{820AA723-05BB-43C0-B1CA-57EEC8C8ACB9}"/>
                </a:ext>
              </a:extLst>
            </p:cNvPr>
            <p:cNvSpPr/>
            <p:nvPr/>
          </p:nvSpPr>
          <p:spPr>
            <a:xfrm>
              <a:off x="6462713" y="2410788"/>
              <a:ext cx="2643534" cy="37982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chemeClr val="tx1">
                      <a:lumMod val="65000"/>
                      <a:lumOff val="35000"/>
                    </a:schemeClr>
                  </a:solidFill>
                </a:rPr>
                <a:t>02</a:t>
              </a:r>
              <a:r>
                <a:rPr lang="zh-CN" altLang="en-US" sz="2400" b="1" dirty="0" smtClean="0">
                  <a:solidFill>
                    <a:schemeClr val="tx1">
                      <a:lumMod val="65000"/>
                      <a:lumOff val="35000"/>
                    </a:schemeClr>
                  </a:solidFill>
                </a:rPr>
                <a:t>物品属性分析</a:t>
              </a:r>
              <a:endParaRPr lang="zh-CN" altLang="en-US" sz="2400" b="1" dirty="0">
                <a:solidFill>
                  <a:schemeClr val="tx1">
                    <a:lumMod val="65000"/>
                    <a:lumOff val="35000"/>
                  </a:schemeClr>
                </a:solidFill>
              </a:endParaRPr>
            </a:p>
          </p:txBody>
        </p:sp>
      </p:grpSp>
      <p:grpSp>
        <p:nvGrpSpPr>
          <p:cNvPr id="41" name="组合 40">
            <a:extLst>
              <a:ext uri="{FF2B5EF4-FFF2-40B4-BE49-F238E27FC236}">
                <a16:creationId xmlns:a16="http://schemas.microsoft.com/office/drawing/2014/main" xmlns="" id="{4196A930-4BE9-4E0D-85FF-7206BAAD2182}"/>
              </a:ext>
            </a:extLst>
          </p:cNvPr>
          <p:cNvGrpSpPr/>
          <p:nvPr/>
        </p:nvGrpSpPr>
        <p:grpSpPr>
          <a:xfrm>
            <a:off x="7480179" y="4482157"/>
            <a:ext cx="3327637" cy="1282867"/>
            <a:chOff x="6462712" y="2410788"/>
            <a:chExt cx="3327637" cy="1001106"/>
          </a:xfrm>
        </p:grpSpPr>
        <p:sp>
          <p:nvSpPr>
            <p:cNvPr id="42" name="矩形 41">
              <a:extLst>
                <a:ext uri="{FF2B5EF4-FFF2-40B4-BE49-F238E27FC236}">
                  <a16:creationId xmlns:a16="http://schemas.microsoft.com/office/drawing/2014/main" xmlns="" id="{1C5EE00B-2742-4BCC-B296-7C0479ED2D29}"/>
                </a:ext>
              </a:extLst>
            </p:cNvPr>
            <p:cNvSpPr/>
            <p:nvPr/>
          </p:nvSpPr>
          <p:spPr>
            <a:xfrm>
              <a:off x="6462713" y="2763412"/>
              <a:ext cx="3327636" cy="6484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smtClean="0">
                  <a:solidFill>
                    <a:schemeClr val="tx1">
                      <a:lumMod val="65000"/>
                      <a:lumOff val="35000"/>
                    </a:schemeClr>
                  </a:solidFill>
                </a:rPr>
                <a:t> 产品那些功能最受用户喜欢</a:t>
              </a:r>
              <a:r>
                <a:rPr lang="en-US" altLang="zh-CN" sz="2000" dirty="0" smtClean="0">
                  <a:solidFill>
                    <a:schemeClr val="tx1">
                      <a:lumMod val="65000"/>
                      <a:lumOff val="35000"/>
                    </a:schemeClr>
                  </a:solidFill>
                </a:rPr>
                <a:t>,</a:t>
              </a:r>
              <a:r>
                <a:rPr lang="zh-CN" altLang="en-US" sz="2000" dirty="0" smtClean="0">
                  <a:solidFill>
                    <a:schemeClr val="tx1">
                      <a:lumMod val="65000"/>
                      <a:lumOff val="35000"/>
                    </a:schemeClr>
                  </a:solidFill>
                </a:rPr>
                <a:t>哪些功能最受用户吐槽。</a:t>
              </a:r>
              <a:endParaRPr lang="zh-CN" altLang="en-US" sz="1400" dirty="0">
                <a:solidFill>
                  <a:schemeClr val="tx1">
                    <a:lumMod val="65000"/>
                    <a:lumOff val="35000"/>
                  </a:schemeClr>
                </a:solidFill>
              </a:endParaRPr>
            </a:p>
          </p:txBody>
        </p:sp>
        <p:sp>
          <p:nvSpPr>
            <p:cNvPr id="43" name="矩形 42">
              <a:extLst>
                <a:ext uri="{FF2B5EF4-FFF2-40B4-BE49-F238E27FC236}">
                  <a16:creationId xmlns:a16="http://schemas.microsoft.com/office/drawing/2014/main" xmlns="" id="{6B7451CF-01C1-4267-9691-10CF0FE07D20}"/>
                </a:ext>
              </a:extLst>
            </p:cNvPr>
            <p:cNvSpPr/>
            <p:nvPr/>
          </p:nvSpPr>
          <p:spPr>
            <a:xfrm>
              <a:off x="6462712" y="2410788"/>
              <a:ext cx="2839477" cy="417910"/>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smtClean="0">
                  <a:solidFill>
                    <a:schemeClr val="tx1">
                      <a:lumMod val="65000"/>
                      <a:lumOff val="35000"/>
                    </a:schemeClr>
                  </a:solidFill>
                </a:rPr>
                <a:t>04</a:t>
              </a:r>
              <a:r>
                <a:rPr lang="zh-CN" altLang="en-US" sz="2400" b="1" dirty="0" smtClean="0">
                  <a:solidFill>
                    <a:schemeClr val="tx1">
                      <a:lumMod val="65000"/>
                      <a:lumOff val="35000"/>
                    </a:schemeClr>
                  </a:solidFill>
                </a:rPr>
                <a:t>产品反馈分析</a:t>
              </a:r>
              <a:endParaRPr lang="zh-CN" altLang="en-US" sz="2400" b="1" dirty="0">
                <a:solidFill>
                  <a:schemeClr val="tx1">
                    <a:lumMod val="65000"/>
                    <a:lumOff val="35000"/>
                  </a:schemeClr>
                </a:solidFill>
              </a:endParaRPr>
            </a:p>
          </p:txBody>
        </p:sp>
      </p:grpSp>
      <p:grpSp>
        <p:nvGrpSpPr>
          <p:cNvPr id="44" name="组合 43">
            <a:extLst>
              <a:ext uri="{FF2B5EF4-FFF2-40B4-BE49-F238E27FC236}">
                <a16:creationId xmlns:a16="http://schemas.microsoft.com/office/drawing/2014/main" xmlns="" id="{122DAB5B-81FD-4555-A799-8989D5B29358}"/>
              </a:ext>
            </a:extLst>
          </p:cNvPr>
          <p:cNvGrpSpPr/>
          <p:nvPr/>
        </p:nvGrpSpPr>
        <p:grpSpPr>
          <a:xfrm>
            <a:off x="1325465" y="1851772"/>
            <a:ext cx="3327636" cy="1016063"/>
            <a:chOff x="6462713" y="2410788"/>
            <a:chExt cx="3327636" cy="646266"/>
          </a:xfrm>
        </p:grpSpPr>
        <p:sp>
          <p:nvSpPr>
            <p:cNvPr id="45" name="矩形 44">
              <a:extLst>
                <a:ext uri="{FF2B5EF4-FFF2-40B4-BE49-F238E27FC236}">
                  <a16:creationId xmlns:a16="http://schemas.microsoft.com/office/drawing/2014/main" xmlns="" id="{3A54F77B-0602-4F41-9E43-F06A8F282755}"/>
                </a:ext>
              </a:extLst>
            </p:cNvPr>
            <p:cNvSpPr/>
            <p:nvPr/>
          </p:nvSpPr>
          <p:spPr>
            <a:xfrm>
              <a:off x="6462713" y="2763412"/>
              <a:ext cx="3327636" cy="29364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000" dirty="0" smtClean="0">
                  <a:solidFill>
                    <a:schemeClr val="tx1">
                      <a:lumMod val="65000"/>
                      <a:lumOff val="35000"/>
                    </a:schemeClr>
                  </a:solidFill>
                </a:rPr>
                <a:t>从评论中分析物品的好坏</a:t>
              </a:r>
              <a:r>
                <a:rPr lang="zh-CN" altLang="en-US" sz="2000" dirty="0">
                  <a:solidFill>
                    <a:schemeClr val="tx1">
                      <a:lumMod val="65000"/>
                      <a:lumOff val="35000"/>
                    </a:schemeClr>
                  </a:solidFill>
                </a:rPr>
                <a:t>。</a:t>
              </a:r>
              <a:endParaRPr lang="zh-CN" altLang="en-US" sz="2000" dirty="0">
                <a:solidFill>
                  <a:schemeClr val="tx1">
                    <a:lumMod val="65000"/>
                    <a:lumOff val="35000"/>
                  </a:schemeClr>
                </a:solidFill>
              </a:endParaRPr>
            </a:p>
          </p:txBody>
        </p:sp>
        <p:sp>
          <p:nvSpPr>
            <p:cNvPr id="46" name="矩形 45">
              <a:extLst>
                <a:ext uri="{FF2B5EF4-FFF2-40B4-BE49-F238E27FC236}">
                  <a16:creationId xmlns:a16="http://schemas.microsoft.com/office/drawing/2014/main" xmlns="" id="{74DC8407-64B8-4959-B257-F59249D574A2}"/>
                </a:ext>
              </a:extLst>
            </p:cNvPr>
            <p:cNvSpPr/>
            <p:nvPr/>
          </p:nvSpPr>
          <p:spPr>
            <a:xfrm>
              <a:off x="7273958" y="2410788"/>
              <a:ext cx="2516391" cy="34062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smtClean="0">
                  <a:solidFill>
                    <a:schemeClr val="tx1">
                      <a:lumMod val="65000"/>
                      <a:lumOff val="35000"/>
                    </a:schemeClr>
                  </a:solidFill>
                </a:rPr>
                <a:t>物品好坏分析</a:t>
              </a:r>
              <a:r>
                <a:rPr lang="en-US" altLang="zh-CN" sz="2400" b="1" dirty="0" smtClean="0">
                  <a:solidFill>
                    <a:schemeClr val="tx1">
                      <a:lumMod val="65000"/>
                      <a:lumOff val="35000"/>
                    </a:schemeClr>
                  </a:solidFill>
                </a:rPr>
                <a:t>01</a:t>
              </a:r>
              <a:endParaRPr lang="zh-CN" altLang="en-US" sz="2400" b="1" dirty="0">
                <a:solidFill>
                  <a:schemeClr val="tx1">
                    <a:lumMod val="65000"/>
                    <a:lumOff val="35000"/>
                  </a:schemeClr>
                </a:solidFill>
              </a:endParaRPr>
            </a:p>
          </p:txBody>
        </p:sp>
      </p:grpSp>
      <p:grpSp>
        <p:nvGrpSpPr>
          <p:cNvPr id="47" name="组合 46">
            <a:extLst>
              <a:ext uri="{FF2B5EF4-FFF2-40B4-BE49-F238E27FC236}">
                <a16:creationId xmlns:a16="http://schemas.microsoft.com/office/drawing/2014/main" xmlns="" id="{F9722F5C-4AD9-4157-91BD-DE8B366A6358}"/>
              </a:ext>
            </a:extLst>
          </p:cNvPr>
          <p:cNvGrpSpPr/>
          <p:nvPr/>
        </p:nvGrpSpPr>
        <p:grpSpPr>
          <a:xfrm>
            <a:off x="1325465" y="4482160"/>
            <a:ext cx="3327636" cy="1294187"/>
            <a:chOff x="6462713" y="2410788"/>
            <a:chExt cx="3327636" cy="985257"/>
          </a:xfrm>
        </p:grpSpPr>
        <p:sp>
          <p:nvSpPr>
            <p:cNvPr id="48" name="矩形 47">
              <a:extLst>
                <a:ext uri="{FF2B5EF4-FFF2-40B4-BE49-F238E27FC236}">
                  <a16:creationId xmlns:a16="http://schemas.microsoft.com/office/drawing/2014/main" xmlns="" id="{24D1D6F0-CAD7-44CB-9A26-721832CFC3BC}"/>
                </a:ext>
              </a:extLst>
            </p:cNvPr>
            <p:cNvSpPr/>
            <p:nvPr/>
          </p:nvSpPr>
          <p:spPr>
            <a:xfrm>
              <a:off x="6462713" y="2763412"/>
              <a:ext cx="3327636" cy="632633"/>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公众对新闻事件，国家政令法规如何</a:t>
              </a:r>
              <a:r>
                <a:rPr lang="zh-CN" altLang="en-US" sz="2000" dirty="0" smtClean="0">
                  <a:solidFill>
                    <a:schemeClr val="tx1">
                      <a:lumMod val="65000"/>
                      <a:lumOff val="35000"/>
                    </a:schemeClr>
                  </a:solidFill>
                </a:rPr>
                <a:t>评论。</a:t>
              </a:r>
              <a:endParaRPr lang="zh-CN" altLang="en-US" sz="2000" dirty="0">
                <a:solidFill>
                  <a:schemeClr val="tx1">
                    <a:lumMod val="65000"/>
                    <a:lumOff val="35000"/>
                  </a:schemeClr>
                </a:solidFill>
              </a:endParaRPr>
            </a:p>
          </p:txBody>
        </p:sp>
        <p:sp>
          <p:nvSpPr>
            <p:cNvPr id="49" name="矩形 48">
              <a:extLst>
                <a:ext uri="{FF2B5EF4-FFF2-40B4-BE49-F238E27FC236}">
                  <a16:creationId xmlns:a16="http://schemas.microsoft.com/office/drawing/2014/main" xmlns="" id="{C9837D5C-F350-45AF-9F4D-A85C4F70315E}"/>
                </a:ext>
              </a:extLst>
            </p:cNvPr>
            <p:cNvSpPr/>
            <p:nvPr/>
          </p:nvSpPr>
          <p:spPr>
            <a:xfrm>
              <a:off x="6877751" y="2410788"/>
              <a:ext cx="2912598" cy="40769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2400" b="1" dirty="0" smtClean="0">
                  <a:solidFill>
                    <a:schemeClr val="tx1">
                      <a:lumMod val="65000"/>
                      <a:lumOff val="35000"/>
                    </a:schemeClr>
                  </a:solidFill>
                </a:rPr>
                <a:t>网民舆情分析</a:t>
              </a:r>
              <a:r>
                <a:rPr lang="en-US" altLang="zh-CN" sz="2400" b="1" dirty="0" smtClean="0">
                  <a:solidFill>
                    <a:schemeClr val="tx1">
                      <a:lumMod val="65000"/>
                      <a:lumOff val="35000"/>
                    </a:schemeClr>
                  </a:solidFill>
                </a:rPr>
                <a:t>03</a:t>
              </a:r>
              <a:endParaRPr lang="zh-CN" altLang="en-US" sz="2400" b="1" dirty="0">
                <a:solidFill>
                  <a:schemeClr val="tx1">
                    <a:lumMod val="65000"/>
                    <a:lumOff val="35000"/>
                  </a:schemeClr>
                </a:solidFill>
              </a:endParaRPr>
            </a:p>
          </p:txBody>
        </p:sp>
      </p:grpSp>
      <p:sp>
        <p:nvSpPr>
          <p:cNvPr id="26" name="文本框 25"/>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选题意义</a:t>
            </a:r>
            <a:endParaRPr lang="zh-CN" altLang="en-US" sz="3200" b="1" dirty="0">
              <a:solidFill>
                <a:schemeClr val="accent2"/>
              </a:solidFill>
            </a:endParaRPr>
          </a:p>
        </p:txBody>
      </p:sp>
    </p:spTree>
    <p:extLst>
      <p:ext uri="{BB962C8B-B14F-4D97-AF65-F5344CB8AC3E}">
        <p14:creationId xmlns:p14="http://schemas.microsoft.com/office/powerpoint/2010/main" val="2323093314"/>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xmlns="" id="{18153373-87D3-4AAC-ABD9-55A3BBC4516E}"/>
              </a:ext>
            </a:extLst>
          </p:cNvPr>
          <p:cNvGrpSpPr/>
          <p:nvPr/>
        </p:nvGrpSpPr>
        <p:grpSpPr>
          <a:xfrm>
            <a:off x="1434576" y="1334534"/>
            <a:ext cx="2800232" cy="5163037"/>
            <a:chOff x="1435101" y="1903702"/>
            <a:chExt cx="2800232" cy="3800313"/>
          </a:xfrm>
        </p:grpSpPr>
        <p:sp>
          <p:nvSpPr>
            <p:cNvPr id="5" name="Arrow: Pentagon 2">
              <a:extLst>
                <a:ext uri="{FF2B5EF4-FFF2-40B4-BE49-F238E27FC236}">
                  <a16:creationId xmlns:a16="http://schemas.microsoft.com/office/drawing/2014/main" xmlns="" id="{AE426E97-A5B1-4BC0-9C74-456C72D49A28}"/>
                </a:ext>
              </a:extLst>
            </p:cNvPr>
            <p:cNvSpPr/>
            <p:nvPr/>
          </p:nvSpPr>
          <p:spPr>
            <a:xfrm rot="5400000">
              <a:off x="1868995" y="1469809"/>
              <a:ext cx="1932444" cy="2800231"/>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1" name="Freeform: Shape 20">
              <a:extLst>
                <a:ext uri="{FF2B5EF4-FFF2-40B4-BE49-F238E27FC236}">
                  <a16:creationId xmlns:a16="http://schemas.microsoft.com/office/drawing/2014/main" xmlns="" id="{03D5D0C2-C553-45A4-9437-74F06E21B0BB}"/>
                </a:ext>
              </a:extLst>
            </p:cNvPr>
            <p:cNvSpPr>
              <a:spLocks/>
            </p:cNvSpPr>
            <p:nvPr/>
          </p:nvSpPr>
          <p:spPr bwMode="auto">
            <a:xfrm>
              <a:off x="2552702" y="2869693"/>
              <a:ext cx="565032" cy="565032"/>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a:extLst/>
          </p:spPr>
          <p:txBody>
            <a:bodyPr anchor="ctr"/>
            <a:lstStyle/>
            <a:p>
              <a:pPr algn="ctr"/>
              <a:endParaRPr/>
            </a:p>
          </p:txBody>
        </p:sp>
        <p:sp>
          <p:nvSpPr>
            <p:cNvPr id="4" name="Rectangle 1">
              <a:extLst>
                <a:ext uri="{FF2B5EF4-FFF2-40B4-BE49-F238E27FC236}">
                  <a16:creationId xmlns:a16="http://schemas.microsoft.com/office/drawing/2014/main" xmlns="" id="{5BE7DF97-3FC6-4C3B-9AB2-A194A8EA83E8}"/>
                </a:ext>
              </a:extLst>
            </p:cNvPr>
            <p:cNvSpPr/>
            <p:nvPr/>
          </p:nvSpPr>
          <p:spPr>
            <a:xfrm>
              <a:off x="1435102" y="1903702"/>
              <a:ext cx="2800231" cy="3800313"/>
            </a:xfrm>
            <a:prstGeom prst="rect">
              <a:avLst/>
            </a:prstGeom>
            <a:ln w="3175">
              <a:solidFill>
                <a:schemeClr val="accent1"/>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6" name="矩形 25">
              <a:extLst>
                <a:ext uri="{FF2B5EF4-FFF2-40B4-BE49-F238E27FC236}">
                  <a16:creationId xmlns:a16="http://schemas.microsoft.com/office/drawing/2014/main" xmlns="" id="{F1F983FB-011F-467D-A1E1-DE3EDF19C057}"/>
                </a:ext>
              </a:extLst>
            </p:cNvPr>
            <p:cNvSpPr/>
            <p:nvPr/>
          </p:nvSpPr>
          <p:spPr>
            <a:xfrm>
              <a:off x="1576614" y="3982269"/>
              <a:ext cx="2658719" cy="1593720"/>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政府组织通过了解网民发表的观点，可以更便捷的得知人民的关注点，便于体擦民情，关注民生。</a:t>
              </a:r>
              <a:endParaRPr lang="zh-CN" altLang="en-US" sz="2000" dirty="0">
                <a:solidFill>
                  <a:schemeClr val="tx1">
                    <a:lumMod val="65000"/>
                    <a:lumOff val="35000"/>
                  </a:schemeClr>
                </a:solidFill>
              </a:endParaRPr>
            </a:p>
          </p:txBody>
        </p:sp>
        <p:sp>
          <p:nvSpPr>
            <p:cNvPr id="27" name="矩形 26">
              <a:extLst>
                <a:ext uri="{FF2B5EF4-FFF2-40B4-BE49-F238E27FC236}">
                  <a16:creationId xmlns:a16="http://schemas.microsoft.com/office/drawing/2014/main" xmlns="" id="{2C4F63C9-B35F-4AF7-A419-E6895264FB5C}"/>
                </a:ext>
              </a:extLst>
            </p:cNvPr>
            <p:cNvSpPr/>
            <p:nvPr/>
          </p:nvSpPr>
          <p:spPr>
            <a:xfrm>
              <a:off x="1714230" y="2121896"/>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smtClean="0">
                  <a:solidFill>
                    <a:schemeClr val="bg1"/>
                  </a:solidFill>
                </a:rPr>
                <a:t>政府</a:t>
              </a:r>
              <a:endParaRPr lang="zh-CN" altLang="en-US" sz="2800" b="1" dirty="0">
                <a:solidFill>
                  <a:schemeClr val="bg1"/>
                </a:solidFill>
              </a:endParaRPr>
            </a:p>
          </p:txBody>
        </p:sp>
      </p:grpSp>
      <p:grpSp>
        <p:nvGrpSpPr>
          <p:cNvPr id="33" name="组合 32">
            <a:extLst>
              <a:ext uri="{FF2B5EF4-FFF2-40B4-BE49-F238E27FC236}">
                <a16:creationId xmlns:a16="http://schemas.microsoft.com/office/drawing/2014/main" xmlns="" id="{C7DFE3CA-E1CA-4064-B762-7230B90584D6}"/>
              </a:ext>
            </a:extLst>
          </p:cNvPr>
          <p:cNvGrpSpPr/>
          <p:nvPr/>
        </p:nvGrpSpPr>
        <p:grpSpPr>
          <a:xfrm>
            <a:off x="4695885" y="1334534"/>
            <a:ext cx="2808767" cy="5635432"/>
            <a:chOff x="4695885" y="1903703"/>
            <a:chExt cx="2808767" cy="4636861"/>
          </a:xfrm>
        </p:grpSpPr>
        <p:sp>
          <p:nvSpPr>
            <p:cNvPr id="7" name="Arrow: Pentagon 7">
              <a:extLst>
                <a:ext uri="{FF2B5EF4-FFF2-40B4-BE49-F238E27FC236}">
                  <a16:creationId xmlns:a16="http://schemas.microsoft.com/office/drawing/2014/main" xmlns="" id="{D744D063-D6D8-499A-95FF-1AAF15761078}"/>
                </a:ext>
              </a:extLst>
            </p:cNvPr>
            <p:cNvSpPr/>
            <p:nvPr/>
          </p:nvSpPr>
          <p:spPr>
            <a:xfrm rot="5400000">
              <a:off x="5015911" y="1583677"/>
              <a:ext cx="2160180" cy="2800231"/>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anchor="t" anchorCtr="1">
              <a:normAutofit/>
            </a:bodyPr>
            <a:lstStyle/>
            <a:p>
              <a:pPr algn="ctr"/>
              <a:endParaRPr lang="zh-CN" altLang="en-US" dirty="0"/>
            </a:p>
          </p:txBody>
        </p:sp>
        <p:sp>
          <p:nvSpPr>
            <p:cNvPr id="12" name="Freeform: Shape 21">
              <a:extLst>
                <a:ext uri="{FF2B5EF4-FFF2-40B4-BE49-F238E27FC236}">
                  <a16:creationId xmlns:a16="http://schemas.microsoft.com/office/drawing/2014/main" xmlns="" id="{FB60DD4A-D5A5-48E0-A5F0-AE128A707C77}"/>
                </a:ext>
              </a:extLst>
            </p:cNvPr>
            <p:cNvSpPr>
              <a:spLocks/>
            </p:cNvSpPr>
            <p:nvPr/>
          </p:nvSpPr>
          <p:spPr bwMode="auto">
            <a:xfrm>
              <a:off x="5825730" y="2869901"/>
              <a:ext cx="565032" cy="565032"/>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a:extLst/>
          </p:spPr>
          <p:txBody>
            <a:bodyPr anchor="ctr"/>
            <a:lstStyle/>
            <a:p>
              <a:pPr algn="ctr"/>
              <a:endParaRPr/>
            </a:p>
          </p:txBody>
        </p:sp>
        <p:sp>
          <p:nvSpPr>
            <p:cNvPr id="6" name="Rectangle 6">
              <a:extLst>
                <a:ext uri="{FF2B5EF4-FFF2-40B4-BE49-F238E27FC236}">
                  <a16:creationId xmlns:a16="http://schemas.microsoft.com/office/drawing/2014/main" xmlns="" id="{EC091D1B-0D6C-4942-AF29-080F18FE4969}"/>
                </a:ext>
              </a:extLst>
            </p:cNvPr>
            <p:cNvSpPr/>
            <p:nvPr/>
          </p:nvSpPr>
          <p:spPr>
            <a:xfrm>
              <a:off x="4704421" y="2372289"/>
              <a:ext cx="2800231" cy="3800313"/>
            </a:xfrm>
            <a:prstGeom prst="rect">
              <a:avLst/>
            </a:prstGeom>
            <a:ln w="3175">
              <a:solidFill>
                <a:schemeClr val="accent2"/>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8" name="矩形 27">
              <a:extLst>
                <a:ext uri="{FF2B5EF4-FFF2-40B4-BE49-F238E27FC236}">
                  <a16:creationId xmlns:a16="http://schemas.microsoft.com/office/drawing/2014/main" xmlns="" id="{78FAE88E-3B1E-4B72-8FE2-CC2C520627F0}"/>
                </a:ext>
              </a:extLst>
            </p:cNvPr>
            <p:cNvSpPr/>
            <p:nvPr/>
          </p:nvSpPr>
          <p:spPr>
            <a:xfrm>
              <a:off x="4975011" y="2121896"/>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smtClean="0">
                  <a:solidFill>
                    <a:schemeClr val="bg1"/>
                  </a:solidFill>
                </a:rPr>
                <a:t>商家</a:t>
              </a:r>
              <a:endParaRPr lang="zh-CN" altLang="en-US" sz="2800" b="1" dirty="0">
                <a:solidFill>
                  <a:schemeClr val="bg1"/>
                </a:solidFill>
              </a:endParaRPr>
            </a:p>
          </p:txBody>
        </p:sp>
        <p:sp>
          <p:nvSpPr>
            <p:cNvPr id="30" name="矩形 29">
              <a:extLst>
                <a:ext uri="{FF2B5EF4-FFF2-40B4-BE49-F238E27FC236}">
                  <a16:creationId xmlns:a16="http://schemas.microsoft.com/office/drawing/2014/main" xmlns="" id="{D3EABEEF-A8D8-4C3B-9F82-D177013FCDF9}"/>
                </a:ext>
              </a:extLst>
            </p:cNvPr>
            <p:cNvSpPr/>
            <p:nvPr/>
          </p:nvSpPr>
          <p:spPr>
            <a:xfrm>
              <a:off x="4769738" y="4232240"/>
              <a:ext cx="2521105" cy="2308324"/>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商家通过收集大量用户对自家商品的使用体验和评价，找出自己在产品，经营方面的优点和缺点，更好地改进。</a:t>
              </a:r>
              <a:endParaRPr lang="zh-CN" altLang="en-US" sz="2000" dirty="0">
                <a:solidFill>
                  <a:schemeClr val="tx1">
                    <a:lumMod val="65000"/>
                    <a:lumOff val="35000"/>
                  </a:schemeClr>
                </a:solidFill>
              </a:endParaRPr>
            </a:p>
          </p:txBody>
        </p:sp>
      </p:grpSp>
      <p:grpSp>
        <p:nvGrpSpPr>
          <p:cNvPr id="34" name="组合 33">
            <a:extLst>
              <a:ext uri="{FF2B5EF4-FFF2-40B4-BE49-F238E27FC236}">
                <a16:creationId xmlns:a16="http://schemas.microsoft.com/office/drawing/2014/main" xmlns="" id="{7571B6D6-9464-4CF3-AF68-B66693C8F4FF}"/>
              </a:ext>
            </a:extLst>
          </p:cNvPr>
          <p:cNvGrpSpPr/>
          <p:nvPr/>
        </p:nvGrpSpPr>
        <p:grpSpPr>
          <a:xfrm>
            <a:off x="7956667" y="1334534"/>
            <a:ext cx="2800233" cy="5188227"/>
            <a:chOff x="7956667" y="1903702"/>
            <a:chExt cx="2800233" cy="3800313"/>
          </a:xfrm>
        </p:grpSpPr>
        <p:sp>
          <p:nvSpPr>
            <p:cNvPr id="9" name="Arrow: Pentagon 12">
              <a:extLst>
                <a:ext uri="{FF2B5EF4-FFF2-40B4-BE49-F238E27FC236}">
                  <a16:creationId xmlns:a16="http://schemas.microsoft.com/office/drawing/2014/main" xmlns="" id="{17000868-7A02-40DD-BE03-503F264DB466}"/>
                </a:ext>
              </a:extLst>
            </p:cNvPr>
            <p:cNvSpPr/>
            <p:nvPr/>
          </p:nvSpPr>
          <p:spPr>
            <a:xfrm rot="5400000">
              <a:off x="8395252" y="1465118"/>
              <a:ext cx="1923062" cy="2800231"/>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216000" tIns="0" anchor="t" anchorCtr="1">
              <a:normAutofit/>
            </a:bodyPr>
            <a:lstStyle/>
            <a:p>
              <a:pPr algn="ctr"/>
              <a:endParaRPr lang="zh-CN" altLang="en-US" dirty="0"/>
            </a:p>
          </p:txBody>
        </p:sp>
        <p:sp>
          <p:nvSpPr>
            <p:cNvPr id="10" name="Freeform: Shape 19">
              <a:extLst>
                <a:ext uri="{FF2B5EF4-FFF2-40B4-BE49-F238E27FC236}">
                  <a16:creationId xmlns:a16="http://schemas.microsoft.com/office/drawing/2014/main" xmlns="" id="{12CF8B9F-FABF-4B86-992D-B6446D17B3D0}"/>
                </a:ext>
              </a:extLst>
            </p:cNvPr>
            <p:cNvSpPr>
              <a:spLocks/>
            </p:cNvSpPr>
            <p:nvPr/>
          </p:nvSpPr>
          <p:spPr bwMode="auto">
            <a:xfrm>
              <a:off x="9074268" y="2869693"/>
              <a:ext cx="565032" cy="565032"/>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a:extLst/>
          </p:spPr>
          <p:txBody>
            <a:bodyPr anchor="ctr"/>
            <a:lstStyle/>
            <a:p>
              <a:pPr algn="ctr"/>
              <a:endParaRPr/>
            </a:p>
          </p:txBody>
        </p:sp>
        <p:sp>
          <p:nvSpPr>
            <p:cNvPr id="8" name="Rectangle 11">
              <a:extLst>
                <a:ext uri="{FF2B5EF4-FFF2-40B4-BE49-F238E27FC236}">
                  <a16:creationId xmlns:a16="http://schemas.microsoft.com/office/drawing/2014/main" xmlns="" id="{7DD5FC04-B4DA-4E5A-987F-A7E3574D3211}"/>
                </a:ext>
              </a:extLst>
            </p:cNvPr>
            <p:cNvSpPr/>
            <p:nvPr/>
          </p:nvSpPr>
          <p:spPr>
            <a:xfrm>
              <a:off x="7956669" y="1903702"/>
              <a:ext cx="2800231" cy="3800313"/>
            </a:xfrm>
            <a:prstGeom prst="rect">
              <a:avLst/>
            </a:prstGeom>
            <a:ln w="3175">
              <a:solidFill>
                <a:schemeClr val="accent3"/>
              </a:solidFill>
              <a:prstDash val="sysDash"/>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p>
          </p:txBody>
        </p:sp>
        <p:sp>
          <p:nvSpPr>
            <p:cNvPr id="29" name="矩形 28">
              <a:extLst>
                <a:ext uri="{FF2B5EF4-FFF2-40B4-BE49-F238E27FC236}">
                  <a16:creationId xmlns:a16="http://schemas.microsoft.com/office/drawing/2014/main" xmlns="" id="{B1ED2202-D6FE-4CEA-BE4D-D9882D60F5B4}"/>
                </a:ext>
              </a:extLst>
            </p:cNvPr>
            <p:cNvSpPr/>
            <p:nvPr/>
          </p:nvSpPr>
          <p:spPr>
            <a:xfrm>
              <a:off x="8235797" y="2121896"/>
              <a:ext cx="22419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800" b="1" dirty="0" smtClean="0">
                  <a:solidFill>
                    <a:schemeClr val="bg1"/>
                  </a:solidFill>
                </a:rPr>
                <a:t>消费者</a:t>
              </a:r>
              <a:endParaRPr lang="zh-CN" altLang="en-US" sz="2800" b="1" dirty="0">
                <a:solidFill>
                  <a:schemeClr val="bg1"/>
                </a:solidFill>
              </a:endParaRPr>
            </a:p>
          </p:txBody>
        </p:sp>
        <p:sp>
          <p:nvSpPr>
            <p:cNvPr id="31" name="矩形 30">
              <a:extLst>
                <a:ext uri="{FF2B5EF4-FFF2-40B4-BE49-F238E27FC236}">
                  <a16:creationId xmlns:a16="http://schemas.microsoft.com/office/drawing/2014/main" xmlns="" id="{EF667F3E-2A39-477E-AD88-6442E38DACF2}"/>
                </a:ext>
              </a:extLst>
            </p:cNvPr>
            <p:cNvSpPr/>
            <p:nvPr/>
          </p:nvSpPr>
          <p:spPr>
            <a:xfrm>
              <a:off x="8117634" y="4018040"/>
              <a:ext cx="2639266" cy="1420288"/>
            </a:xfrm>
            <a:prstGeom prst="rect">
              <a:avLst/>
            </a:prstGeom>
          </p:spPr>
          <p:txBody>
            <a:bodyPr wrap="square">
              <a:spAutoFit/>
              <a:scene3d>
                <a:camera prst="orthographicFront"/>
                <a:lightRig rig="threePt" dir="t"/>
              </a:scene3d>
              <a:sp3d contourW="12700"/>
            </a:bodyPr>
            <a:lstStyle/>
            <a:p>
              <a:pPr>
                <a:lnSpc>
                  <a:spcPct val="120000"/>
                </a:lnSpc>
              </a:pPr>
              <a:r>
                <a:rPr lang="zh-CN" altLang="en-US" sz="2000" dirty="0" smtClean="0">
                  <a:solidFill>
                    <a:schemeClr val="tx1">
                      <a:lumMod val="65000"/>
                      <a:lumOff val="35000"/>
                    </a:schemeClr>
                  </a:solidFill>
                </a:rPr>
                <a:t>通过对商品评论的挖掘，用户可以了解该产品的特性，包括优缺点，为自己是否购买提供决策依据。</a:t>
              </a:r>
              <a:endParaRPr lang="zh-CN" altLang="en-US" sz="2000" dirty="0">
                <a:solidFill>
                  <a:schemeClr val="tx1">
                    <a:lumMod val="65000"/>
                    <a:lumOff val="35000"/>
                  </a:schemeClr>
                </a:solidFill>
              </a:endParaRPr>
            </a:p>
          </p:txBody>
        </p:sp>
      </p:grpSp>
      <p:sp>
        <p:nvSpPr>
          <p:cNvPr id="21" name="文本框 20"/>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选题意义</a:t>
            </a:r>
            <a:endParaRPr lang="zh-CN" altLang="en-US" sz="3200" b="1" dirty="0">
              <a:solidFill>
                <a:schemeClr val="accent2"/>
              </a:solidFill>
            </a:endParaRPr>
          </a:p>
        </p:txBody>
      </p:sp>
    </p:spTree>
    <p:extLst>
      <p:ext uri="{BB962C8B-B14F-4D97-AF65-F5344CB8AC3E}">
        <p14:creationId xmlns:p14="http://schemas.microsoft.com/office/powerpoint/2010/main" val="97996781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Other_2"/>
          <p:cNvSpPr/>
          <p:nvPr>
            <p:custDataLst>
              <p:tags r:id="rId2"/>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3"/>
            </p:custDataLst>
          </p:nvPr>
        </p:nvSpPr>
        <p:spPr>
          <a:xfrm>
            <a:off x="6538913" y="3690035"/>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4" name="组合 23"/>
          <p:cNvGrpSpPr/>
          <p:nvPr/>
        </p:nvGrpSpPr>
        <p:grpSpPr>
          <a:xfrm>
            <a:off x="6233033" y="786441"/>
            <a:ext cx="4913937" cy="2647603"/>
            <a:chOff x="7483989" y="3375178"/>
            <a:chExt cx="4913937" cy="1823841"/>
          </a:xfrm>
        </p:grpSpPr>
        <p:sp>
          <p:nvSpPr>
            <p:cNvPr id="25" name="矩形 24"/>
            <p:cNvSpPr/>
            <p:nvPr/>
          </p:nvSpPr>
          <p:spPr>
            <a:xfrm>
              <a:off x="7483989" y="3761547"/>
              <a:ext cx="4913937" cy="143747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dirty="0" smtClean="0">
                  <a:solidFill>
                    <a:schemeClr val="tx1">
                      <a:lumMod val="65000"/>
                      <a:lumOff val="35000"/>
                    </a:schemeClr>
                  </a:solidFill>
                  <a:latin typeface="+mn-ea"/>
                </a:rPr>
                <a:t>据相关报告显示，截至</a:t>
              </a:r>
              <a:r>
                <a:rPr lang="en-US" altLang="zh-CN" dirty="0" smtClean="0">
                  <a:solidFill>
                    <a:schemeClr val="tx1">
                      <a:lumMod val="65000"/>
                      <a:lumOff val="35000"/>
                    </a:schemeClr>
                  </a:solidFill>
                  <a:latin typeface="+mn-ea"/>
                </a:rPr>
                <a:t>2017</a:t>
              </a:r>
              <a:r>
                <a:rPr lang="zh-CN" altLang="en-US" dirty="0" smtClean="0">
                  <a:solidFill>
                    <a:schemeClr val="tx1">
                      <a:lumMod val="65000"/>
                      <a:lumOff val="35000"/>
                    </a:schemeClr>
                  </a:solidFill>
                  <a:latin typeface="+mn-ea"/>
                </a:rPr>
                <a:t>年</a:t>
              </a:r>
              <a:r>
                <a:rPr lang="en-US" altLang="zh-CN" dirty="0" smtClean="0">
                  <a:solidFill>
                    <a:schemeClr val="tx1">
                      <a:lumMod val="65000"/>
                      <a:lumOff val="35000"/>
                    </a:schemeClr>
                  </a:solidFill>
                  <a:latin typeface="+mn-ea"/>
                </a:rPr>
                <a:t>12</a:t>
              </a:r>
              <a:r>
                <a:rPr lang="zh-CN" altLang="en-US" dirty="0" smtClean="0">
                  <a:solidFill>
                    <a:schemeClr val="tx1">
                      <a:lumMod val="65000"/>
                      <a:lumOff val="35000"/>
                    </a:schemeClr>
                  </a:solidFill>
                  <a:latin typeface="+mn-ea"/>
                </a:rPr>
                <a:t>月，我国网民规模达</a:t>
              </a:r>
              <a:r>
                <a:rPr lang="en-US" altLang="zh-CN" dirty="0" smtClean="0">
                  <a:solidFill>
                    <a:schemeClr val="tx1">
                      <a:lumMod val="65000"/>
                      <a:lumOff val="35000"/>
                    </a:schemeClr>
                  </a:solidFill>
                  <a:latin typeface="+mn-ea"/>
                </a:rPr>
                <a:t>7.72</a:t>
              </a:r>
              <a:r>
                <a:rPr lang="zh-CN" altLang="en-US" dirty="0" smtClean="0">
                  <a:solidFill>
                    <a:schemeClr val="tx1">
                      <a:lumMod val="65000"/>
                      <a:lumOff val="35000"/>
                    </a:schemeClr>
                  </a:solidFill>
                  <a:latin typeface="+mn-ea"/>
                </a:rPr>
                <a:t>亿，手机网民规模达到</a:t>
              </a:r>
              <a:r>
                <a:rPr lang="en-US" altLang="zh-CN" dirty="0" smtClean="0">
                  <a:solidFill>
                    <a:schemeClr val="tx1">
                      <a:lumMod val="65000"/>
                      <a:lumOff val="35000"/>
                    </a:schemeClr>
                  </a:solidFill>
                  <a:latin typeface="+mn-ea"/>
                </a:rPr>
                <a:t>7.53</a:t>
              </a:r>
              <a:r>
                <a:rPr lang="zh-CN" altLang="en-US" dirty="0" smtClean="0">
                  <a:solidFill>
                    <a:schemeClr val="tx1">
                      <a:lumMod val="65000"/>
                      <a:lumOff val="35000"/>
                    </a:schemeClr>
                  </a:solidFill>
                  <a:latin typeface="+mn-ea"/>
                </a:rPr>
                <a:t>亿，人们使用手机等移动端进行互联网活动成为必然，由于手机的便捷性，人们使用手机发表一些网络短文本，如微博动态，朋友圈动态，商品评价等。</a:t>
              </a:r>
              <a:endParaRPr lang="zh-CN" altLang="en-US" dirty="0">
                <a:solidFill>
                  <a:schemeClr val="tx1">
                    <a:lumMod val="65000"/>
                    <a:lumOff val="35000"/>
                  </a:schemeClr>
                </a:solidFill>
                <a:latin typeface="+mn-ea"/>
              </a:endParaRPr>
            </a:p>
          </p:txBody>
        </p:sp>
        <p:sp>
          <p:nvSpPr>
            <p:cNvPr id="26" name="矩形 25"/>
            <p:cNvSpPr/>
            <p:nvPr/>
          </p:nvSpPr>
          <p:spPr>
            <a:xfrm>
              <a:off x="7483989" y="3375178"/>
              <a:ext cx="2050552" cy="31802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000" b="1" dirty="0" smtClean="0">
                  <a:solidFill>
                    <a:schemeClr val="tx1">
                      <a:lumMod val="65000"/>
                      <a:lumOff val="35000"/>
                    </a:schemeClr>
                  </a:solidFill>
                  <a:latin typeface="+mn-ea"/>
                </a:rPr>
                <a:t>网民多</a:t>
              </a:r>
              <a:endParaRPr lang="zh-CN" altLang="en-US" sz="2000" b="1" dirty="0">
                <a:solidFill>
                  <a:schemeClr val="tx1">
                    <a:lumMod val="65000"/>
                    <a:lumOff val="35000"/>
                  </a:schemeClr>
                </a:solidFill>
                <a:latin typeface="+mn-ea"/>
              </a:endParaRPr>
            </a:p>
          </p:txBody>
        </p:sp>
      </p:grpSp>
      <p:grpSp>
        <p:nvGrpSpPr>
          <p:cNvPr id="27" name="组合 26"/>
          <p:cNvGrpSpPr/>
          <p:nvPr/>
        </p:nvGrpSpPr>
        <p:grpSpPr>
          <a:xfrm>
            <a:off x="1109675" y="4127873"/>
            <a:ext cx="4913937" cy="2140694"/>
            <a:chOff x="7483989" y="3375179"/>
            <a:chExt cx="4913937" cy="2140694"/>
          </a:xfrm>
        </p:grpSpPr>
        <p:sp>
          <p:nvSpPr>
            <p:cNvPr id="28" name="矩形 27"/>
            <p:cNvSpPr/>
            <p:nvPr/>
          </p:nvSpPr>
          <p:spPr>
            <a:xfrm>
              <a:off x="7483989" y="3761547"/>
              <a:ext cx="4913937" cy="175432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dirty="0" smtClean="0">
                  <a:solidFill>
                    <a:schemeClr val="tx1">
                      <a:lumMod val="65000"/>
                      <a:lumOff val="35000"/>
                    </a:schemeClr>
                  </a:solidFill>
                  <a:latin typeface="+mn-ea"/>
                </a:rPr>
                <a:t>互联网的蓬勃发展带动了大数据行业的兴起，以阿里巴巴、百度、新浪为首的国内大数据主力阵营，整合了高性能的计算与存储能力，拥有海量的网络短文本数据，且这些数据中都具有主观性信息。</a:t>
              </a:r>
              <a:endParaRPr lang="zh-CN" altLang="en-US" dirty="0">
                <a:solidFill>
                  <a:schemeClr val="tx1">
                    <a:lumMod val="65000"/>
                    <a:lumOff val="35000"/>
                  </a:schemeClr>
                </a:solidFill>
                <a:latin typeface="+mn-ea"/>
              </a:endParaRPr>
            </a:p>
          </p:txBody>
        </p:sp>
        <p:sp>
          <p:nvSpPr>
            <p:cNvPr id="29" name="矩形 28"/>
            <p:cNvSpPr/>
            <p:nvPr/>
          </p:nvSpPr>
          <p:spPr>
            <a:xfrm>
              <a:off x="10347374" y="3375179"/>
              <a:ext cx="2050552" cy="461665"/>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2000" b="1" dirty="0" smtClean="0">
                  <a:solidFill>
                    <a:schemeClr val="tx1">
                      <a:lumMod val="65000"/>
                      <a:lumOff val="35000"/>
                    </a:schemeClr>
                  </a:solidFill>
                  <a:latin typeface="+mn-ea"/>
                </a:rPr>
                <a:t>评论多</a:t>
              </a:r>
              <a:endParaRPr lang="zh-CN" altLang="en-US" sz="2000" b="1" dirty="0">
                <a:solidFill>
                  <a:schemeClr val="tx1">
                    <a:lumMod val="65000"/>
                    <a:lumOff val="35000"/>
                  </a:schemeClr>
                </a:solidFill>
                <a:latin typeface="+mn-ea"/>
              </a:endParaRPr>
            </a:p>
          </p:txBody>
        </p:sp>
      </p:grpSp>
      <p:pic>
        <p:nvPicPr>
          <p:cNvPr id="6" name="图片占位符 5"/>
          <p:cNvPicPr>
            <a:picLocks noGrp="1" noChangeAspect="1"/>
          </p:cNvPicPr>
          <p:nvPr>
            <p:ph type="pic" sz="quarter" idx="10"/>
          </p:nvPr>
        </p:nvPicPr>
        <p:blipFill>
          <a:blip r:embed="rId6">
            <a:extLst>
              <a:ext uri="{28A0092B-C50C-407E-A947-70E740481C1C}">
                <a14:useLocalDpi xmlns:a14="http://schemas.microsoft.com/office/drawing/2010/main"/>
              </a:ext>
            </a:extLst>
          </a:blip>
          <a:stretch>
            <a:fillRect/>
          </a:stretch>
        </p:blipFill>
        <p:spPr>
          <a:xfrm>
            <a:off x="2353051" y="1908631"/>
            <a:ext cx="3447298" cy="2162175"/>
          </a:xfrm>
        </p:spPr>
      </p:pic>
      <p:pic>
        <p:nvPicPr>
          <p:cNvPr id="11" name="图片占位符 10"/>
          <p:cNvPicPr>
            <a:picLocks noGrp="1" noChangeAspect="1"/>
          </p:cNvPicPr>
          <p:nvPr>
            <p:ph type="pic" sz="quarter" idx="11"/>
          </p:nvPr>
        </p:nvPicPr>
        <p:blipFill>
          <a:blip r:embed="rId7">
            <a:extLst>
              <a:ext uri="{28A0092B-C50C-407E-A947-70E740481C1C}">
                <a14:useLocalDpi xmlns:a14="http://schemas.microsoft.com/office/drawing/2010/main"/>
              </a:ext>
            </a:extLst>
          </a:blip>
          <a:stretch>
            <a:fillRect/>
          </a:stretch>
        </p:blipFill>
        <p:spPr>
          <a:xfrm>
            <a:off x="6629400" y="3784794"/>
            <a:ext cx="3448050" cy="2160371"/>
          </a:xfrm>
        </p:spPr>
      </p:pic>
      <p:sp>
        <p:nvSpPr>
          <p:cNvPr id="13" name="文本框 12"/>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选题意义</a:t>
            </a:r>
            <a:endParaRPr lang="zh-CN" altLang="en-US" sz="3200" b="1" dirty="0">
              <a:solidFill>
                <a:schemeClr val="accent2"/>
              </a:solidFill>
            </a:endParaRPr>
          </a:p>
        </p:txBody>
      </p:sp>
    </p:spTree>
    <p:custDataLst>
      <p:tags r:id="rId1"/>
    </p:custDataLst>
    <p:extLst>
      <p:ext uri="{BB962C8B-B14F-4D97-AF65-F5344CB8AC3E}">
        <p14:creationId xmlns:p14="http://schemas.microsoft.com/office/powerpoint/2010/main" val="151850430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5809004" y="1518469"/>
            <a:ext cx="5163796" cy="4515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a:ext>
            </a:extLst>
          </a:blip>
          <a:stretch>
            <a:fillRect/>
          </a:stretch>
        </p:blipFill>
        <p:spPr>
          <a:xfrm>
            <a:off x="2247471" y="1518470"/>
            <a:ext cx="3457300" cy="222168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a:ext>
            </a:extLst>
          </a:blip>
          <a:stretch>
            <a:fillRect/>
          </a:stretch>
        </p:blipFill>
        <p:spPr>
          <a:xfrm>
            <a:off x="2245821" y="3822700"/>
            <a:ext cx="3460597" cy="2211614"/>
          </a:xfrm>
        </p:spPr>
      </p:pic>
      <p:sp>
        <p:nvSpPr>
          <p:cNvPr id="34" name="矩形 33"/>
          <p:cNvSpPr/>
          <p:nvPr/>
        </p:nvSpPr>
        <p:spPr>
          <a:xfrm>
            <a:off x="5962261" y="2670698"/>
            <a:ext cx="4655976" cy="319472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dirty="0" smtClean="0">
                <a:solidFill>
                  <a:schemeClr val="bg1"/>
                </a:solidFill>
                <a:latin typeface="+mn-ea"/>
              </a:rPr>
              <a:t>因此，研究如何从网络短文本信息中获取用户的情感倾向性具有重要意义和价值。</a:t>
            </a:r>
            <a:r>
              <a:rPr lang="zh-CN" altLang="en-US" sz="2400" dirty="0">
                <a:solidFill>
                  <a:schemeClr val="bg1"/>
                </a:solidFill>
                <a:latin typeface="+mn-ea"/>
              </a:rPr>
              <a:t>但是，由于中文语言的复杂性和抽象性，再加上用户在网络上发表内容的不规范性，让情感分类面临着巨大的挑战，这也是</a:t>
            </a:r>
            <a:r>
              <a:rPr lang="zh-CN" altLang="en-US" sz="2400" dirty="0" smtClean="0">
                <a:solidFill>
                  <a:schemeClr val="bg1"/>
                </a:solidFill>
                <a:latin typeface="+mn-ea"/>
              </a:rPr>
              <a:t>本文</a:t>
            </a:r>
            <a:r>
              <a:rPr lang="zh-CN" altLang="en-US" sz="2400" dirty="0">
                <a:solidFill>
                  <a:schemeClr val="bg1"/>
                </a:solidFill>
                <a:latin typeface="+mn-ea"/>
              </a:rPr>
              <a:t>研究</a:t>
            </a:r>
            <a:r>
              <a:rPr lang="zh-CN" altLang="en-US" sz="2400" dirty="0" smtClean="0">
                <a:solidFill>
                  <a:schemeClr val="bg1"/>
                </a:solidFill>
                <a:latin typeface="+mn-ea"/>
              </a:rPr>
              <a:t>主要</a:t>
            </a:r>
            <a:r>
              <a:rPr lang="zh-CN" altLang="en-US" sz="2400" dirty="0">
                <a:solidFill>
                  <a:schemeClr val="bg1"/>
                </a:solidFill>
                <a:latin typeface="+mn-ea"/>
              </a:rPr>
              <a:t>对象。</a:t>
            </a:r>
          </a:p>
        </p:txBody>
      </p:sp>
      <p:sp>
        <p:nvSpPr>
          <p:cNvPr id="47" name="椭圆 13"/>
          <p:cNvSpPr/>
          <p:nvPr/>
        </p:nvSpPr>
        <p:spPr>
          <a:xfrm>
            <a:off x="6199559" y="1822207"/>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文本框 17"/>
          <p:cNvSpPr txBox="1"/>
          <p:nvPr/>
        </p:nvSpPr>
        <p:spPr>
          <a:xfrm>
            <a:off x="1740503" y="450599"/>
            <a:ext cx="1826141" cy="584775"/>
          </a:xfrm>
          <a:prstGeom prst="rect">
            <a:avLst/>
          </a:prstGeom>
          <a:noFill/>
        </p:spPr>
        <p:txBody>
          <a:bodyPr wrap="none" rtlCol="0">
            <a:spAutoFit/>
            <a:scene3d>
              <a:camera prst="orthographicFront"/>
              <a:lightRig rig="threePt" dir="t"/>
            </a:scene3d>
            <a:sp3d contourW="12700"/>
          </a:bodyPr>
          <a:lstStyle/>
          <a:p>
            <a:r>
              <a:rPr lang="zh-CN" altLang="en-US" sz="3200" b="1" dirty="0" smtClean="0">
                <a:solidFill>
                  <a:schemeClr val="accent2"/>
                </a:solidFill>
              </a:rPr>
              <a:t>选题意义</a:t>
            </a:r>
            <a:endParaRPr lang="zh-CN" altLang="en-US" sz="3200" b="1" dirty="0">
              <a:solidFill>
                <a:schemeClr val="accent2"/>
              </a:solidFill>
            </a:endParaRPr>
          </a:p>
        </p:txBody>
      </p:sp>
    </p:spTree>
    <p:extLst>
      <p:ext uri="{BB962C8B-B14F-4D97-AF65-F5344CB8AC3E}">
        <p14:creationId xmlns:p14="http://schemas.microsoft.com/office/powerpoint/2010/main" val="186047607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A228536-E06C-4246-9921-5981D42A0643}"/>
              </a:ext>
            </a:extLst>
          </p:cNvPr>
          <p:cNvSpPr txBox="1"/>
          <p:nvPr/>
        </p:nvSpPr>
        <p:spPr>
          <a:xfrm>
            <a:off x="874713" y="3398461"/>
            <a:ext cx="3416320" cy="646331"/>
          </a:xfrm>
          <a:prstGeom prst="rect">
            <a:avLst/>
          </a:prstGeom>
          <a:noFill/>
        </p:spPr>
        <p:txBody>
          <a:bodyPr wrap="none" rtlCol="0">
            <a:spAutoFit/>
            <a:scene3d>
              <a:camera prst="orthographicFront"/>
              <a:lightRig rig="threePt" dir="t"/>
            </a:scene3d>
            <a:sp3d contourW="12700"/>
          </a:bodyPr>
          <a:lstStyle/>
          <a:p>
            <a:r>
              <a:rPr lang="zh-CN" altLang="en-US" sz="3600" b="1" dirty="0" smtClean="0">
                <a:solidFill>
                  <a:schemeClr val="tx1">
                    <a:lumMod val="75000"/>
                    <a:lumOff val="25000"/>
                  </a:schemeClr>
                </a:solidFill>
                <a:latin typeface="+mn-ea"/>
              </a:rPr>
              <a:t>国内外研究综述</a:t>
            </a:r>
            <a:endParaRPr lang="zh-CN" altLang="en-US" sz="3600" b="1" dirty="0">
              <a:solidFill>
                <a:schemeClr val="tx1">
                  <a:lumMod val="75000"/>
                  <a:lumOff val="25000"/>
                </a:schemeClr>
              </a:solidFill>
              <a:latin typeface="+mn-ea"/>
            </a:endParaRPr>
          </a:p>
        </p:txBody>
      </p:sp>
      <p:sp>
        <p:nvSpPr>
          <p:cNvPr id="4" name="文本框 3">
            <a:extLst>
              <a:ext uri="{FF2B5EF4-FFF2-40B4-BE49-F238E27FC236}">
                <a16:creationId xmlns:a16="http://schemas.microsoft.com/office/drawing/2014/main" xmlns="" id="{241B40FC-AF12-4F69-9B18-F1E03889576A}"/>
              </a:ext>
            </a:extLst>
          </p:cNvPr>
          <p:cNvSpPr txBox="1"/>
          <p:nvPr/>
        </p:nvSpPr>
        <p:spPr>
          <a:xfrm>
            <a:off x="874713" y="2482009"/>
            <a:ext cx="2254528"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ea typeface="时尚中黑简体" panose="01010104010101010101" pitchFamily="2" charset="-122"/>
              </a:rPr>
              <a:t>PART 02</a:t>
            </a:r>
            <a:endParaRPr lang="zh-CN" altLang="en-US" sz="4000" b="1" dirty="0">
              <a:solidFill>
                <a:schemeClr val="accent1"/>
              </a:solidFill>
              <a:ea typeface="时尚中黑简体" panose="01010104010101010101" pitchFamily="2" charset="-122"/>
            </a:endParaRPr>
          </a:p>
        </p:txBody>
      </p:sp>
      <p:cxnSp>
        <p:nvCxnSpPr>
          <p:cNvPr id="5" name="直接连接符 4">
            <a:extLst>
              <a:ext uri="{FF2B5EF4-FFF2-40B4-BE49-F238E27FC236}">
                <a16:creationId xmlns:a16="http://schemas.microsoft.com/office/drawing/2014/main" xmlns="" id="{172E9323-792A-4A30-8917-B3C88FBE79C9}"/>
              </a:ext>
            </a:extLst>
          </p:cNvPr>
          <p:cNvCxnSpPr>
            <a:cxnSpLocks/>
          </p:cNvCxnSpPr>
          <p:nvPr/>
        </p:nvCxnSpPr>
        <p:spPr>
          <a:xfrm>
            <a:off x="1014413" y="3294178"/>
            <a:ext cx="709987" cy="0"/>
          </a:xfrm>
          <a:prstGeom prst="line">
            <a:avLst/>
          </a:prstGeom>
          <a:ln w="28575" cap="rn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633715"/>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10.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726163740"/>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TuWHP#"/>
  <p:tag name="MH_LAYOUT" val="SubTitleText"/>
  <p:tag name="MH" val="20170726164042"/>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ags/tag6.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726163659"/>
  <p:tag name="MH_LIBRARY" val="GRAPHIC"/>
  <p:tag name="MH_TYPE" val="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726163659"/>
  <p:tag name="MH_LIBRARY" val="GRAPHIC"/>
</p:tagLst>
</file>

<file path=ppt/theme/theme1.xml><?xml version="1.0" encoding="utf-8"?>
<a:theme xmlns:a="http://schemas.openxmlformats.org/drawingml/2006/main" name="第一PPT，www.1ppt.com">
  <a:themeElements>
    <a:clrScheme name="自定义 630">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4326</TotalTime>
  <Words>2750</Words>
  <Application>Microsoft Office PowerPoint</Application>
  <PresentationFormat>自定义</PresentationFormat>
  <Paragraphs>196</Paragraphs>
  <Slides>36</Slides>
  <Notes>36</Notes>
  <HiddenSlides>0</HiddenSlides>
  <MMClips>0</MMClips>
  <ScaleCrop>false</ScaleCrop>
  <HeadingPairs>
    <vt:vector size="4" baseType="variant">
      <vt:variant>
        <vt:lpstr>主题</vt:lpstr>
      </vt:variant>
      <vt:variant>
        <vt:i4>1</vt:i4>
      </vt:variant>
      <vt:variant>
        <vt:lpstr>幻灯片标题</vt:lpstr>
      </vt:variant>
      <vt:variant>
        <vt:i4>36</vt:i4>
      </vt:variant>
    </vt:vector>
  </HeadingPairs>
  <TitlesOfParts>
    <vt:vector size="37" baseType="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清新简洁</dc:title>
  <dc:creator>第一PPT</dc:creator>
  <cp:keywords>www.1ppt.com</cp:keywords>
  <dc:description>www.1ppt.com</dc:description>
  <cp:lastModifiedBy>Amor</cp:lastModifiedBy>
  <cp:revision>258</cp:revision>
  <dcterms:created xsi:type="dcterms:W3CDTF">2017-09-22T08:16:39Z</dcterms:created>
  <dcterms:modified xsi:type="dcterms:W3CDTF">2019-06-03T06:33:40Z</dcterms:modified>
</cp:coreProperties>
</file>