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ed Hat Display Bold" charset="1" panose="02010803040201060303"/>
      <p:regular r:id="rId15"/>
    </p:embeddedFont>
    <p:embeddedFont>
      <p:font typeface="Inter" charset="1" panose="020B0502030000000004"/>
      <p:regular r:id="rId16"/>
    </p:embeddedFont>
    <p:embeddedFont>
      <p:font typeface="Inter Medium" charset="1" panose="02000503000000020004"/>
      <p:regular r:id="rId17"/>
    </p:embeddedFont>
    <p:embeddedFont>
      <p:font typeface="Inter Bold" charset="1" panose="020B080203000000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028099" y="1539161"/>
            <a:ext cx="7719139" cy="77191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96960" y="1539161"/>
            <a:ext cx="7719139" cy="771913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36630" y="6009010"/>
            <a:ext cx="2469284" cy="4409435"/>
          </a:xfrm>
          <a:custGeom>
            <a:avLst/>
            <a:gdLst/>
            <a:ahLst/>
            <a:cxnLst/>
            <a:rect r="r" b="b" t="t" l="l"/>
            <a:pathLst>
              <a:path h="4409435" w="2469284">
                <a:moveTo>
                  <a:pt x="0" y="0"/>
                </a:moveTo>
                <a:lnTo>
                  <a:pt x="2469283" y="0"/>
                </a:lnTo>
                <a:lnTo>
                  <a:pt x="2469283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082087" y="6009010"/>
            <a:ext cx="2469284" cy="4409435"/>
          </a:xfrm>
          <a:custGeom>
            <a:avLst/>
            <a:gdLst/>
            <a:ahLst/>
            <a:cxnLst/>
            <a:rect r="r" b="b" t="t" l="l"/>
            <a:pathLst>
              <a:path h="4409435" w="2469284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30217" y="1013257"/>
            <a:ext cx="860074" cy="333578"/>
            <a:chOff x="0" y="0"/>
            <a:chExt cx="1146765" cy="44477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16397710" y="1028700"/>
            <a:ext cx="860074" cy="333578"/>
            <a:chOff x="0" y="0"/>
            <a:chExt cx="1146765" cy="44477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TextBox 24" id="24"/>
          <p:cNvSpPr txBox="true"/>
          <p:nvPr/>
        </p:nvSpPr>
        <p:spPr>
          <a:xfrm rot="0">
            <a:off x="3620867" y="2787652"/>
            <a:ext cx="11046265" cy="3567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99"/>
              </a:lnSpc>
              <a:spcBef>
                <a:spcPct val="0"/>
              </a:spcBef>
            </a:pPr>
            <a:r>
              <a:rPr lang="en-US" b="true" sz="10285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BAT A</a:t>
            </a:r>
            <a:r>
              <a:rPr lang="en-US" b="true" sz="10285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LGORITHM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0614750" y="2857441"/>
            <a:ext cx="3702396" cy="1871393"/>
          </a:xfrm>
          <a:custGeom>
            <a:avLst/>
            <a:gdLst/>
            <a:ahLst/>
            <a:cxnLst/>
            <a:rect r="r" b="b" t="t" l="l"/>
            <a:pathLst>
              <a:path h="1871393" w="3702396">
                <a:moveTo>
                  <a:pt x="0" y="0"/>
                </a:moveTo>
                <a:lnTo>
                  <a:pt x="3702396" y="0"/>
                </a:lnTo>
                <a:lnTo>
                  <a:pt x="3702396" y="1871393"/>
                </a:lnTo>
                <a:lnTo>
                  <a:pt x="0" y="1871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726692" y="6608438"/>
            <a:ext cx="883461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</a:t>
            </a: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na Metaheurística Bio-inspirada para Optimización Continua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38730" y="816090"/>
            <a:ext cx="861054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HTTPS://GITHUB.COM/AMORAC4/LIBRERIA-BIOINSPIRADOS.GIT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726692" y="8175627"/>
            <a:ext cx="8834615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Adolfo Mora Córdova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Computo Evolutivo y Bioinspirado.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24722"/>
            <a:ext cx="860074" cy="333578"/>
            <a:chOff x="0" y="0"/>
            <a:chExt cx="1146765" cy="4447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9818236" y="2891436"/>
            <a:ext cx="7441064" cy="5195504"/>
            <a:chOff x="0" y="0"/>
            <a:chExt cx="1238934" cy="8650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8934" cy="865049"/>
            </a:xfrm>
            <a:custGeom>
              <a:avLst/>
              <a:gdLst/>
              <a:ahLst/>
              <a:cxnLst/>
              <a:rect r="r" b="b" t="t" l="l"/>
              <a:pathLst>
                <a:path h="865049" w="1238934">
                  <a:moveTo>
                    <a:pt x="23930" y="0"/>
                  </a:moveTo>
                  <a:lnTo>
                    <a:pt x="1215004" y="0"/>
                  </a:lnTo>
                  <a:cubicBezTo>
                    <a:pt x="1221351" y="0"/>
                    <a:pt x="1227437" y="2521"/>
                    <a:pt x="1231925" y="7009"/>
                  </a:cubicBezTo>
                  <a:cubicBezTo>
                    <a:pt x="1236413" y="11497"/>
                    <a:pt x="1238934" y="17583"/>
                    <a:pt x="1238934" y="23930"/>
                  </a:cubicBezTo>
                  <a:lnTo>
                    <a:pt x="1238934" y="841119"/>
                  </a:lnTo>
                  <a:cubicBezTo>
                    <a:pt x="1238934" y="854336"/>
                    <a:pt x="1228220" y="865049"/>
                    <a:pt x="1215004" y="865049"/>
                  </a:cubicBezTo>
                  <a:lnTo>
                    <a:pt x="23930" y="865049"/>
                  </a:lnTo>
                  <a:cubicBezTo>
                    <a:pt x="17583" y="865049"/>
                    <a:pt x="11497" y="862528"/>
                    <a:pt x="7009" y="858040"/>
                  </a:cubicBezTo>
                  <a:cubicBezTo>
                    <a:pt x="2521" y="853553"/>
                    <a:pt x="0" y="847466"/>
                    <a:pt x="0" y="841119"/>
                  </a:cubicBezTo>
                  <a:lnTo>
                    <a:pt x="0" y="23930"/>
                  </a:lnTo>
                  <a:cubicBezTo>
                    <a:pt x="0" y="10714"/>
                    <a:pt x="10714" y="0"/>
                    <a:pt x="2393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27" r="0" b="-127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4348820"/>
            <a:ext cx="7782254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¿EN QUÉ SE INSPIRA?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568407"/>
            <a:ext cx="730316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El comportamiento de ecolocalización de los micro-murciélagos para cazar.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1297" y="4118595"/>
            <a:ext cx="6729934" cy="5070141"/>
            <a:chOff x="0" y="0"/>
            <a:chExt cx="937097" cy="7059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7097" cy="705982"/>
            </a:xfrm>
            <a:custGeom>
              <a:avLst/>
              <a:gdLst/>
              <a:ahLst/>
              <a:cxnLst/>
              <a:rect r="r" b="b" t="t" l="l"/>
              <a:pathLst>
                <a:path h="705982" w="937097">
                  <a:moveTo>
                    <a:pt x="26459" y="0"/>
                  </a:moveTo>
                  <a:lnTo>
                    <a:pt x="910639" y="0"/>
                  </a:lnTo>
                  <a:cubicBezTo>
                    <a:pt x="925251" y="0"/>
                    <a:pt x="937097" y="11846"/>
                    <a:pt x="937097" y="26459"/>
                  </a:cubicBezTo>
                  <a:lnTo>
                    <a:pt x="937097" y="679524"/>
                  </a:lnTo>
                  <a:cubicBezTo>
                    <a:pt x="937097" y="694137"/>
                    <a:pt x="925251" y="705982"/>
                    <a:pt x="910639" y="705982"/>
                  </a:cubicBezTo>
                  <a:lnTo>
                    <a:pt x="26459" y="705982"/>
                  </a:lnTo>
                  <a:cubicBezTo>
                    <a:pt x="11846" y="705982"/>
                    <a:pt x="0" y="694137"/>
                    <a:pt x="0" y="679524"/>
                  </a:cubicBezTo>
                  <a:lnTo>
                    <a:pt x="0" y="26459"/>
                  </a:lnTo>
                  <a:cubicBezTo>
                    <a:pt x="0" y="11846"/>
                    <a:pt x="11846" y="0"/>
                    <a:pt x="26459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8935" r="0" b="-8935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06082" y="1536747"/>
            <a:ext cx="8115300" cy="193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LA ANALOGÍA: CAZA EN LA OSCURIDAD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50875" y="4630986"/>
            <a:ext cx="8803902" cy="36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0508" indent="-235254" lvl="1">
              <a:lnSpc>
                <a:spcPts val="3051"/>
              </a:lnSpc>
              <a:buFont typeface="Arial"/>
              <a:buChar char="•"/>
            </a:pPr>
            <a:r>
              <a:rPr lang="en-US" b="true" sz="217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Murciélagos</a:t>
            </a:r>
            <a:r>
              <a:rPr lang="en-US" sz="217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Una población de soluciones (X)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50875" y="7367157"/>
            <a:ext cx="918946" cy="43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b="true" sz="254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97090" y="9854204"/>
            <a:ext cx="918946" cy="43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b="true" sz="254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50875" y="5047825"/>
            <a:ext cx="8803902" cy="74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0508" indent="-235254" lvl="1">
              <a:lnSpc>
                <a:spcPts val="3051"/>
              </a:lnSpc>
              <a:buFont typeface="Arial"/>
              <a:buChar char="•"/>
            </a:pPr>
            <a:r>
              <a:rPr lang="en-US" b="true" sz="217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Espacio de Búsqueda:</a:t>
            </a:r>
            <a:r>
              <a:rPr lang="en-US" sz="217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El "cuarto oscuro" donde se busca el óptimo.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50875" y="5845223"/>
            <a:ext cx="8803902" cy="36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0508" indent="-235254" lvl="1">
              <a:lnSpc>
                <a:spcPts val="3051"/>
              </a:lnSpc>
              <a:buFont typeface="Arial"/>
              <a:buChar char="•"/>
            </a:pPr>
            <a:r>
              <a:rPr lang="en-US" b="true" sz="217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Presa: </a:t>
            </a:r>
            <a:r>
              <a:rPr lang="en-US" sz="217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 mejor solución encontrada (Mínimo Global, G).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0875" y="6262684"/>
            <a:ext cx="8803902" cy="74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0508" indent="-235254" lvl="1">
              <a:lnSpc>
                <a:spcPts val="3051"/>
              </a:lnSpc>
              <a:buFont typeface="Arial"/>
              <a:buChar char="•"/>
            </a:pPr>
            <a:r>
              <a:rPr lang="en-US" b="true" sz="217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Ecolocalización:</a:t>
            </a:r>
            <a:r>
              <a:rPr lang="en-US" sz="217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El mecanismo de búsqueda, que se divide en dos fases: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10348" y="7003043"/>
            <a:ext cx="8803902" cy="74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0508" indent="-235254" lvl="1">
              <a:lnSpc>
                <a:spcPts val="3051"/>
              </a:lnSpc>
              <a:buFont typeface="Arial"/>
              <a:buChar char="•"/>
            </a:pPr>
            <a:r>
              <a:rPr lang="en-US" b="true" sz="217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Búsqueda Global (Exploración):</a:t>
            </a:r>
            <a:r>
              <a:rPr lang="en-US" sz="217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Volar lejos, gritos fuertes (A alta) y lentos (r baja).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21382" y="7854110"/>
            <a:ext cx="8803902" cy="74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0508" indent="-235254" lvl="1">
              <a:lnSpc>
                <a:spcPts val="3051"/>
              </a:lnSpc>
              <a:buFont typeface="Arial"/>
              <a:buChar char="•"/>
            </a:pPr>
            <a:r>
              <a:rPr lang="en-US" b="true" sz="217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Búsqueda Local (Explotación):</a:t>
            </a:r>
            <a:r>
              <a:rPr lang="en-US" sz="217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Cerca de la presa, gritos silenciosos (A baja) y rápidos (r alta).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90910" y="4167174"/>
            <a:ext cx="7768390" cy="4726983"/>
            <a:chOff x="0" y="0"/>
            <a:chExt cx="937097" cy="570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7097" cy="570214"/>
            </a:xfrm>
            <a:custGeom>
              <a:avLst/>
              <a:gdLst/>
              <a:ahLst/>
              <a:cxnLst/>
              <a:rect r="r" b="b" t="t" l="l"/>
              <a:pathLst>
                <a:path h="570214" w="937097">
                  <a:moveTo>
                    <a:pt x="22922" y="0"/>
                  </a:moveTo>
                  <a:lnTo>
                    <a:pt x="914176" y="0"/>
                  </a:lnTo>
                  <a:cubicBezTo>
                    <a:pt x="926835" y="0"/>
                    <a:pt x="937097" y="10262"/>
                    <a:pt x="937097" y="22922"/>
                  </a:cubicBezTo>
                  <a:lnTo>
                    <a:pt x="937097" y="547292"/>
                  </a:lnTo>
                  <a:cubicBezTo>
                    <a:pt x="937097" y="559951"/>
                    <a:pt x="926835" y="570214"/>
                    <a:pt x="914176" y="570214"/>
                  </a:cubicBezTo>
                  <a:lnTo>
                    <a:pt x="22922" y="570214"/>
                  </a:lnTo>
                  <a:cubicBezTo>
                    <a:pt x="10262" y="570214"/>
                    <a:pt x="0" y="559951"/>
                    <a:pt x="0" y="547292"/>
                  </a:cubicBezTo>
                  <a:lnTo>
                    <a:pt x="0" y="22922"/>
                  </a:lnTo>
                  <a:cubicBezTo>
                    <a:pt x="0" y="10262"/>
                    <a:pt x="10262" y="0"/>
                    <a:pt x="2292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3824" r="0" b="-1382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991926"/>
            <a:ext cx="8734070" cy="193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PARÁMETROS CLAVE DEL ALGORITMO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6048" y="4718851"/>
            <a:ext cx="8708309" cy="428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4846" indent="-242423" lvl="1">
              <a:lnSpc>
                <a:spcPts val="3143"/>
              </a:lnSpc>
              <a:buFont typeface="Arial"/>
              <a:buChar char="•"/>
            </a:pPr>
            <a:r>
              <a:rPr lang="en-US" b="true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X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Posición de los murciélagos (las soluciones).</a:t>
            </a:r>
          </a:p>
          <a:p>
            <a:pPr algn="just" marL="484846" indent="-242423" lvl="1">
              <a:lnSpc>
                <a:spcPts val="3143"/>
              </a:lnSpc>
              <a:buFont typeface="Arial"/>
              <a:buChar char="•"/>
            </a:pPr>
            <a:r>
              <a:rPr lang="en-US" b="true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Velocidad de los murciélagos.</a:t>
            </a:r>
          </a:p>
          <a:p>
            <a:pPr algn="just" marL="484846" indent="-242423" lvl="1">
              <a:lnSpc>
                <a:spcPts val="3143"/>
              </a:lnSpc>
              <a:buFont typeface="Arial"/>
              <a:buChar char="•"/>
            </a:pPr>
            <a:r>
              <a:rPr lang="en-US" b="true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Mejor solución global (la "presa").</a:t>
            </a:r>
          </a:p>
          <a:p>
            <a:pPr algn="just" marL="484846" indent="-242423" lvl="1">
              <a:lnSpc>
                <a:spcPts val="3143"/>
              </a:lnSpc>
              <a:buFont typeface="Arial"/>
              <a:buChar char="•"/>
            </a:pPr>
            <a:r>
              <a:rPr lang="en-US" b="true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Q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Frecuencia (controla el tamaño del "salto" hacia G).</a:t>
            </a:r>
          </a:p>
          <a:p>
            <a:pPr algn="just" marL="484846" indent="-242423" lvl="1">
              <a:lnSpc>
                <a:spcPts val="3143"/>
              </a:lnSpc>
              <a:buFont typeface="Arial"/>
              <a:buChar char="•"/>
            </a:pPr>
            <a:r>
              <a:rPr lang="en-US" b="true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Sonoridad (Loudness)</a:t>
            </a:r>
          </a:p>
          <a:p>
            <a:pPr algn="just">
              <a:lnSpc>
                <a:spcPts val="3143"/>
              </a:lnSpc>
            </a:pP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  * 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Controla la probabilidad de aceptar una nueva solución.</a:t>
            </a:r>
          </a:p>
          <a:p>
            <a:pPr algn="just">
              <a:lnSpc>
                <a:spcPts val="3143"/>
              </a:lnSpc>
            </a:pP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  * Inicia ALTA (ej. 0.95) y disminuye.</a:t>
            </a:r>
          </a:p>
          <a:p>
            <a:pPr algn="just" marL="484846" indent="-242423" lvl="1">
              <a:lnSpc>
                <a:spcPts val="3143"/>
              </a:lnSpc>
              <a:buFont typeface="Arial"/>
              <a:buChar char="•"/>
            </a:pPr>
            <a:r>
              <a:rPr lang="en-US" b="true" sz="224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Tasa de Pulso (Pulse Rate)</a:t>
            </a:r>
          </a:p>
          <a:p>
            <a:pPr algn="just">
              <a:lnSpc>
                <a:spcPts val="3143"/>
              </a:lnSpc>
            </a:pP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 * </a:t>
            </a: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Controla la probabilidad de hacer búsqueda local.</a:t>
            </a:r>
          </a:p>
          <a:p>
            <a:pPr algn="just">
              <a:lnSpc>
                <a:spcPts val="3143"/>
              </a:lnSpc>
              <a:spcBef>
                <a:spcPct val="0"/>
              </a:spcBef>
            </a:pPr>
            <a:r>
              <a:rPr lang="en-US" sz="224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 * Inicia BAJA (ej. 0.1) y aumenta.</a:t>
            </a:r>
          </a:p>
          <a:p>
            <a:pPr algn="just">
              <a:lnSpc>
                <a:spcPts val="3143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5526" y="8304801"/>
            <a:ext cx="75901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24722"/>
            <a:ext cx="860074" cy="333578"/>
            <a:chOff x="0" y="0"/>
            <a:chExt cx="1146765" cy="4447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188668" y="4892542"/>
            <a:ext cx="5992581" cy="2705454"/>
          </a:xfrm>
          <a:custGeom>
            <a:avLst/>
            <a:gdLst/>
            <a:ahLst/>
            <a:cxnLst/>
            <a:rect r="r" b="b" t="t" l="l"/>
            <a:pathLst>
              <a:path h="2705454" w="5992581">
                <a:moveTo>
                  <a:pt x="0" y="0"/>
                </a:moveTo>
                <a:lnTo>
                  <a:pt x="5992581" y="0"/>
                </a:lnTo>
                <a:lnTo>
                  <a:pt x="5992581" y="2705454"/>
                </a:lnTo>
                <a:lnTo>
                  <a:pt x="0" y="2705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05392" y="684490"/>
            <a:ext cx="2697545" cy="1784906"/>
          </a:xfrm>
          <a:custGeom>
            <a:avLst/>
            <a:gdLst/>
            <a:ahLst/>
            <a:cxnLst/>
            <a:rect r="r" b="b" t="t" l="l"/>
            <a:pathLst>
              <a:path h="1784906" w="2697545">
                <a:moveTo>
                  <a:pt x="0" y="0"/>
                </a:moveTo>
                <a:lnTo>
                  <a:pt x="2697545" y="0"/>
                </a:lnTo>
                <a:lnTo>
                  <a:pt x="2697545" y="1784906"/>
                </a:lnTo>
                <a:lnTo>
                  <a:pt x="0" y="1784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6628" y="1481693"/>
            <a:ext cx="6676660" cy="292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PASO 1: BÚSQUEDA GLOBAL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59842" y="3600662"/>
            <a:ext cx="10764711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Para cada murciélago en la población: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1. Generar Frecuencia (Q):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* Se genera un Q aleatorio en el rango [Qmin, Qmax].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2. Actualizar Velocidad (V):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* Se mueve hacia el mejor global G (similar a PSO).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* V_new = V_old + (X_old - G) * Q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3. Calcular Posición Global (X_new):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* </a:t>
            </a: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X_new = X_old + V_new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24722"/>
            <a:ext cx="860074" cy="333578"/>
            <a:chOff x="0" y="0"/>
            <a:chExt cx="1146765" cy="4447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028700" y="4740416"/>
            <a:ext cx="6756557" cy="3389211"/>
          </a:xfrm>
          <a:custGeom>
            <a:avLst/>
            <a:gdLst/>
            <a:ahLst/>
            <a:cxnLst/>
            <a:rect r="r" b="b" t="t" l="l"/>
            <a:pathLst>
              <a:path h="3389211" w="6756557">
                <a:moveTo>
                  <a:pt x="0" y="0"/>
                </a:moveTo>
                <a:lnTo>
                  <a:pt x="6756557" y="0"/>
                </a:lnTo>
                <a:lnTo>
                  <a:pt x="6756557" y="3389212"/>
                </a:lnTo>
                <a:lnTo>
                  <a:pt x="0" y="338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46628" y="1481693"/>
            <a:ext cx="6676660" cy="292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PASO 2: BÚSQUEDA LOCAL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69543" y="3404013"/>
            <a:ext cx="10818457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4. Decidir Búsqueda Local: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* Se genera un aleatorio rnd.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* SI rnd &gt; r (Tasa de Pulso):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- El murciélago decide "olfatear" (explotar la zona).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- Ignora la X_new calculada en el paso anterior.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- Genera una nueva X_new dando un "pequeño salto" (paseo 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aleatorio) alrededor de la mejor solución G.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-X_new</a:t>
            </a: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= G + ε * rand</a:t>
            </a: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_normal()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-(En nuestro código: ε = sigma * avg(F))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984952" y="1904320"/>
            <a:ext cx="1577724" cy="2174807"/>
          </a:xfrm>
          <a:custGeom>
            <a:avLst/>
            <a:gdLst/>
            <a:ahLst/>
            <a:cxnLst/>
            <a:rect r="r" b="b" t="t" l="l"/>
            <a:pathLst>
              <a:path h="2174807" w="1577724">
                <a:moveTo>
                  <a:pt x="0" y="0"/>
                </a:moveTo>
                <a:lnTo>
                  <a:pt x="1577723" y="0"/>
                </a:lnTo>
                <a:lnTo>
                  <a:pt x="1577723" y="2174807"/>
                </a:lnTo>
                <a:lnTo>
                  <a:pt x="0" y="2174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24722"/>
            <a:ext cx="860074" cy="333578"/>
            <a:chOff x="0" y="0"/>
            <a:chExt cx="1146765" cy="4447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617154" y="4507495"/>
            <a:ext cx="4357421" cy="4316235"/>
          </a:xfrm>
          <a:custGeom>
            <a:avLst/>
            <a:gdLst/>
            <a:ahLst/>
            <a:cxnLst/>
            <a:rect r="r" b="b" t="t" l="l"/>
            <a:pathLst>
              <a:path h="4316235" w="4357421">
                <a:moveTo>
                  <a:pt x="0" y="0"/>
                </a:moveTo>
                <a:lnTo>
                  <a:pt x="4357421" y="0"/>
                </a:lnTo>
                <a:lnTo>
                  <a:pt x="4357421" y="4316235"/>
                </a:lnTo>
                <a:lnTo>
                  <a:pt x="0" y="431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1187768"/>
            <a:ext cx="5585010" cy="2423805"/>
          </a:xfrm>
          <a:custGeom>
            <a:avLst/>
            <a:gdLst/>
            <a:ahLst/>
            <a:cxnLst/>
            <a:rect r="r" b="b" t="t" l="l"/>
            <a:pathLst>
              <a:path h="2423805" w="5585010">
                <a:moveTo>
                  <a:pt x="0" y="0"/>
                </a:moveTo>
                <a:lnTo>
                  <a:pt x="5585010" y="0"/>
                </a:lnTo>
                <a:lnTo>
                  <a:pt x="5585010" y="2423804"/>
                </a:lnTo>
                <a:lnTo>
                  <a:pt x="0" y="24238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6628" y="1481693"/>
            <a:ext cx="6676660" cy="292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PASO 3: ACEPTACIÓN Y ACTUALIZACIÓN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68110" y="4358878"/>
            <a:ext cx="11095916" cy="528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5. Evaluar X_new: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* Se calcula el fitness de la nueva posición F(X_new).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6. Decidir Aceptación: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* Se genera un aleatorio rnd_A.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* SI F(X_new) &lt; F(X_old) Y rnd_A &lt; A (Sonoridad):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- El murciélago acepta la nueva solución: X = X_new.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- "Encontró la presa", por lo que actualiza sus parámetros: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   – Disminuye su Sonoridad: A = A * α (se vuelve "silencioso").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 – Aumenta su Tasa de Pulso: r = r_inicial * (1 - exp(-γ * t)) (grita "rápido").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7. Actualizar G:</a:t>
            </a:r>
          </a:p>
          <a:p>
            <a:pPr algn="just">
              <a:lnSpc>
                <a:spcPts val="3235"/>
              </a:lnSpc>
            </a:pP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* Se revisa si X_new</a:t>
            </a: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es la nueva mej</a:t>
            </a:r>
            <a:r>
              <a:rPr lang="en-US" sz="231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 solución global.</a:t>
            </a:r>
          </a:p>
          <a:p>
            <a:pPr algn="just">
              <a:lnSpc>
                <a:spcPts val="3235"/>
              </a:lnSpc>
            </a:pPr>
          </a:p>
          <a:p>
            <a:pPr algn="just">
              <a:lnSpc>
                <a:spcPts val="3235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51244" y="1028700"/>
            <a:ext cx="2589362" cy="2639501"/>
          </a:xfrm>
          <a:custGeom>
            <a:avLst/>
            <a:gdLst/>
            <a:ahLst/>
            <a:cxnLst/>
            <a:rect r="r" b="b" t="t" l="l"/>
            <a:pathLst>
              <a:path h="2639501" w="2589362">
                <a:moveTo>
                  <a:pt x="0" y="0"/>
                </a:moveTo>
                <a:lnTo>
                  <a:pt x="2589362" y="0"/>
                </a:lnTo>
                <a:lnTo>
                  <a:pt x="2589362" y="2639501"/>
                </a:lnTo>
                <a:lnTo>
                  <a:pt x="0" y="263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5526" y="2724591"/>
            <a:ext cx="8734070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CONCLUSIONES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10107"/>
            <a:ext cx="15564930" cy="341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0537" indent="-265268" lvl="1">
              <a:lnSpc>
                <a:spcPts val="3440"/>
              </a:lnSpc>
              <a:buFont typeface="Arial"/>
              <a:buChar char="•"/>
            </a:pPr>
            <a:r>
              <a:rPr lang="en-US" sz="245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El Algoritmo de Murciélago (BA) es una metaheurística híbrida robusta.</a:t>
            </a:r>
          </a:p>
          <a:p>
            <a:pPr algn="just" marL="530537" indent="-265268" lvl="1">
              <a:lnSpc>
                <a:spcPts val="3440"/>
              </a:lnSpc>
              <a:buFont typeface="Arial"/>
              <a:buChar char="•"/>
            </a:pPr>
            <a:r>
              <a:rPr lang="en-US" sz="245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Combina</a:t>
            </a:r>
            <a:r>
              <a:rPr lang="en-US" sz="245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exitosamente la inteligencia de enjambre (movimiento global) con la búsqueda local intensiva.</a:t>
            </a:r>
          </a:p>
          <a:p>
            <a:pPr algn="just" marL="530537" indent="-265268" lvl="1">
              <a:lnSpc>
                <a:spcPts val="3440"/>
              </a:lnSpc>
              <a:buFont typeface="Arial"/>
              <a:buChar char="•"/>
            </a:pPr>
            <a:r>
              <a:rPr lang="en-US" sz="245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 característica única es el uso de la Sonoridad (A) y la Tasa de Pulso (r) como parámetros</a:t>
            </a:r>
            <a:r>
              <a:rPr lang="en-US" sz="245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dinámicos que c</a:t>
            </a:r>
            <a:r>
              <a:rPr lang="en-US" sz="245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ontrolan la convergencia.</a:t>
            </a:r>
          </a:p>
          <a:p>
            <a:pPr algn="just" marL="530537" indent="-265268" lvl="1">
              <a:lnSpc>
                <a:spcPts val="3440"/>
              </a:lnSpc>
              <a:buFont typeface="Arial"/>
              <a:buChar char="•"/>
            </a:pPr>
            <a:r>
              <a:rPr lang="en-US" sz="245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 demostrado ser muy eficaz para problemas de optimización continua.</a:t>
            </a:r>
          </a:p>
          <a:p>
            <a:pPr algn="just">
              <a:lnSpc>
                <a:spcPts val="3440"/>
              </a:lnSpc>
              <a:spcBef>
                <a:spcPct val="0"/>
              </a:spcBef>
            </a:pPr>
          </a:p>
          <a:p>
            <a:pPr algn="just">
              <a:lnSpc>
                <a:spcPts val="344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5526" y="8304801"/>
            <a:ext cx="75901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2888" y="2083635"/>
            <a:ext cx="3702396" cy="1871393"/>
          </a:xfrm>
          <a:custGeom>
            <a:avLst/>
            <a:gdLst/>
            <a:ahLst/>
            <a:cxnLst/>
            <a:rect r="r" b="b" t="t" l="l"/>
            <a:pathLst>
              <a:path h="1871393" w="3702396">
                <a:moveTo>
                  <a:pt x="0" y="0"/>
                </a:moveTo>
                <a:lnTo>
                  <a:pt x="3702397" y="0"/>
                </a:lnTo>
                <a:lnTo>
                  <a:pt x="3702397" y="1871393"/>
                </a:lnTo>
                <a:lnTo>
                  <a:pt x="0" y="1871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4795" y="149321"/>
            <a:ext cx="4741984" cy="2870010"/>
          </a:xfrm>
          <a:custGeom>
            <a:avLst/>
            <a:gdLst/>
            <a:ahLst/>
            <a:cxnLst/>
            <a:rect r="r" b="b" t="t" l="l"/>
            <a:pathLst>
              <a:path h="2870010" w="4741984">
                <a:moveTo>
                  <a:pt x="0" y="0"/>
                </a:moveTo>
                <a:lnTo>
                  <a:pt x="4741985" y="0"/>
                </a:lnTo>
                <a:lnTo>
                  <a:pt x="4741985" y="2870011"/>
                </a:lnTo>
                <a:lnTo>
                  <a:pt x="0" y="2870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78279" y="6487220"/>
            <a:ext cx="1577724" cy="2174807"/>
          </a:xfrm>
          <a:custGeom>
            <a:avLst/>
            <a:gdLst/>
            <a:ahLst/>
            <a:cxnLst/>
            <a:rect r="r" b="b" t="t" l="l"/>
            <a:pathLst>
              <a:path h="2174807" w="1577724">
                <a:moveTo>
                  <a:pt x="0" y="0"/>
                </a:moveTo>
                <a:lnTo>
                  <a:pt x="1577724" y="0"/>
                </a:lnTo>
                <a:lnTo>
                  <a:pt x="1577724" y="2174807"/>
                </a:lnTo>
                <a:lnTo>
                  <a:pt x="0" y="2174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65916" y="4364888"/>
            <a:ext cx="6477430" cy="193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THANK YOU FOR YOUR ATTENTION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DAG3QonU-5U</dc:identifier>
  <dcterms:modified xsi:type="dcterms:W3CDTF">2011-08-01T06:04:30Z</dcterms:modified>
  <cp:revision>1</cp:revision>
  <dc:title>Bat Algorithm</dc:title>
</cp:coreProperties>
</file>