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9" r:id="rId5"/>
    <p:sldId id="266" r:id="rId6"/>
    <p:sldId id="268" r:id="rId7"/>
    <p:sldId id="259" r:id="rId8"/>
    <p:sldId id="260" r:id="rId9"/>
    <p:sldId id="261" r:id="rId10"/>
    <p:sldId id="263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9508F-5931-6144-B783-36F0BEC8CA2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0CA05-F770-CF47-8662-96ED67F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0CA05-F770-CF47-8662-96ED67F92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DE7-D771-984E-9946-95E8DC79C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E27B-3007-1542-A75D-80772BF60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9894-BE6C-5C4F-903B-F2E18744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A9F3-BF3D-CF4E-B766-1051713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F24E-383C-A64C-805F-6E715398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A4CB-DB19-CF4C-BD4C-475A27E1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A401A-3274-5249-A391-4BFCD8AAE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51F0-3C8F-EC4B-A796-BFA83AE2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AACF-92CA-3342-B854-0EEB694F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B218-B9F2-FC4C-91AE-52DCA94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8BEC-FDF1-0548-9847-74C492CFC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04F7-7A92-3A46-8A3A-9FA4007C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6834-9444-3C46-9866-25567ED0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A648-8C09-2B44-A4BA-6288AF03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7A14-CF3C-4249-BCDC-F12D2A6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6233-33D5-9C4A-9780-FA195D25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553D-1650-9B44-B6C9-F09AB456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8A60-8FC4-6546-B79E-15953BBC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7876-FFBD-384D-8DF3-2491018A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28B9-D915-6F4B-9FED-87CEA7DC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C655-1A10-B345-8870-D02345E0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78B4-390D-6B40-845B-5FB9235E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1E0B-99B3-9B4B-A8AB-851EC7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EA60-7AF4-EB49-B370-1E5E67EC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A81D-CC02-1741-AA33-57F07BE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7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4ADC-3993-1F4C-A5EB-9AA8C206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6D00-39A7-4842-AAF1-0322EE2D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52F96-E74F-304D-8D6F-E2D47FC3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F282-1811-9C41-AE0E-514CE703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4BDEE-209D-1145-BA35-339F8B73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B1CC4-CAAD-0A47-BD0B-65DC5AD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F082-F43F-A242-94CC-DAA53614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B950-8950-AA47-BB56-61FA1719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0A14-2698-4D4D-90D3-8600A405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7DEAB-C2BA-6847-BC21-9557AF83F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76023-E9E0-AC44-93B1-B5D4AA3F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C56A6-F9EB-454C-B2FA-B378CCCE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BD519-AB68-864D-8DE1-E655C0EE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CE5E1-1E94-6243-9F87-E8145908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578C-3AE5-1940-8441-3277494D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422B9-DD9A-FB47-9739-8160BE5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FB7A-836E-B947-8D0D-47EFCBDF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40FFB-67C9-B048-8726-01CC89D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11964-83FB-CB4B-AF7F-73AECBFC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DEE91-DF08-E546-9E22-D33A845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A3C8-B4AD-0845-B408-313F616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F77-688D-174E-B4DA-6C78D2D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091C-8EBE-1449-969D-C9C6E885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97D9-BC02-FE45-A6DC-896EA6F5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3091-D611-304D-BCE5-363F1C4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8274-149D-0440-A19C-1E4DAFB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16A7-6F9D-2B40-838E-61390491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9F0-2AAB-E24A-82D9-F217260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03141-B4AD-B64D-A07F-341B0EBF1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B0BC-E792-8341-AE26-718A000DA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0722-2B14-A842-901D-E10FB5F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C74A-C09C-E741-811B-55D7A9E2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7A2C1-6576-E841-B955-3D928FE0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BAB6E-277A-674A-8ADA-34F8AD1A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40B9-B908-A546-95EE-CCE0097A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1B56-C015-AF4B-B8FB-E9D459EE3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3ECD-F531-024B-9D98-A80FEFFE0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E514-F8AE-9F41-B4B3-6F6332D9C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in a forest&#10;&#10;Description automatically generated">
            <a:extLst>
              <a:ext uri="{FF2B5EF4-FFF2-40B4-BE49-F238E27FC236}">
                <a16:creationId xmlns:a16="http://schemas.microsoft.com/office/drawing/2014/main" id="{729A29F7-B946-AE41-AB04-837E2598B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52196" y="-184322"/>
            <a:ext cx="13644196" cy="7080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E196A-1A50-2648-A1FE-559C609B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4546600"/>
            <a:ext cx="11341100" cy="1143000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  <a:highlight>
                  <a:srgbClr val="000000"/>
                </a:highlight>
                <a:latin typeface="Garamond" panose="02020404030301010803" pitchFamily="18" charset="0"/>
                <a:cs typeface="Baghdad" pitchFamily="2" charset="-78"/>
              </a:rPr>
              <a:t>Predicting Inflation with Random Forest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70394B-09A4-2646-A973-2D4DAA4FB55E}"/>
              </a:ext>
            </a:extLst>
          </p:cNvPr>
          <p:cNvSpPr txBox="1">
            <a:spLocks/>
          </p:cNvSpPr>
          <p:nvPr/>
        </p:nvSpPr>
        <p:spPr>
          <a:xfrm>
            <a:off x="9137650" y="5962650"/>
            <a:ext cx="255905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  <a:cs typeface="Baghdad" pitchFamily="2" charset="-78"/>
              </a:rPr>
              <a:t>Alex Moran</a:t>
            </a:r>
          </a:p>
        </p:txBody>
      </p:sp>
    </p:spTree>
    <p:extLst>
      <p:ext uri="{BB962C8B-B14F-4D97-AF65-F5344CB8AC3E}">
        <p14:creationId xmlns:p14="http://schemas.microsoft.com/office/powerpoint/2010/main" val="20146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F83E-6121-3B44-8FDF-5A78C8A8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E7A6-0F3C-874E-B629-D41360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C02B-47D9-C545-A294-559B32D7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0F9-0D2C-1F4B-98F9-B0001FC6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2EC2-1742-A84A-AD92-AABAD636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32DE-47C5-4943-8BB1-EB38CA53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9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29CB-6A2B-9D4F-A002-8047D06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5697-8042-2446-AFA5-9A3596EB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the trees for time-series data</a:t>
            </a:r>
          </a:p>
          <a:p>
            <a:r>
              <a:rPr lang="en-US"/>
              <a:t>Replicability</a:t>
            </a:r>
            <a:endParaRPr lang="en-US" dirty="0"/>
          </a:p>
          <a:p>
            <a:r>
              <a:rPr lang="en-US" dirty="0"/>
              <a:t>Tune the random forest</a:t>
            </a:r>
          </a:p>
          <a:p>
            <a:r>
              <a:rPr lang="en-US" dirty="0"/>
              <a:t>Explore results with different horizons</a:t>
            </a:r>
          </a:p>
          <a:p>
            <a:r>
              <a:rPr lang="en-US" dirty="0"/>
              <a:t>Explore results with different data</a:t>
            </a:r>
          </a:p>
          <a:p>
            <a:pPr lvl="1"/>
            <a:r>
              <a:rPr lang="en-US" dirty="0"/>
              <a:t>Foreign inflation</a:t>
            </a:r>
          </a:p>
          <a:p>
            <a:pPr lvl="1"/>
            <a:r>
              <a:rPr lang="en-US" dirty="0"/>
              <a:t>Unemployment</a:t>
            </a:r>
          </a:p>
          <a:p>
            <a:pPr lvl="1"/>
            <a:r>
              <a:rPr lang="en-US" dirty="0"/>
              <a:t>Exchange rates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6211-BFF6-8A46-883C-A724CF0C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79A7-C06A-984B-8FC2-1A2F3022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Definitions/Concepts</a:t>
            </a:r>
          </a:p>
          <a:p>
            <a:r>
              <a:rPr lang="en-US" dirty="0"/>
              <a:t>The Project</a:t>
            </a:r>
          </a:p>
          <a:p>
            <a:r>
              <a:rPr lang="en-US" dirty="0"/>
              <a:t>Tuning Issues</a:t>
            </a:r>
          </a:p>
          <a:p>
            <a:r>
              <a:rPr lang="en-US" dirty="0"/>
              <a:t>Time-Series Issues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1274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C19-ACA8-644F-8BAE-103DEB620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8442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>
            <a:normAutofit/>
          </a:bodyPr>
          <a:lstStyle/>
          <a:p>
            <a:r>
              <a:rPr lang="en-US" dirty="0"/>
              <a:t>A data modelling technique that splits data into different groups (“leaves”) which are assumed to be similar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4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9DBC-5020-5549-823D-7135D55A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Regression Tree</a:t>
            </a:r>
          </a:p>
        </p:txBody>
      </p:sp>
      <p:pic>
        <p:nvPicPr>
          <p:cNvPr id="5" name="Graphic 4" descr="Home">
            <a:extLst>
              <a:ext uri="{FF2B5EF4-FFF2-40B4-BE49-F238E27FC236}">
                <a16:creationId xmlns:a16="http://schemas.microsoft.com/office/drawing/2014/main" id="{7D8A93EE-A281-FB46-95A8-AE7F64AE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770" y="3341159"/>
            <a:ext cx="5461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707AC-32AC-AD4E-B22A-FF5D0DF9C928}"/>
              </a:ext>
            </a:extLst>
          </p:cNvPr>
          <p:cNvSpPr txBox="1"/>
          <p:nvPr/>
        </p:nvSpPr>
        <p:spPr>
          <a:xfrm>
            <a:off x="410770" y="3794926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C9E800-06FF-6348-9263-387200F143A6}"/>
              </a:ext>
            </a:extLst>
          </p:cNvPr>
          <p:cNvCxnSpPr>
            <a:cxnSpLocks/>
          </p:cNvCxnSpPr>
          <p:nvPr/>
        </p:nvCxnSpPr>
        <p:spPr>
          <a:xfrm flipV="1">
            <a:off x="905654" y="3743393"/>
            <a:ext cx="1003300" cy="1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Toilet">
            <a:extLst>
              <a:ext uri="{FF2B5EF4-FFF2-40B4-BE49-F238E27FC236}">
                <a16:creationId xmlns:a16="http://schemas.microsoft.com/office/drawing/2014/main" id="{C831499D-8F90-9D44-948F-EA03DAE13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068" y="2492611"/>
            <a:ext cx="503508" cy="503508"/>
          </a:xfrm>
          <a:prstGeom prst="rect">
            <a:avLst/>
          </a:prstGeom>
        </p:spPr>
      </p:pic>
      <p:pic>
        <p:nvPicPr>
          <p:cNvPr id="12" name="Graphic 11" descr="Sleep">
            <a:extLst>
              <a:ext uri="{FF2B5EF4-FFF2-40B4-BE49-F238E27FC236}">
                <a16:creationId xmlns:a16="http://schemas.microsoft.com/office/drawing/2014/main" id="{5ADEF634-1EB2-A946-8BAC-119E6E4B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280" y="1926903"/>
            <a:ext cx="503508" cy="503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AEE1A-C4D1-E544-96C0-905883B52651}"/>
              </a:ext>
            </a:extLst>
          </p:cNvPr>
          <p:cNvSpPr txBox="1"/>
          <p:nvPr/>
        </p:nvSpPr>
        <p:spPr>
          <a:xfrm>
            <a:off x="951984" y="1993991"/>
            <a:ext cx="7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1x-5x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FFFBD-E3DA-B848-BBEB-5364BC894550}"/>
              </a:ext>
            </a:extLst>
          </p:cNvPr>
          <p:cNvSpPr txBox="1"/>
          <p:nvPr/>
        </p:nvSpPr>
        <p:spPr>
          <a:xfrm>
            <a:off x="950524" y="2536680"/>
            <a:ext cx="7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1x-5x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1D3FE8-D79F-DA48-B71E-41826A63C440}"/>
              </a:ext>
            </a:extLst>
          </p:cNvPr>
          <p:cNvSpPr/>
          <p:nvPr/>
        </p:nvSpPr>
        <p:spPr>
          <a:xfrm>
            <a:off x="430315" y="1926903"/>
            <a:ext cx="1156945" cy="502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F6D63-38C5-F541-9674-EA23881E4D47}"/>
              </a:ext>
            </a:extLst>
          </p:cNvPr>
          <p:cNvSpPr/>
          <p:nvPr/>
        </p:nvSpPr>
        <p:spPr>
          <a:xfrm>
            <a:off x="416103" y="2501325"/>
            <a:ext cx="1156945" cy="502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94E250-371E-7E49-8671-5C30B424DE25}"/>
              </a:ext>
            </a:extLst>
          </p:cNvPr>
          <p:cNvSpPr/>
          <p:nvPr/>
        </p:nvSpPr>
        <p:spPr>
          <a:xfrm>
            <a:off x="1807354" y="3638876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606378-CD26-374A-A2EF-E2DD9BC3FDFA}"/>
              </a:ext>
            </a:extLst>
          </p:cNvPr>
          <p:cNvCxnSpPr>
            <a:cxnSpLocks/>
          </p:cNvCxnSpPr>
          <p:nvPr/>
        </p:nvCxnSpPr>
        <p:spPr>
          <a:xfrm flipV="1">
            <a:off x="1959754" y="2746552"/>
            <a:ext cx="1366138" cy="9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B362FE-4473-3943-ACCB-1EA30F176484}"/>
              </a:ext>
            </a:extLst>
          </p:cNvPr>
          <p:cNvCxnSpPr>
            <a:cxnSpLocks/>
          </p:cNvCxnSpPr>
          <p:nvPr/>
        </p:nvCxnSpPr>
        <p:spPr>
          <a:xfrm>
            <a:off x="1908954" y="3738759"/>
            <a:ext cx="1387311" cy="904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08336E-D176-6348-B172-77E9DDAE26B4}"/>
                  </a:ext>
                </a:extLst>
              </p:cNvPr>
              <p:cNvSpPr txBox="1"/>
              <p:nvPr/>
            </p:nvSpPr>
            <p:spPr>
              <a:xfrm rot="19433598">
                <a:off x="1890018" y="290858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08336E-D176-6348-B172-77E9DDAE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33598">
                <a:off x="1890018" y="2908589"/>
                <a:ext cx="1450315" cy="323165"/>
              </a:xfrm>
              <a:prstGeom prst="rect">
                <a:avLst/>
              </a:prstGeom>
              <a:blipFill>
                <a:blip r:embed="rId8"/>
                <a:stretch>
                  <a:fillRect l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2D0D02-7FC4-FC4F-AD0C-E175AF13DBAD}"/>
                  </a:ext>
                </a:extLst>
              </p:cNvPr>
              <p:cNvSpPr txBox="1"/>
              <p:nvPr/>
            </p:nvSpPr>
            <p:spPr>
              <a:xfrm rot="2037685">
                <a:off x="1867987" y="4187314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2D0D02-7FC4-FC4F-AD0C-E175AF13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685">
                <a:off x="1867987" y="4187314"/>
                <a:ext cx="1450315" cy="323165"/>
              </a:xfrm>
              <a:prstGeom prst="rect">
                <a:avLst/>
              </a:prstGeom>
              <a:blipFill>
                <a:blip r:embed="rId9"/>
                <a:stretch>
                  <a:fillRect l="-4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3B958E2-D9DE-1648-8D6F-3E0F923C0C58}"/>
              </a:ext>
            </a:extLst>
          </p:cNvPr>
          <p:cNvSpPr/>
          <p:nvPr/>
        </p:nvSpPr>
        <p:spPr>
          <a:xfrm>
            <a:off x="3245465" y="264666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58583C-8D38-A94C-ADEE-EDD8A71FFE78}"/>
              </a:ext>
            </a:extLst>
          </p:cNvPr>
          <p:cNvSpPr/>
          <p:nvPr/>
        </p:nvSpPr>
        <p:spPr>
          <a:xfrm>
            <a:off x="3213837" y="453409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Home">
            <a:extLst>
              <a:ext uri="{FF2B5EF4-FFF2-40B4-BE49-F238E27FC236}">
                <a16:creationId xmlns:a16="http://schemas.microsoft.com/office/drawing/2014/main" id="{BB580837-079C-7F47-9EB1-7F4CB698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665" y="4261048"/>
            <a:ext cx="546100" cy="5461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A76201B-C46B-334A-843F-51EB0CA41369}"/>
              </a:ext>
            </a:extLst>
          </p:cNvPr>
          <p:cNvSpPr txBox="1"/>
          <p:nvPr/>
        </p:nvSpPr>
        <p:spPr>
          <a:xfrm>
            <a:off x="3508948" y="4712747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pic>
        <p:nvPicPr>
          <p:cNvPr id="36" name="Graphic 35" descr="Home">
            <a:extLst>
              <a:ext uri="{FF2B5EF4-FFF2-40B4-BE49-F238E27FC236}">
                <a16:creationId xmlns:a16="http://schemas.microsoft.com/office/drawing/2014/main" id="{935B6DB4-72CE-914D-94E2-90899B57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665" y="2274422"/>
            <a:ext cx="546100" cy="5461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BAC1A3-643D-3F4E-98B3-744B7D71CE91}"/>
              </a:ext>
            </a:extLst>
          </p:cNvPr>
          <p:cNvSpPr txBox="1"/>
          <p:nvPr/>
        </p:nvSpPr>
        <p:spPr>
          <a:xfrm>
            <a:off x="3508948" y="2726121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D7FF42-82B6-E940-AAA7-1E4A01F48966}"/>
              </a:ext>
            </a:extLst>
          </p:cNvPr>
          <p:cNvCxnSpPr>
            <a:cxnSpLocks/>
          </p:cNvCxnSpPr>
          <p:nvPr/>
        </p:nvCxnSpPr>
        <p:spPr>
          <a:xfrm>
            <a:off x="3994765" y="2746552"/>
            <a:ext cx="9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7B7F49-D658-2C4D-B7B5-CAFD2B1C7DE4}"/>
              </a:ext>
            </a:extLst>
          </p:cNvPr>
          <p:cNvCxnSpPr>
            <a:cxnSpLocks/>
          </p:cNvCxnSpPr>
          <p:nvPr/>
        </p:nvCxnSpPr>
        <p:spPr>
          <a:xfrm>
            <a:off x="3994765" y="4657441"/>
            <a:ext cx="9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A7BB900-984B-4C4A-A591-CFBFBF412676}"/>
              </a:ext>
            </a:extLst>
          </p:cNvPr>
          <p:cNvSpPr/>
          <p:nvPr/>
        </p:nvSpPr>
        <p:spPr>
          <a:xfrm>
            <a:off x="4876733" y="264666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4ADF0F-1CAA-3E4E-8BF5-3F5B5CDCD28C}"/>
              </a:ext>
            </a:extLst>
          </p:cNvPr>
          <p:cNvSpPr/>
          <p:nvPr/>
        </p:nvSpPr>
        <p:spPr>
          <a:xfrm>
            <a:off x="4829954" y="4557557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070693-0469-A04D-B7F3-1FDBF99A14BA}"/>
              </a:ext>
            </a:extLst>
          </p:cNvPr>
          <p:cNvCxnSpPr>
            <a:cxnSpLocks/>
          </p:cNvCxnSpPr>
          <p:nvPr/>
        </p:nvCxnSpPr>
        <p:spPr>
          <a:xfrm flipV="1">
            <a:off x="5018238" y="2241091"/>
            <a:ext cx="1300627" cy="493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E153D0-95D2-9445-8C01-2A9910ACBAF2}"/>
              </a:ext>
            </a:extLst>
          </p:cNvPr>
          <p:cNvCxnSpPr>
            <a:cxnSpLocks/>
          </p:cNvCxnSpPr>
          <p:nvPr/>
        </p:nvCxnSpPr>
        <p:spPr>
          <a:xfrm flipV="1">
            <a:off x="4978333" y="4127826"/>
            <a:ext cx="1340532" cy="51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6976F1-CBF5-074A-94CA-08B3605675F9}"/>
              </a:ext>
            </a:extLst>
          </p:cNvPr>
          <p:cNvCxnSpPr>
            <a:cxnSpLocks/>
          </p:cNvCxnSpPr>
          <p:nvPr/>
        </p:nvCxnSpPr>
        <p:spPr>
          <a:xfrm>
            <a:off x="4931554" y="4652872"/>
            <a:ext cx="1387311" cy="41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947451-C9C8-A14F-BE29-4F00C3E15EBA}"/>
              </a:ext>
            </a:extLst>
          </p:cNvPr>
          <p:cNvCxnSpPr>
            <a:cxnSpLocks/>
          </p:cNvCxnSpPr>
          <p:nvPr/>
        </p:nvCxnSpPr>
        <p:spPr>
          <a:xfrm>
            <a:off x="5018238" y="2757178"/>
            <a:ext cx="1366138" cy="434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8CFD0-EA96-FA4A-8C20-4D7E10F38199}"/>
                  </a:ext>
                </a:extLst>
              </p:cNvPr>
              <p:cNvSpPr txBox="1"/>
              <p:nvPr/>
            </p:nvSpPr>
            <p:spPr>
              <a:xfrm rot="20271424">
                <a:off x="5006997" y="2148300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8CFD0-EA96-FA4A-8C20-4D7E10F3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1424">
                <a:off x="5006997" y="2148300"/>
                <a:ext cx="1450315" cy="323165"/>
              </a:xfrm>
              <a:prstGeom prst="rect">
                <a:avLst/>
              </a:prstGeom>
              <a:blipFill>
                <a:blip r:embed="rId10"/>
                <a:stretch>
                  <a:fillRect l="-170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5A554C-A01F-CB47-AE9C-2BD6B6C283E7}"/>
                  </a:ext>
                </a:extLst>
              </p:cNvPr>
              <p:cNvSpPr txBox="1"/>
              <p:nvPr/>
            </p:nvSpPr>
            <p:spPr>
              <a:xfrm rot="1204095">
                <a:off x="5035145" y="2984013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5A554C-A01F-CB47-AE9C-2BD6B6C2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04095">
                <a:off x="5035145" y="2984013"/>
                <a:ext cx="1450315" cy="323165"/>
              </a:xfrm>
              <a:prstGeom prst="rect">
                <a:avLst/>
              </a:prstGeom>
              <a:blipFill>
                <a:blip r:embed="rId11"/>
                <a:stretch>
                  <a:fillRect l="-341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7407F19F-F5AC-7642-B220-06D8231DC2C7}"/>
              </a:ext>
            </a:extLst>
          </p:cNvPr>
          <p:cNvSpPr/>
          <p:nvPr/>
        </p:nvSpPr>
        <p:spPr>
          <a:xfrm>
            <a:off x="6273323" y="2154529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3B3BD8-B9D0-EA42-B213-EBB3CE4DA1E5}"/>
              </a:ext>
            </a:extLst>
          </p:cNvPr>
          <p:cNvSpPr/>
          <p:nvPr/>
        </p:nvSpPr>
        <p:spPr>
          <a:xfrm>
            <a:off x="6261533" y="3086442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Home">
            <a:extLst>
              <a:ext uri="{FF2B5EF4-FFF2-40B4-BE49-F238E27FC236}">
                <a16:creationId xmlns:a16="http://schemas.microsoft.com/office/drawing/2014/main" id="{C44FDEF1-038D-A249-96C9-1EE65F57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9343" y="1750060"/>
            <a:ext cx="546100" cy="5461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5D6415F-AD48-954B-976D-04A51C67C287}"/>
              </a:ext>
            </a:extLst>
          </p:cNvPr>
          <p:cNvSpPr txBox="1"/>
          <p:nvPr/>
        </p:nvSpPr>
        <p:spPr>
          <a:xfrm>
            <a:off x="6543678" y="2230117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2" name="Graphic 61" descr="Home">
            <a:extLst>
              <a:ext uri="{FF2B5EF4-FFF2-40B4-BE49-F238E27FC236}">
                <a16:creationId xmlns:a16="http://schemas.microsoft.com/office/drawing/2014/main" id="{566E9E22-E0F8-374D-BC30-151918BE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395" y="2795059"/>
            <a:ext cx="546100" cy="5461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5FCA9FC-61B1-4A4D-848D-5B979CF2FD55}"/>
              </a:ext>
            </a:extLst>
          </p:cNvPr>
          <p:cNvSpPr txBox="1"/>
          <p:nvPr/>
        </p:nvSpPr>
        <p:spPr>
          <a:xfrm>
            <a:off x="6543678" y="3246758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DE2FCB-11CE-9E49-8DCF-D3B22C2340EC}"/>
              </a:ext>
            </a:extLst>
          </p:cNvPr>
          <p:cNvCxnSpPr/>
          <p:nvPr/>
        </p:nvCxnSpPr>
        <p:spPr>
          <a:xfrm>
            <a:off x="7029495" y="2230117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178AB-1BFB-C943-8A31-992C903EF157}"/>
              </a:ext>
            </a:extLst>
          </p:cNvPr>
          <p:cNvCxnSpPr/>
          <p:nvPr/>
        </p:nvCxnSpPr>
        <p:spPr>
          <a:xfrm>
            <a:off x="7029495" y="3186325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6CF4C3D-562A-FF4E-905C-09EDBE6484E4}"/>
              </a:ext>
            </a:extLst>
          </p:cNvPr>
          <p:cNvSpPr/>
          <p:nvPr/>
        </p:nvSpPr>
        <p:spPr>
          <a:xfrm>
            <a:off x="8170054" y="1927203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E14422-28E1-FE4C-A34D-DEEBCE1C830E}"/>
              </a:ext>
            </a:extLst>
          </p:cNvPr>
          <p:cNvSpPr/>
          <p:nvPr/>
        </p:nvSpPr>
        <p:spPr>
          <a:xfrm>
            <a:off x="8170054" y="2865256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5BFDD2-8E7C-F14C-AFA0-06ED31C408A5}"/>
              </a:ext>
            </a:extLst>
          </p:cNvPr>
          <p:cNvSpPr txBox="1"/>
          <p:nvPr/>
        </p:nvSpPr>
        <p:spPr>
          <a:xfrm>
            <a:off x="8402706" y="2011512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$325k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CA43AA-110A-2745-A933-6942A214DBC4}"/>
              </a:ext>
            </a:extLst>
          </p:cNvPr>
          <p:cNvSpPr txBox="1"/>
          <p:nvPr/>
        </p:nvSpPr>
        <p:spPr>
          <a:xfrm>
            <a:off x="8489163" y="297458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$250k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E77D43-985D-7742-A3D4-D3D7AE451204}"/>
              </a:ext>
            </a:extLst>
          </p:cNvPr>
          <p:cNvSpPr/>
          <p:nvPr/>
        </p:nvSpPr>
        <p:spPr>
          <a:xfrm>
            <a:off x="6181176" y="4061281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CACA4D-3A99-0242-AB71-AC8B2D4B94C6}"/>
              </a:ext>
            </a:extLst>
          </p:cNvPr>
          <p:cNvSpPr/>
          <p:nvPr/>
        </p:nvSpPr>
        <p:spPr>
          <a:xfrm>
            <a:off x="6261533" y="498330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 descr="Home">
            <a:extLst>
              <a:ext uri="{FF2B5EF4-FFF2-40B4-BE49-F238E27FC236}">
                <a16:creationId xmlns:a16="http://schemas.microsoft.com/office/drawing/2014/main" id="{7FA66E0C-CA90-A84A-B847-6658B246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402" y="3724847"/>
            <a:ext cx="546100" cy="546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9D8003-3458-B64D-9EEF-BA881C6D83EF}"/>
              </a:ext>
            </a:extLst>
          </p:cNvPr>
          <p:cNvSpPr txBox="1"/>
          <p:nvPr/>
        </p:nvSpPr>
        <p:spPr>
          <a:xfrm>
            <a:off x="6543685" y="4176546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75" name="Graphic 74" descr="Home">
            <a:extLst>
              <a:ext uri="{FF2B5EF4-FFF2-40B4-BE49-F238E27FC236}">
                <a16:creationId xmlns:a16="http://schemas.microsoft.com/office/drawing/2014/main" id="{6687CE20-C1F0-1049-8DD0-7A05B96D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395" y="4712747"/>
            <a:ext cx="546100" cy="5461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0D250DE-D04A-4347-8B7C-78BFC3526F25}"/>
              </a:ext>
            </a:extLst>
          </p:cNvPr>
          <p:cNvSpPr txBox="1"/>
          <p:nvPr/>
        </p:nvSpPr>
        <p:spPr>
          <a:xfrm>
            <a:off x="6543678" y="5164446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2F9AC9-EED3-F148-81E2-491FBC982788}"/>
              </a:ext>
            </a:extLst>
          </p:cNvPr>
          <p:cNvCxnSpPr/>
          <p:nvPr/>
        </p:nvCxnSpPr>
        <p:spPr>
          <a:xfrm>
            <a:off x="7029495" y="4110321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3CFDE9F-F717-E741-985E-C5900C34FB05}"/>
              </a:ext>
            </a:extLst>
          </p:cNvPr>
          <p:cNvSpPr/>
          <p:nvPr/>
        </p:nvSpPr>
        <p:spPr>
          <a:xfrm>
            <a:off x="8170054" y="3807407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733724-0D8F-0446-8030-F856EE99BF18}"/>
              </a:ext>
            </a:extLst>
          </p:cNvPr>
          <p:cNvSpPr txBox="1"/>
          <p:nvPr/>
        </p:nvSpPr>
        <p:spPr>
          <a:xfrm>
            <a:off x="8402706" y="389171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$125k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805B8D-DEAF-DC48-AAE7-9A48AE993DDC}"/>
              </a:ext>
            </a:extLst>
          </p:cNvPr>
          <p:cNvCxnSpPr>
            <a:cxnSpLocks/>
          </p:cNvCxnSpPr>
          <p:nvPr/>
        </p:nvCxnSpPr>
        <p:spPr>
          <a:xfrm>
            <a:off x="7029495" y="5103185"/>
            <a:ext cx="696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53EDB68-213E-5A4D-B474-BBFA0733FF82}"/>
              </a:ext>
            </a:extLst>
          </p:cNvPr>
          <p:cNvSpPr/>
          <p:nvPr/>
        </p:nvSpPr>
        <p:spPr>
          <a:xfrm>
            <a:off x="7693112" y="5003301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81FF8E-7856-1B45-9933-75C1D7FAA6ED}"/>
              </a:ext>
            </a:extLst>
          </p:cNvPr>
          <p:cNvCxnSpPr>
            <a:cxnSpLocks/>
          </p:cNvCxnSpPr>
          <p:nvPr/>
        </p:nvCxnSpPr>
        <p:spPr>
          <a:xfrm flipV="1">
            <a:off x="7756808" y="4840337"/>
            <a:ext cx="1458501" cy="290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8DAC7B-D5BF-7245-A58B-9A982CCAD9FD}"/>
              </a:ext>
            </a:extLst>
          </p:cNvPr>
          <p:cNvCxnSpPr>
            <a:cxnSpLocks/>
          </p:cNvCxnSpPr>
          <p:nvPr/>
        </p:nvCxnSpPr>
        <p:spPr>
          <a:xfrm>
            <a:off x="7794712" y="5110692"/>
            <a:ext cx="1382694" cy="644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45509B0-0026-184B-BD5E-180BD66970B4}"/>
              </a:ext>
            </a:extLst>
          </p:cNvPr>
          <p:cNvSpPr/>
          <p:nvPr/>
        </p:nvSpPr>
        <p:spPr>
          <a:xfrm>
            <a:off x="9113709" y="4757324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B0466D-F89D-C049-A623-B95B8380EAA5}"/>
              </a:ext>
            </a:extLst>
          </p:cNvPr>
          <p:cNvSpPr/>
          <p:nvPr/>
        </p:nvSpPr>
        <p:spPr>
          <a:xfrm>
            <a:off x="9113709" y="5661504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Home">
            <a:extLst>
              <a:ext uri="{FF2B5EF4-FFF2-40B4-BE49-F238E27FC236}">
                <a16:creationId xmlns:a16="http://schemas.microsoft.com/office/drawing/2014/main" id="{B4127BCA-59BB-FD4A-962C-AF322ECA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005" y="4410991"/>
            <a:ext cx="546100" cy="5461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3545DE3-55A1-4F48-84B5-4ACF34D5A248}"/>
              </a:ext>
            </a:extLst>
          </p:cNvPr>
          <p:cNvSpPr txBox="1"/>
          <p:nvPr/>
        </p:nvSpPr>
        <p:spPr>
          <a:xfrm>
            <a:off x="9339288" y="4862690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94" name="Graphic 93" descr="Home">
            <a:extLst>
              <a:ext uri="{FF2B5EF4-FFF2-40B4-BE49-F238E27FC236}">
                <a16:creationId xmlns:a16="http://schemas.microsoft.com/office/drawing/2014/main" id="{107397C7-F475-1D47-B9F7-D686038F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0035" y="5326252"/>
            <a:ext cx="546100" cy="5461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63F1574-F891-834B-80D9-AD2B23134F3E}"/>
              </a:ext>
            </a:extLst>
          </p:cNvPr>
          <p:cNvSpPr txBox="1"/>
          <p:nvPr/>
        </p:nvSpPr>
        <p:spPr>
          <a:xfrm>
            <a:off x="9340318" y="5777951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B39B9B-C74B-5149-9A90-F387F6B97323}"/>
              </a:ext>
            </a:extLst>
          </p:cNvPr>
          <p:cNvCxnSpPr>
            <a:cxnSpLocks/>
          </p:cNvCxnSpPr>
          <p:nvPr/>
        </p:nvCxnSpPr>
        <p:spPr>
          <a:xfrm>
            <a:off x="9761376" y="4803490"/>
            <a:ext cx="45984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3CD7B2-947A-5F4F-AD43-921E0871CFFB}"/>
              </a:ext>
            </a:extLst>
          </p:cNvPr>
          <p:cNvSpPr/>
          <p:nvPr/>
        </p:nvSpPr>
        <p:spPr>
          <a:xfrm>
            <a:off x="10221222" y="4511198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FEB519-3376-E046-8C1C-29AC6883FEF5}"/>
              </a:ext>
            </a:extLst>
          </p:cNvPr>
          <p:cNvSpPr txBox="1"/>
          <p:nvPr/>
        </p:nvSpPr>
        <p:spPr>
          <a:xfrm>
            <a:off x="10453874" y="459550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$175k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99DF7E-23DA-4D43-8144-EAC29073CE00}"/>
              </a:ext>
            </a:extLst>
          </p:cNvPr>
          <p:cNvCxnSpPr>
            <a:cxnSpLocks/>
          </p:cNvCxnSpPr>
          <p:nvPr/>
        </p:nvCxnSpPr>
        <p:spPr>
          <a:xfrm>
            <a:off x="9761376" y="5692710"/>
            <a:ext cx="45984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45D9489-74D2-1141-9F88-50CAA87A8AE0}"/>
              </a:ext>
            </a:extLst>
          </p:cNvPr>
          <p:cNvSpPr/>
          <p:nvPr/>
        </p:nvSpPr>
        <p:spPr>
          <a:xfrm>
            <a:off x="10221222" y="5400418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3C939-2C7D-5547-8142-40E2C214C475}"/>
              </a:ext>
            </a:extLst>
          </p:cNvPr>
          <p:cNvSpPr txBox="1"/>
          <p:nvPr/>
        </p:nvSpPr>
        <p:spPr>
          <a:xfrm>
            <a:off x="10453874" y="548472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$300k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5911FF-AB80-474A-ADF5-6914EE57B4D7}"/>
                  </a:ext>
                </a:extLst>
              </p:cNvPr>
              <p:cNvSpPr txBox="1"/>
              <p:nvPr/>
            </p:nvSpPr>
            <p:spPr>
              <a:xfrm rot="20295249">
                <a:off x="4916349" y="4074825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5911FF-AB80-474A-ADF5-6914EE57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5249">
                <a:off x="4916349" y="4074825"/>
                <a:ext cx="1450315" cy="323165"/>
              </a:xfrm>
              <a:prstGeom prst="rect">
                <a:avLst/>
              </a:prstGeom>
              <a:blipFill>
                <a:blip r:embed="rId12"/>
                <a:stretch>
                  <a:fillRect l="-170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FA9D3A-2E46-9740-A50E-F5D6738EBBB4}"/>
                  </a:ext>
                </a:extLst>
              </p:cNvPr>
              <p:cNvSpPr txBox="1"/>
              <p:nvPr/>
            </p:nvSpPr>
            <p:spPr>
              <a:xfrm rot="1061147">
                <a:off x="4905334" y="483574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FA9D3A-2E46-9740-A50E-F5D6738E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61147">
                <a:off x="4905334" y="4835749"/>
                <a:ext cx="1450315" cy="323165"/>
              </a:xfrm>
              <a:prstGeom prst="rect">
                <a:avLst/>
              </a:prstGeom>
              <a:blipFill>
                <a:blip r:embed="rId13"/>
                <a:stretch>
                  <a:fillRect l="-2521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EBC671-C070-B140-AF44-1693FB2A47B4}"/>
                  </a:ext>
                </a:extLst>
              </p:cNvPr>
              <p:cNvSpPr txBox="1"/>
              <p:nvPr/>
            </p:nvSpPr>
            <p:spPr>
              <a:xfrm rot="20868524">
                <a:off x="7850852" y="465859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EBC671-C070-B140-AF44-1693FB2A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8524">
                <a:off x="7850852" y="4658599"/>
                <a:ext cx="1450315" cy="323165"/>
              </a:xfrm>
              <a:prstGeom prst="rect">
                <a:avLst/>
              </a:prstGeom>
              <a:blipFill>
                <a:blip r:embed="rId14"/>
                <a:stretch>
                  <a:fillRect l="-169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7E44A2-53C9-2D4A-A9B1-8834272C2122}"/>
                  </a:ext>
                </a:extLst>
              </p:cNvPr>
              <p:cNvSpPr txBox="1"/>
              <p:nvPr/>
            </p:nvSpPr>
            <p:spPr>
              <a:xfrm rot="1552937">
                <a:off x="7769780" y="5433605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4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7E44A2-53C9-2D4A-A9B1-8834272C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52937">
                <a:off x="7769780" y="5433605"/>
                <a:ext cx="1450315" cy="323165"/>
              </a:xfrm>
              <a:prstGeom prst="rect">
                <a:avLst/>
              </a:prstGeom>
              <a:blipFill>
                <a:blip r:embed="rId15"/>
                <a:stretch>
                  <a:fillRect l="-344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16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>
            <a:normAutofit/>
          </a:bodyPr>
          <a:lstStyle/>
          <a:p>
            <a:r>
              <a:rPr lang="en-US" dirty="0"/>
              <a:t>Needs to be tuned somehow</a:t>
            </a:r>
          </a:p>
          <a:p>
            <a:pPr lvl="1"/>
            <a:r>
              <a:rPr lang="en-US" dirty="0"/>
              <a:t>Penalty on splits</a:t>
            </a:r>
          </a:p>
          <a:p>
            <a:pPr lvl="1"/>
            <a:r>
              <a:rPr lang="en-US" dirty="0"/>
              <a:t>Number of leaves</a:t>
            </a:r>
          </a:p>
          <a:p>
            <a:pPr lvl="1"/>
            <a:r>
              <a:rPr lang="en-US" dirty="0"/>
              <a:t>Minimum leaf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7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FC5-5245-AC45-AC5E-B7F6DFB6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 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38B8-254A-A54F-A17B-036223B5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trees</a:t>
            </a:r>
          </a:p>
          <a:p>
            <a:r>
              <a:rPr lang="en-US" dirty="0"/>
              <a:t>Randomization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Tuning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% of variables</a:t>
            </a:r>
          </a:p>
        </p:txBody>
      </p:sp>
    </p:spTree>
    <p:extLst>
      <p:ext uri="{BB962C8B-B14F-4D97-AF65-F5344CB8AC3E}">
        <p14:creationId xmlns:p14="http://schemas.microsoft.com/office/powerpoint/2010/main" val="543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AF09-0F58-F44F-8E98-15B06A17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 Time-Series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86BD4-A54C-D047-BCD7-26D5A4574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Time-Series Data refers to data series that are indexed by time</a:t>
                </a:r>
              </a:p>
              <a:p>
                <a:r>
                  <a:rPr lang="en-US" dirty="0"/>
                  <a:t>Often characterized by seasonal trends and strong correlations between successive observations</a:t>
                </a:r>
              </a:p>
              <a:p>
                <a:r>
                  <a:rPr lang="en-US" dirty="0"/>
                  <a:t>Usually modelled as an “autoregression”: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86BD4-A54C-D047-BCD7-26D5A4574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2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78FE-B9DC-A14D-913A-55045358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2F2E-F7D6-B841-A8A8-799D82CA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US monthly inflation using a random forest method</a:t>
            </a:r>
          </a:p>
          <a:p>
            <a:r>
              <a:rPr lang="en-US" dirty="0"/>
              <a:t>Goal: Outperform a standard autoregressive model with a 1-month horizon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6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243</Words>
  <Application>Microsoft Macintosh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Office Theme</vt:lpstr>
      <vt:lpstr>Predicting Inflation with Random Forest</vt:lpstr>
      <vt:lpstr>Outline </vt:lpstr>
      <vt:lpstr>Definitions</vt:lpstr>
      <vt:lpstr>Definitions: Regression Tree</vt:lpstr>
      <vt:lpstr>Example: Regression Tree</vt:lpstr>
      <vt:lpstr>Definitions: Regression Tree</vt:lpstr>
      <vt:lpstr>Definitions: Random Forest </vt:lpstr>
      <vt:lpstr>Definitions: Time-Series Data</vt:lpstr>
      <vt:lpstr>The Project</vt:lpstr>
      <vt:lpstr>Tuning Issues</vt:lpstr>
      <vt:lpstr>Time-Series Issues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with Random Forest</dc:title>
  <dc:creator>Alex Moran</dc:creator>
  <cp:lastModifiedBy>Alex Moran</cp:lastModifiedBy>
  <cp:revision>22</cp:revision>
  <dcterms:created xsi:type="dcterms:W3CDTF">2020-10-26T16:37:46Z</dcterms:created>
  <dcterms:modified xsi:type="dcterms:W3CDTF">2020-10-26T17:53:56Z</dcterms:modified>
</cp:coreProperties>
</file>