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2"/>
  </p:notesMasterIdLst>
  <p:sldIdLst>
    <p:sldId id="259" r:id="rId3"/>
    <p:sldId id="322" r:id="rId4"/>
    <p:sldId id="323" r:id="rId5"/>
    <p:sldId id="324" r:id="rId6"/>
    <p:sldId id="315" r:id="rId7"/>
    <p:sldId id="318" r:id="rId8"/>
    <p:sldId id="319" r:id="rId9"/>
    <p:sldId id="325" r:id="rId10"/>
    <p:sldId id="28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7E"/>
    <a:srgbClr val="B2B2B2"/>
    <a:srgbClr val="F06001"/>
    <a:srgbClr val="1B8D58"/>
    <a:srgbClr val="B8D951"/>
    <a:srgbClr val="189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2" autoAdjust="0"/>
    <p:restoredTop sz="78308" autoAdjust="0"/>
  </p:normalViewPr>
  <p:slideViewPr>
    <p:cSldViewPr snapToGrid="0">
      <p:cViewPr varScale="1">
        <p:scale>
          <a:sx n="117" d="100"/>
          <a:sy n="117" d="100"/>
        </p:scale>
        <p:origin x="-123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BA6AE-E25C-DD4B-9CB1-79EF2647E341}" type="datetimeFigureOut">
              <a:rPr kumimoji="1" lang="zh-CN" altLang="en-US" smtClean="0"/>
              <a:t>16/10/16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ADAE8A-9A3F-4A4E-8F2B-A62061337DE2}" type="slidenum">
              <a:rPr kumimoji="1" lang="zh-CN" altLang="en-US" smtClean="0"/>
              <a:t>‹#›</a:t>
            </a:fld>
            <a:endParaRPr kumimoji="1" lang="zh-CN" altLang="en-US"/>
          </a:p>
        </p:txBody>
      </p:sp>
    </p:spTree>
    <p:extLst>
      <p:ext uri="{BB962C8B-B14F-4D97-AF65-F5344CB8AC3E}">
        <p14:creationId xmlns:p14="http://schemas.microsoft.com/office/powerpoint/2010/main" val="3184101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r>
              <a:rPr kumimoji="1" lang="zh-CN" altLang="en-US" dirty="0"/>
              <a:t>----- 会议笔记(16/10/15 17:59) -----</a:t>
            </a:r>
          </a:p>
          <a:p>
            <a:r>
              <a:rPr kumimoji="1" lang="zh-CN" altLang="en-US" dirty="0"/>
              <a:t>河北问题：本质上市持续的客户跟进、利益牵引（服务是核心，服务的价值，综合服务产生的价值客户会降低对价格的敏感度），使之产生一定的粘性后，主动的登录平台交易的过程。</a:t>
            </a:r>
          </a:p>
          <a:p>
            <a:r>
              <a:rPr kumimoji="1" lang="zh-CN" altLang="en-US" dirty="0"/>
              <a:t>启发：利益牵引这个过程牵引之前，就必须有其他的可盈利的项目或者资源引入。</a:t>
            </a:r>
          </a:p>
          <a:p>
            <a:r>
              <a:rPr kumimoji="1" lang="zh-CN" altLang="en-US" dirty="0"/>
              <a:t>警惕：坚持专注商业本质，持续的利益牵引是没有前途的，也是不符合市场客观规律的。</a:t>
            </a:r>
          </a:p>
        </p:txBody>
      </p:sp>
      <p:sp>
        <p:nvSpPr>
          <p:cNvPr id="4" name="幻灯片编号占位符 3"/>
          <p:cNvSpPr>
            <a:spLocks noGrp="1"/>
          </p:cNvSpPr>
          <p:nvPr>
            <p:ph type="sldNum" sz="quarter" idx="10"/>
          </p:nvPr>
        </p:nvSpPr>
        <p:spPr/>
        <p:txBody>
          <a:bodyPr/>
          <a:lstStyle/>
          <a:p>
            <a:fld id="{C4ADAE8A-9A3F-4A4E-8F2B-A62061337DE2}" type="slidenum">
              <a:rPr kumimoji="1" lang="zh-CN" altLang="en-US" smtClean="0"/>
              <a:t>3</a:t>
            </a:fld>
            <a:endParaRPr kumimoji="1" lang="zh-CN" altLang="en-US"/>
          </a:p>
        </p:txBody>
      </p:sp>
    </p:spTree>
    <p:extLst>
      <p:ext uri="{BB962C8B-B14F-4D97-AF65-F5344CB8AC3E}">
        <p14:creationId xmlns:p14="http://schemas.microsoft.com/office/powerpoint/2010/main" val="378306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sz="2400" dirty="0" smtClean="0"/>
              <a:t>-</a:t>
            </a:r>
            <a:r>
              <a:rPr kumimoji="1" lang="zh-CN" altLang="en-US" sz="2400" dirty="0"/>
              <a:t>---- 会议笔记(16/10/15 17:59) -----</a:t>
            </a:r>
          </a:p>
          <a:p>
            <a:r>
              <a:rPr kumimoji="1" lang="zh-CN" altLang="en-US" sz="2400" dirty="0"/>
              <a:t>活动跟代金券叠加、阶梯奖励的奖励内容的配置。</a:t>
            </a:r>
          </a:p>
          <a:p>
            <a:r>
              <a:rPr kumimoji="1" lang="zh-CN" altLang="en-US" sz="2400" dirty="0"/>
              <a:t>录入串号的时候在录入物流单号环节，现在提前到了商务环节；（调整ERP软件流程的设计节点问题）考虑第三方物流和自有物流的情况；</a:t>
            </a:r>
          </a:p>
          <a:p>
            <a:r>
              <a:rPr kumimoji="1" lang="zh-CN" altLang="en-US" sz="2400" dirty="0"/>
              <a:t>子账号的培训；</a:t>
            </a:r>
          </a:p>
          <a:p>
            <a:r>
              <a:rPr kumimoji="1" lang="zh-CN" altLang="en-US" sz="2400" dirty="0"/>
              <a:t>钱包的问题，预付款的问题等；返利功能：财务针对客户来设定返利金额；（四川）返利的额度可以多样，比如金额数字、代金券；（折扣折让的使用，最终的订单上要有明显的提示）</a:t>
            </a:r>
          </a:p>
          <a:p>
            <a:r>
              <a:rPr kumimoji="1" lang="zh-CN" altLang="en-US" sz="2400" dirty="0"/>
              <a:t>店铺买家数据导出；</a:t>
            </a:r>
          </a:p>
          <a:p>
            <a:r>
              <a:rPr kumimoji="1" lang="zh-CN" altLang="en-US" sz="2400" dirty="0"/>
              <a:t>地包店铺的管理12月份；</a:t>
            </a:r>
          </a:p>
        </p:txBody>
      </p:sp>
      <p:sp>
        <p:nvSpPr>
          <p:cNvPr id="4" name="幻灯片编号占位符 3"/>
          <p:cNvSpPr>
            <a:spLocks noGrp="1"/>
          </p:cNvSpPr>
          <p:nvPr>
            <p:ph type="sldNum" sz="quarter" idx="10"/>
          </p:nvPr>
        </p:nvSpPr>
        <p:spPr/>
        <p:txBody>
          <a:bodyPr/>
          <a:lstStyle/>
          <a:p>
            <a:pPr>
              <a:defRPr/>
            </a:pPr>
            <a:fld id="{9014EA6B-86D7-9F4E-A177-BADC4BD2F495}" type="slidenum">
              <a:rPr lang="en-US" altLang="zh-CN" smtClean="0">
                <a:solidFill>
                  <a:prstClr val="black"/>
                </a:solidFill>
                <a:latin typeface="Calibri"/>
                <a:ea typeface="宋体"/>
              </a:rPr>
              <a:pPr>
                <a:defRPr/>
              </a:pPr>
              <a:t>5</a:t>
            </a:fld>
            <a:endParaRPr lang="en-US" altLang="zh-CN">
              <a:solidFill>
                <a:prstClr val="black"/>
              </a:solidFill>
              <a:latin typeface="Calibri"/>
              <a:ea typeface="宋体"/>
            </a:endParaRPr>
          </a:p>
        </p:txBody>
      </p:sp>
    </p:spTree>
    <p:extLst>
      <p:ext uri="{BB962C8B-B14F-4D97-AF65-F5344CB8AC3E}">
        <p14:creationId xmlns:p14="http://schemas.microsoft.com/office/powerpoint/2010/main" val="392073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r>
              <a:rPr kumimoji="1" lang="zh-CN" altLang="en-US" dirty="0"/>
              <a:t>----- 会议笔记(16/10/15 17:59) -----</a:t>
            </a:r>
          </a:p>
          <a:p>
            <a:r>
              <a:rPr kumimoji="1" lang="zh-CN" altLang="en-US" dirty="0"/>
              <a:t>河南1：买家选择物流后，订单信息里面没有带出买家选择的物流信息；</a:t>
            </a:r>
          </a:p>
          <a:p>
            <a:r>
              <a:rPr kumimoji="1" lang="zh-CN" altLang="en-US" dirty="0"/>
              <a:t>河南2：物流运算计算的问题；</a:t>
            </a:r>
          </a:p>
          <a:p>
            <a:r>
              <a:rPr kumimoji="1" lang="zh-CN" altLang="en-US" dirty="0"/>
              <a:t>POS机收款，费率问题；</a:t>
            </a:r>
          </a:p>
        </p:txBody>
      </p:sp>
      <p:sp>
        <p:nvSpPr>
          <p:cNvPr id="4" name="幻灯片编号占位符 3"/>
          <p:cNvSpPr>
            <a:spLocks noGrp="1"/>
          </p:cNvSpPr>
          <p:nvPr>
            <p:ph type="sldNum" sz="quarter" idx="10"/>
          </p:nvPr>
        </p:nvSpPr>
        <p:spPr/>
        <p:txBody>
          <a:bodyPr/>
          <a:lstStyle/>
          <a:p>
            <a:fld id="{C4ADAE8A-9A3F-4A4E-8F2B-A62061337DE2}" type="slidenum">
              <a:rPr kumimoji="1" lang="zh-CN" altLang="en-US" smtClean="0"/>
              <a:t>6</a:t>
            </a:fld>
            <a:endParaRPr kumimoji="1" lang="zh-CN" altLang="en-US"/>
          </a:p>
        </p:txBody>
      </p:sp>
    </p:spTree>
    <p:extLst>
      <p:ext uri="{BB962C8B-B14F-4D97-AF65-F5344CB8AC3E}">
        <p14:creationId xmlns:p14="http://schemas.microsoft.com/office/powerpoint/2010/main" val="62103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r>
              <a:rPr kumimoji="1" lang="zh-CN" altLang="en-US" dirty="0"/>
              <a:t>----- 会议笔记(16/10/15 17:59) -----</a:t>
            </a:r>
          </a:p>
          <a:p>
            <a:r>
              <a:rPr kumimoji="1" lang="zh-CN" altLang="en-US" dirty="0"/>
              <a:t>活动的数据，根据活动来归总和呈现，并且能够导出。店铺、平台、活动三个维度；</a:t>
            </a:r>
          </a:p>
        </p:txBody>
      </p:sp>
      <p:sp>
        <p:nvSpPr>
          <p:cNvPr id="4" name="幻灯片编号占位符 3"/>
          <p:cNvSpPr>
            <a:spLocks noGrp="1"/>
          </p:cNvSpPr>
          <p:nvPr>
            <p:ph type="sldNum" sz="quarter" idx="10"/>
          </p:nvPr>
        </p:nvSpPr>
        <p:spPr/>
        <p:txBody>
          <a:bodyPr/>
          <a:lstStyle/>
          <a:p>
            <a:fld id="{C4ADAE8A-9A3F-4A4E-8F2B-A62061337DE2}" type="slidenum">
              <a:rPr kumimoji="1" lang="zh-CN" altLang="en-US" smtClean="0"/>
              <a:t>8</a:t>
            </a:fld>
            <a:endParaRPr kumimoji="1" lang="zh-CN" altLang="en-US"/>
          </a:p>
        </p:txBody>
      </p:sp>
    </p:spTree>
    <p:extLst>
      <p:ext uri="{BB962C8B-B14F-4D97-AF65-F5344CB8AC3E}">
        <p14:creationId xmlns:p14="http://schemas.microsoft.com/office/powerpoint/2010/main" val="261245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163740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318007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331995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34477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832844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82695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7" name="灯片编号占位符 6"/>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765377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9" name="灯片编号占位符 8"/>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53991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5" name="灯片编号占位符 4"/>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726583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4" name="灯片编号占位符 3"/>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17085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7" name="灯片编号占位符 6"/>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78215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1028293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7" name="灯片编号占位符 6"/>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67064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738700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25679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392379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88980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80811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404825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22651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181548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E40AE1-1688-4191-AD39-3D9EBF5E1879}" type="datetimeFigureOut">
              <a:rPr lang="zh-CN" altLang="en-US" smtClean="0"/>
              <a:t>16/10/16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615647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0AE1-1688-4191-AD39-3D9EBF5E1879}" type="datetimeFigureOut">
              <a:rPr lang="zh-CN" altLang="en-US" smtClean="0"/>
              <a:t>16/10/16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77529-C3A6-405C-A173-DB6DDC4B7141}" type="slidenum">
              <a:rPr lang="zh-CN" altLang="en-US" smtClean="0"/>
              <a:t>‹#›</a:t>
            </a:fld>
            <a:endParaRPr lang="zh-CN" altLang="en-US"/>
          </a:p>
        </p:txBody>
      </p:sp>
    </p:spTree>
    <p:extLst>
      <p:ext uri="{BB962C8B-B14F-4D97-AF65-F5344CB8AC3E}">
        <p14:creationId xmlns:p14="http://schemas.microsoft.com/office/powerpoint/2010/main" val="310955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0AE1-1688-4191-AD39-3D9EBF5E1879}" type="datetimeFigureOut">
              <a:rPr lang="zh-CN" altLang="en-US" smtClean="0">
                <a:solidFill>
                  <a:prstClr val="black">
                    <a:tint val="75000"/>
                  </a:prstClr>
                </a:solidFill>
                <a:latin typeface="Calibri"/>
                <a:ea typeface="宋体"/>
              </a:rPr>
              <a:pPr/>
              <a:t>16/10/16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77529-C3A6-405C-A173-DB6DDC4B7141}" type="slidenum">
              <a:rPr lang="zh-CN" altLang="en-US" smtClean="0">
                <a:solidFill>
                  <a:prstClr val="black">
                    <a:tint val="75000"/>
                  </a:prstClr>
                </a:solidFill>
                <a:latin typeface="Calibri"/>
                <a:ea typeface="宋体"/>
              </a: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023339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8D5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30929" b="27875"/>
          <a:stretch/>
        </p:blipFill>
        <p:spPr>
          <a:xfrm>
            <a:off x="345207" y="279808"/>
            <a:ext cx="1850484" cy="764800"/>
          </a:xfrm>
          <a:prstGeom prst="rect">
            <a:avLst/>
          </a:prstGeom>
        </p:spPr>
      </p:pic>
      <p:sp>
        <p:nvSpPr>
          <p:cNvPr id="3" name="矩形 2"/>
          <p:cNvSpPr/>
          <p:nvPr/>
        </p:nvSpPr>
        <p:spPr>
          <a:xfrm>
            <a:off x="602738" y="3171209"/>
            <a:ext cx="10827548" cy="2403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800" b="1" dirty="0" smtClean="0">
                <a:latin typeface="微软雅黑" panose="020B0503020204020204" pitchFamily="34" charset="-122"/>
                <a:ea typeface="微软雅黑" panose="020B0503020204020204" pitchFamily="34" charset="-122"/>
              </a:rPr>
              <a:t>各区域平台运营问题讨论</a:t>
            </a:r>
            <a:endParaRPr lang="en-US" altLang="zh-CN" sz="4800" b="1" dirty="0" smtClean="0">
              <a:latin typeface="微软雅黑" panose="020B0503020204020204" pitchFamily="34" charset="-122"/>
              <a:ea typeface="微软雅黑" panose="020B0503020204020204" pitchFamily="34" charset="-122"/>
            </a:endParaRPr>
          </a:p>
          <a:p>
            <a:pPr algn="r"/>
            <a:r>
              <a:rPr lang="zh-CN" altLang="zh-CN" sz="2800" b="1" dirty="0" smtClean="0">
                <a:latin typeface="微软雅黑" panose="020B0503020204020204" pitchFamily="34" charset="-122"/>
                <a:ea typeface="微软雅黑" panose="020B0503020204020204" pitchFamily="34" charset="-122"/>
              </a:rPr>
              <a:t>2</a:t>
            </a:r>
            <a:r>
              <a:rPr lang="en-US" altLang="zh-CN" sz="2800" b="1" dirty="0" smtClean="0">
                <a:latin typeface="微软雅黑" panose="020B0503020204020204" pitchFamily="34" charset="-122"/>
                <a:ea typeface="微软雅黑" panose="020B0503020204020204" pitchFamily="34" charset="-122"/>
              </a:rPr>
              <a:t>016.10</a:t>
            </a:r>
            <a:endParaRPr lang="en-US" altLang="zh-CN" sz="3200" b="1" dirty="0" smtClean="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7357" y="350705"/>
            <a:ext cx="1361620" cy="619462"/>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7084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prstClr val="white"/>
                </a:solidFill>
                <a:latin typeface="Calibri"/>
                <a:ea typeface="宋体"/>
              </a:rPr>
              <a:t>线上市场运营存在的问题及改进建议</a:t>
            </a:r>
            <a:endParaRPr lang="zh-CN" altLang="en-US" sz="2800" b="1" dirty="0">
              <a:solidFill>
                <a:prstClr val="white"/>
              </a:solidFill>
              <a:latin typeface="Calibri"/>
              <a:ea typeface="宋体"/>
            </a:endParaRPr>
          </a:p>
        </p:txBody>
      </p:sp>
      <p:sp>
        <p:nvSpPr>
          <p:cNvPr id="3" name="矩形 2"/>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4" name="图片 3" descr="logo.png"/>
          <p:cNvPicPr>
            <a:picLocks noChangeAspect="1"/>
          </p:cNvPicPr>
          <p:nvPr/>
        </p:nvPicPr>
        <p:blipFill>
          <a:blip r:embed="rId2"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42488504"/>
              </p:ext>
            </p:extLst>
          </p:nvPr>
        </p:nvGraphicFramePr>
        <p:xfrm>
          <a:off x="342395" y="1055698"/>
          <a:ext cx="11176773" cy="5372407"/>
        </p:xfrm>
        <a:graphic>
          <a:graphicData uri="http://schemas.openxmlformats.org/drawingml/2006/table">
            <a:tbl>
              <a:tblPr>
                <a:tableStyleId>{5940675A-B579-460E-94D1-54222C63F5DA}</a:tableStyleId>
              </a:tblPr>
              <a:tblGrid>
                <a:gridCol w="789736"/>
                <a:gridCol w="2034574"/>
                <a:gridCol w="2369208"/>
                <a:gridCol w="2220139"/>
                <a:gridCol w="3763116"/>
              </a:tblGrid>
              <a:tr h="284217">
                <a:tc>
                  <a:txBody>
                    <a:bodyPr/>
                    <a:lstStyle/>
                    <a:p>
                      <a:pPr algn="ctr" fontAlgn="ct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solidFill>
                      <a:schemeClr val="accent5">
                        <a:lumMod val="40000"/>
                        <a:lumOff val="60000"/>
                      </a:schemeClr>
                    </a:solidFill>
                  </a:tcPr>
                </a:tc>
                <a:tc>
                  <a:txBody>
                    <a:bodyPr/>
                    <a:lstStyle/>
                    <a:p>
                      <a:pPr algn="l" fontAlgn="ctr"/>
                      <a:r>
                        <a:rPr lang="zh-CN" altLang="en-US" sz="1400" u="none" strike="noStrike" dirty="0">
                          <a:effectLst/>
                          <a:latin typeface="微软雅黑"/>
                          <a:ea typeface="微软雅黑"/>
                          <a:cs typeface="微软雅黑"/>
                        </a:rPr>
                        <a:t>与</a:t>
                      </a:r>
                      <a:r>
                        <a:rPr lang="en-US" altLang="zh-CN" sz="1400" u="none" strike="noStrike" dirty="0">
                          <a:effectLst/>
                          <a:latin typeface="微软雅黑"/>
                          <a:ea typeface="微软雅黑"/>
                          <a:cs typeface="微软雅黑"/>
                        </a:rPr>
                        <a:t>ZMM</a:t>
                      </a:r>
                      <a:r>
                        <a:rPr lang="zh-CN" altLang="en-US" sz="1400" u="none" strike="noStrike" dirty="0">
                          <a:effectLst/>
                          <a:latin typeface="微软雅黑"/>
                          <a:ea typeface="微软雅黑"/>
                          <a:cs typeface="微软雅黑"/>
                        </a:rPr>
                        <a:t>支持部门日常配合存在的问题及改进建议</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solidFill>
                      <a:schemeClr val="accent5">
                        <a:lumMod val="40000"/>
                        <a:lumOff val="60000"/>
                      </a:schemeClr>
                    </a:solidFill>
                  </a:tcPr>
                </a:tc>
                <a:tc>
                  <a:txBody>
                    <a:bodyPr/>
                    <a:lstStyle/>
                    <a:p>
                      <a:pPr algn="l" fontAlgn="ctr"/>
                      <a:r>
                        <a:rPr lang="zh-CN" altLang="en-US" sz="1400" u="none" strike="noStrike" dirty="0">
                          <a:effectLst/>
                          <a:latin typeface="微软雅黑"/>
                          <a:ea typeface="微软雅黑"/>
                          <a:cs typeface="微软雅黑"/>
                        </a:rPr>
                        <a:t>内部运作中存在的问题及需要的支持</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solidFill>
                      <a:schemeClr val="accent5">
                        <a:lumMod val="40000"/>
                        <a:lumOff val="60000"/>
                      </a:schemeClr>
                    </a:solidFill>
                  </a:tcPr>
                </a:tc>
                <a:tc>
                  <a:txBody>
                    <a:bodyPr/>
                    <a:lstStyle/>
                    <a:p>
                      <a:pPr algn="l" fontAlgn="ctr"/>
                      <a:r>
                        <a:rPr lang="zh-CN" altLang="en-US" sz="1400" u="none" strike="noStrike" dirty="0">
                          <a:effectLst/>
                          <a:latin typeface="微软雅黑"/>
                          <a:ea typeface="微软雅黑"/>
                          <a:cs typeface="微软雅黑"/>
                        </a:rPr>
                        <a:t>是否存在计划性不足或</a:t>
                      </a:r>
                      <a:r>
                        <a:rPr lang="en-US" altLang="zh-CN" sz="1400" u="none" strike="noStrike" dirty="0">
                          <a:effectLst/>
                          <a:latin typeface="微软雅黑"/>
                          <a:ea typeface="微软雅黑"/>
                          <a:cs typeface="微软雅黑"/>
                        </a:rPr>
                        <a:t>ZMM</a:t>
                      </a:r>
                      <a:r>
                        <a:rPr lang="zh-CN" altLang="en-US" sz="1400" u="none" strike="noStrike" dirty="0">
                          <a:effectLst/>
                          <a:latin typeface="微软雅黑"/>
                          <a:ea typeface="微软雅黑"/>
                          <a:cs typeface="微软雅黑"/>
                        </a:rPr>
                        <a:t>（北京）沟通不充分的问题</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solidFill>
                      <a:schemeClr val="accent5">
                        <a:lumMod val="40000"/>
                        <a:lumOff val="60000"/>
                      </a:schemeClr>
                    </a:solidFill>
                  </a:tcPr>
                </a:tc>
                <a:tc>
                  <a:txBody>
                    <a:bodyPr/>
                    <a:lstStyle/>
                    <a:p>
                      <a:pPr algn="l" fontAlgn="ctr"/>
                      <a:r>
                        <a:rPr lang="zh-CN" altLang="en-US" sz="1400" u="none" strike="noStrike" dirty="0">
                          <a:effectLst/>
                          <a:latin typeface="微软雅黑"/>
                          <a:ea typeface="微软雅黑"/>
                          <a:cs typeface="微软雅黑"/>
                        </a:rPr>
                        <a:t>其他上线运营开始和过程中的问题及建议</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solidFill>
                      <a:schemeClr val="accent5">
                        <a:lumMod val="40000"/>
                        <a:lumOff val="60000"/>
                      </a:schemeClr>
                    </a:solidFill>
                  </a:tcPr>
                </a:tc>
              </a:tr>
              <a:tr h="530935">
                <a:tc>
                  <a:txBody>
                    <a:bodyPr/>
                    <a:lstStyle/>
                    <a:p>
                      <a:pPr algn="ctr" fontAlgn="ctr"/>
                      <a:r>
                        <a:rPr lang="zh-CN" altLang="en-US" sz="1400" u="none" strike="noStrike" dirty="0">
                          <a:effectLst/>
                          <a:latin typeface="微软雅黑"/>
                          <a:ea typeface="微软雅黑"/>
                          <a:cs typeface="微软雅黑"/>
                        </a:rPr>
                        <a:t>河北</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mr-IN" sz="1400" u="none" strike="noStrike" dirty="0">
                          <a:effectLst/>
                          <a:latin typeface="微软雅黑"/>
                          <a:ea typeface="微软雅黑"/>
                          <a:cs typeface="微软雅黑"/>
                        </a:rPr>
                        <a:t>/</a:t>
                      </a:r>
                      <a:endParaRPr lang="mr-IN"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l" fontAlgn="ctr"/>
                      <a:r>
                        <a:rPr lang="en-US" altLang="zh-CN" sz="1400" u="none" strike="noStrike" dirty="0">
                          <a:effectLst/>
                          <a:latin typeface="微软雅黑"/>
                          <a:ea typeface="微软雅黑"/>
                          <a:cs typeface="微软雅黑"/>
                        </a:rPr>
                        <a:t>1.</a:t>
                      </a:r>
                      <a:r>
                        <a:rPr lang="zh-CN" altLang="en-US" sz="1400" u="none" strike="noStrike" dirty="0">
                          <a:effectLst/>
                          <a:latin typeface="微软雅黑"/>
                          <a:ea typeface="微软雅黑"/>
                          <a:cs typeface="微软雅黑"/>
                        </a:rPr>
                        <a:t>活动配置指导；</a:t>
                      </a:r>
                      <a:br>
                        <a:rPr lang="zh-CN" altLang="en-US" sz="1400" u="none" strike="noStrike" dirty="0">
                          <a:effectLst/>
                          <a:latin typeface="微软雅黑"/>
                          <a:ea typeface="微软雅黑"/>
                          <a:cs typeface="微软雅黑"/>
                        </a:rPr>
                      </a:br>
                      <a:r>
                        <a:rPr lang="en-US" altLang="zh-CN" sz="1400" u="none" strike="noStrike" dirty="0">
                          <a:effectLst/>
                          <a:latin typeface="微软雅黑"/>
                          <a:ea typeface="微软雅黑"/>
                          <a:cs typeface="微软雅黑"/>
                        </a:rPr>
                        <a:t>2.</a:t>
                      </a:r>
                      <a:r>
                        <a:rPr lang="zh-CN" altLang="en-US" sz="1400" u="none" strike="noStrike" dirty="0">
                          <a:effectLst/>
                          <a:latin typeface="微软雅黑"/>
                          <a:ea typeface="微软雅黑"/>
                          <a:cs typeface="微软雅黑"/>
                        </a:rPr>
                        <a:t>任务数根据市场环境调整；</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l" fontAlgn="ctr"/>
                      <a:r>
                        <a:rPr lang="zh-CN" altLang="en-US" sz="1400" b="0" i="0" u="none" strike="noStrike" dirty="0" smtClean="0">
                          <a:solidFill>
                            <a:schemeClr val="tx1"/>
                          </a:solidFill>
                          <a:effectLst/>
                          <a:latin typeface="微软雅黑"/>
                          <a:ea typeface="微软雅黑"/>
                          <a:cs typeface="微软雅黑"/>
                        </a:rPr>
                        <a:t>平台推广及市场活动的组织</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l" fontAlgn="ctr"/>
                      <a:r>
                        <a:rPr lang="en-US" altLang="zh-CN" sz="1400" u="none" strike="noStrike" dirty="0">
                          <a:effectLst/>
                          <a:latin typeface="微软雅黑"/>
                          <a:ea typeface="微软雅黑"/>
                          <a:cs typeface="微软雅黑"/>
                        </a:rPr>
                        <a:t>1.</a:t>
                      </a:r>
                      <a:r>
                        <a:rPr lang="zh-CN" altLang="en-US" sz="1400" u="none" strike="noStrike" dirty="0">
                          <a:effectLst/>
                          <a:latin typeface="微软雅黑"/>
                          <a:ea typeface="微软雅黑"/>
                          <a:cs typeface="微软雅黑"/>
                        </a:rPr>
                        <a:t>活动上线及时性；</a:t>
                      </a:r>
                      <a:br>
                        <a:rPr lang="zh-CN" altLang="en-US" sz="1400" u="none" strike="noStrike" dirty="0">
                          <a:effectLst/>
                          <a:latin typeface="微软雅黑"/>
                          <a:ea typeface="微软雅黑"/>
                          <a:cs typeface="微软雅黑"/>
                        </a:rPr>
                      </a:br>
                      <a:r>
                        <a:rPr lang="en-US" altLang="zh-CN" sz="1400" u="none" strike="noStrike" dirty="0">
                          <a:effectLst/>
                          <a:latin typeface="微软雅黑"/>
                          <a:ea typeface="微软雅黑"/>
                          <a:cs typeface="微软雅黑"/>
                        </a:rPr>
                        <a:t>2.</a:t>
                      </a:r>
                      <a:r>
                        <a:rPr lang="zh-CN" altLang="en-US" sz="1400" u="none" strike="noStrike" dirty="0">
                          <a:effectLst/>
                          <a:latin typeface="微软雅黑"/>
                          <a:ea typeface="微软雅黑"/>
                          <a:cs typeface="微软雅黑"/>
                        </a:rPr>
                        <a:t>活动开展中优惠额度剩余提示及时更新</a:t>
                      </a:r>
                      <a:r>
                        <a:rPr lang="zh-CN" altLang="en-US" sz="1400" u="none" strike="noStrike" dirty="0" smtClean="0">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r>
              <a:tr h="498108">
                <a:tc>
                  <a:txBody>
                    <a:bodyPr/>
                    <a:lstStyle/>
                    <a:p>
                      <a:pPr algn="ctr" fontAlgn="ctr"/>
                      <a:r>
                        <a:rPr lang="zh-CN" altLang="en-US" sz="1400" b="0" i="0" u="none" strike="noStrike" dirty="0" smtClean="0">
                          <a:solidFill>
                            <a:srgbClr val="000000"/>
                          </a:solidFill>
                          <a:effectLst/>
                          <a:latin typeface="微软雅黑"/>
                          <a:ea typeface="微软雅黑"/>
                          <a:cs typeface="微软雅黑"/>
                        </a:rPr>
                        <a:t>吉林</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r>
              <a:tr h="738785">
                <a:tc>
                  <a:txBody>
                    <a:bodyPr/>
                    <a:lstStyle/>
                    <a:p>
                      <a:pPr algn="ctr" fontAlgn="ctr"/>
                      <a:r>
                        <a:rPr lang="zh-CN" altLang="en-US" sz="1400" u="none" strike="noStrike" dirty="0">
                          <a:effectLst/>
                          <a:latin typeface="微软雅黑"/>
                          <a:ea typeface="微软雅黑"/>
                          <a:cs typeface="微软雅黑"/>
                        </a:rPr>
                        <a:t>四川</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zh-CN" altLang="en-US" sz="1400" dirty="0" smtClean="0">
                          <a:solidFill>
                            <a:srgbClr val="000000"/>
                          </a:solidFill>
                          <a:latin typeface="微软雅黑"/>
                          <a:ea typeface="微软雅黑"/>
                          <a:cs typeface="微软雅黑"/>
                        </a:rPr>
                        <a:t>期望能够建立和</a:t>
                      </a:r>
                      <a:r>
                        <a:rPr kumimoji="1" lang="en-US" altLang="zh-CN" sz="1400" dirty="0" smtClean="0">
                          <a:solidFill>
                            <a:srgbClr val="000000"/>
                          </a:solidFill>
                          <a:latin typeface="微软雅黑"/>
                          <a:ea typeface="微软雅黑"/>
                          <a:cs typeface="微软雅黑"/>
                        </a:rPr>
                        <a:t>ZMM</a:t>
                      </a:r>
                      <a:r>
                        <a:rPr kumimoji="1" lang="zh-CN" altLang="en-US" sz="1400" dirty="0" smtClean="0">
                          <a:solidFill>
                            <a:srgbClr val="000000"/>
                          </a:solidFill>
                          <a:latin typeface="微软雅黑"/>
                          <a:ea typeface="微软雅黑"/>
                          <a:cs typeface="微软雅黑"/>
                        </a:rPr>
                        <a:t>支持部门直接对接的机制，提供</a:t>
                      </a:r>
                      <a:r>
                        <a:rPr kumimoji="1" lang="en-US" altLang="zh-CN" sz="1400" dirty="0" smtClean="0">
                          <a:solidFill>
                            <a:srgbClr val="000000"/>
                          </a:solidFill>
                          <a:latin typeface="微软雅黑"/>
                          <a:ea typeface="微软雅黑"/>
                          <a:cs typeface="微软雅黑"/>
                        </a:rPr>
                        <a:t>ZMM</a:t>
                      </a:r>
                      <a:r>
                        <a:rPr kumimoji="1" lang="zh-CN" altLang="en-US" sz="1400" dirty="0" smtClean="0">
                          <a:solidFill>
                            <a:srgbClr val="000000"/>
                          </a:solidFill>
                          <a:latin typeface="微软雅黑"/>
                          <a:ea typeface="微软雅黑"/>
                          <a:cs typeface="微软雅黑"/>
                        </a:rPr>
                        <a:t>支持部门人员名单及分工。</a:t>
                      </a:r>
                      <a:endParaRPr kumimoji="1" lang="en-US" altLang="zh-CN" sz="1400" dirty="0" smtClean="0">
                        <a:solidFill>
                          <a:srgbClr val="000000"/>
                        </a:solidFill>
                        <a:latin typeface="微软雅黑"/>
                        <a:ea typeface="微软雅黑"/>
                        <a:cs typeface="微软雅黑"/>
                      </a:endParaRP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tx1"/>
                          </a:solidFill>
                          <a:effectLst/>
                          <a:latin typeface="微软雅黑"/>
                          <a:ea typeface="微软雅黑"/>
                          <a:cs typeface="微软雅黑"/>
                        </a:rPr>
                        <a:t>例如商务直接对接</a:t>
                      </a:r>
                      <a:r>
                        <a:rPr kumimoji="1" lang="en-US" altLang="zh-CN" sz="1400" dirty="0" smtClean="0">
                          <a:solidFill>
                            <a:srgbClr val="000000"/>
                          </a:solidFill>
                          <a:latin typeface="微软雅黑"/>
                          <a:ea typeface="微软雅黑"/>
                          <a:cs typeface="微软雅黑"/>
                        </a:rPr>
                        <a:t>ZMM</a:t>
                      </a:r>
                      <a:r>
                        <a:rPr kumimoji="1" lang="zh-CN" altLang="en-US" sz="1400" dirty="0" smtClean="0">
                          <a:solidFill>
                            <a:srgbClr val="000000"/>
                          </a:solidFill>
                          <a:latin typeface="微软雅黑"/>
                          <a:ea typeface="微软雅黑"/>
                          <a:cs typeface="微软雅黑"/>
                        </a:rPr>
                        <a:t>商务，财务直接对接</a:t>
                      </a:r>
                      <a:r>
                        <a:rPr kumimoji="1" lang="en-US" altLang="zh-CN" sz="1400" dirty="0" smtClean="0">
                          <a:solidFill>
                            <a:srgbClr val="000000"/>
                          </a:solidFill>
                          <a:latin typeface="微软雅黑"/>
                          <a:ea typeface="微软雅黑"/>
                          <a:cs typeface="微软雅黑"/>
                        </a:rPr>
                        <a:t>ZMM</a:t>
                      </a:r>
                      <a:r>
                        <a:rPr kumimoji="1" lang="zh-CN" altLang="en-US" sz="1400" dirty="0" smtClean="0">
                          <a:solidFill>
                            <a:srgbClr val="000000"/>
                          </a:solidFill>
                          <a:latin typeface="微软雅黑"/>
                          <a:ea typeface="微软雅黑"/>
                          <a:cs typeface="微软雅黑"/>
                        </a:rPr>
                        <a:t>财务等</a:t>
                      </a:r>
                      <a:endParaRPr kumimoji="1" lang="en-US" altLang="zh-CN" sz="1400" dirty="0" smtClean="0">
                        <a:solidFill>
                          <a:srgbClr val="000000"/>
                        </a:solidFill>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smtClean="0">
                        <a:solidFill>
                          <a:srgbClr val="000000"/>
                        </a:solidFill>
                        <a:effectLst/>
                        <a:latin typeface="微软雅黑"/>
                        <a:ea typeface="微软雅黑"/>
                        <a:cs typeface="微软雅黑"/>
                      </a:endParaRPr>
                    </a:p>
                  </a:txBody>
                  <a:tcPr marL="12594" marR="12594" marT="12594"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mr-IN" sz="1400" b="0" i="0" u="none" strike="noStrike" dirty="0" smtClean="0">
                          <a:solidFill>
                            <a:srgbClr val="000000"/>
                          </a:solidFill>
                          <a:effectLst/>
                          <a:latin typeface="微软雅黑"/>
                          <a:ea typeface="微软雅黑"/>
                          <a:cs typeface="微软雅黑"/>
                        </a:rPr>
                        <a:t>目前最大的问题就是支付的问题：</a:t>
                      </a:r>
                      <a:endParaRPr lang="en-US" altLang="zh-CN" sz="1400" b="0" i="0" u="none" strike="noStrike" dirty="0" smtClean="0">
                        <a:solidFill>
                          <a:srgbClr val="000000"/>
                        </a:solidFill>
                        <a:effectLst/>
                        <a:latin typeface="微软雅黑"/>
                        <a:ea typeface="微软雅黑"/>
                        <a:cs typeface="微软雅黑"/>
                      </a:endParaRPr>
                    </a:p>
                    <a:p>
                      <a:pPr marL="0" marR="0" indent="0" algn="l" defTabSz="914400" rtl="0" eaLnBrk="1" fontAlgn="ctr" latinLnBrk="0" hangingPunct="1">
                        <a:lnSpc>
                          <a:spcPct val="100000"/>
                        </a:lnSpc>
                        <a:spcBef>
                          <a:spcPts val="0"/>
                        </a:spcBef>
                        <a:spcAft>
                          <a:spcPts val="0"/>
                        </a:spcAft>
                        <a:buClrTx/>
                        <a:buSzTx/>
                        <a:buFontTx/>
                        <a:buNone/>
                        <a:tabLst/>
                        <a:defRPr/>
                      </a:pPr>
                      <a:r>
                        <a:rPr lang="mr-IN" altLang="zh-CN" sz="1400" b="0" i="0" u="none" strike="noStrike" dirty="0" smtClean="0">
                          <a:solidFill>
                            <a:srgbClr val="000000"/>
                          </a:solidFill>
                          <a:effectLst/>
                          <a:latin typeface="微软雅黑"/>
                          <a:ea typeface="微软雅黑"/>
                          <a:cs typeface="微软雅黑"/>
                        </a:rPr>
                        <a:t>1</a:t>
                      </a:r>
                      <a:r>
                        <a:rPr lang="zh-CN" altLang="mr-IN" sz="1400" b="0" i="0" u="none" strike="noStrike" dirty="0" smtClean="0">
                          <a:solidFill>
                            <a:srgbClr val="000000"/>
                          </a:solidFill>
                          <a:effectLst/>
                          <a:latin typeface="微软雅黑"/>
                          <a:ea typeface="微软雅黑"/>
                          <a:cs typeface="微软雅黑"/>
                        </a:rPr>
                        <a:t>）由于全部是对公打款，需要将对私入口全部屏蔽；                                                    </a:t>
                      </a:r>
                      <a:r>
                        <a:rPr lang="mr-IN" altLang="zh-CN" sz="1400" b="0" i="0" u="none" strike="noStrike" dirty="0" smtClean="0">
                          <a:solidFill>
                            <a:srgbClr val="000000"/>
                          </a:solidFill>
                          <a:effectLst/>
                          <a:latin typeface="微软雅黑"/>
                          <a:ea typeface="微软雅黑"/>
                          <a:cs typeface="微软雅黑"/>
                        </a:rPr>
                        <a:t>2</a:t>
                      </a:r>
                      <a:r>
                        <a:rPr lang="zh-CN" altLang="mr-IN" sz="1400" b="0" i="0" u="none" strike="noStrike" dirty="0" smtClean="0">
                          <a:solidFill>
                            <a:srgbClr val="000000"/>
                          </a:solidFill>
                          <a:effectLst/>
                          <a:latin typeface="微软雅黑"/>
                          <a:ea typeface="微软雅黑"/>
                          <a:cs typeface="微软雅黑"/>
                        </a:rPr>
                        <a:t>）对公使用企业网银，通过第三方支付通道和线下付款不一样，多了一道复审的环节，期望针对操作给出具体的指引；                                                     </a:t>
                      </a:r>
                      <a:endParaRPr lang="en-US" altLang="zh-CN" sz="1400" b="0" i="0" u="none" strike="noStrike" dirty="0" smtClean="0">
                        <a:solidFill>
                          <a:srgbClr val="000000"/>
                        </a:solidFill>
                        <a:effectLst/>
                        <a:latin typeface="微软雅黑"/>
                        <a:ea typeface="微软雅黑"/>
                        <a:cs typeface="微软雅黑"/>
                      </a:endParaRPr>
                    </a:p>
                    <a:p>
                      <a:pPr marL="0" marR="0" indent="0" algn="l" defTabSz="914400" rtl="0" eaLnBrk="1" fontAlgn="ctr" latinLnBrk="0" hangingPunct="1">
                        <a:lnSpc>
                          <a:spcPct val="100000"/>
                        </a:lnSpc>
                        <a:spcBef>
                          <a:spcPts val="0"/>
                        </a:spcBef>
                        <a:spcAft>
                          <a:spcPts val="0"/>
                        </a:spcAft>
                        <a:buClrTx/>
                        <a:buSzTx/>
                        <a:buFontTx/>
                        <a:buNone/>
                        <a:tabLst/>
                        <a:defRPr/>
                      </a:pPr>
                      <a:r>
                        <a:rPr lang="mr-IN" altLang="zh-CN" sz="1400" b="0" i="0" u="none" strike="noStrike" dirty="0" smtClean="0">
                          <a:solidFill>
                            <a:srgbClr val="000000"/>
                          </a:solidFill>
                          <a:effectLst/>
                          <a:latin typeface="微软雅黑"/>
                          <a:ea typeface="微软雅黑"/>
                          <a:cs typeface="微软雅黑"/>
                        </a:rPr>
                        <a:t>3</a:t>
                      </a:r>
                      <a:r>
                        <a:rPr lang="zh-CN" altLang="mr-IN" sz="1400" b="0" i="0" u="none" strike="noStrike" dirty="0" smtClean="0">
                          <a:solidFill>
                            <a:srgbClr val="000000"/>
                          </a:solidFill>
                          <a:effectLst/>
                          <a:latin typeface="微软雅黑"/>
                          <a:ea typeface="微软雅黑"/>
                          <a:cs typeface="微软雅黑"/>
                        </a:rPr>
                        <a:t>）很多当地的小众银行例如德阳银行、南充银行等无法支持。</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r>
              <a:tr h="232551">
                <a:tc>
                  <a:txBody>
                    <a:bodyPr/>
                    <a:lstStyle/>
                    <a:p>
                      <a:pPr algn="ctr" fontAlgn="ctr"/>
                      <a:r>
                        <a:rPr lang="zh-CN" altLang="en-US" sz="1400" b="0" i="0" u="none" strike="noStrike" dirty="0" smtClean="0">
                          <a:solidFill>
                            <a:srgbClr val="000000"/>
                          </a:solidFill>
                          <a:effectLst/>
                          <a:latin typeface="微软雅黑"/>
                          <a:ea typeface="微软雅黑"/>
                          <a:cs typeface="微软雅黑"/>
                        </a:rPr>
                        <a:t>河南</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r>
              <a:tr h="232551">
                <a:tc>
                  <a:txBody>
                    <a:bodyPr/>
                    <a:lstStyle/>
                    <a:p>
                      <a:pPr algn="ctr" fontAlgn="ctr"/>
                      <a:r>
                        <a:rPr lang="zh-CN" altLang="en-US" sz="1400" b="0" i="0" u="none" strike="noStrike" dirty="0" smtClean="0">
                          <a:solidFill>
                            <a:srgbClr val="000000"/>
                          </a:solidFill>
                          <a:effectLst/>
                          <a:latin typeface="微软雅黑"/>
                          <a:ea typeface="微软雅黑"/>
                          <a:cs typeface="微软雅黑"/>
                        </a:rPr>
                        <a:t>辽宁</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r>
                        <a:rPr lang="en-US" altLang="zh-CN" sz="1400" b="0" i="0" u="none" strike="noStrike" dirty="0" smtClean="0">
                          <a:solidFill>
                            <a:srgbClr val="000000"/>
                          </a:solidFill>
                          <a:effectLst/>
                          <a:latin typeface="微软雅黑"/>
                          <a:ea typeface="微软雅黑"/>
                          <a:cs typeface="微软雅黑"/>
                        </a:rPr>
                        <a:t>/</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r>
              <a:tr h="232551">
                <a:tc>
                  <a:txBody>
                    <a:bodyPr/>
                    <a:lstStyle/>
                    <a:p>
                      <a:pPr algn="ctr" fontAlgn="ctr"/>
                      <a:r>
                        <a:rPr lang="zh-CN" altLang="en-US" sz="1400" b="0" i="0" u="none" strike="noStrike" dirty="0" smtClean="0">
                          <a:solidFill>
                            <a:srgbClr val="000000"/>
                          </a:solidFill>
                          <a:effectLst/>
                          <a:latin typeface="微软雅黑"/>
                          <a:ea typeface="微软雅黑"/>
                          <a:cs typeface="微软雅黑"/>
                        </a:rPr>
                        <a:t>陕西</a:t>
                      </a: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400" dirty="0" smtClean="0">
                          <a:solidFill>
                            <a:srgbClr val="FF0000"/>
                          </a:solidFill>
                          <a:latin typeface="微软雅黑"/>
                          <a:ea typeface="微软雅黑"/>
                          <a:cs typeface="微软雅黑"/>
                        </a:rPr>
                        <a:t>期望能够建立和</a:t>
                      </a:r>
                      <a:r>
                        <a:rPr kumimoji="1" lang="en-US" altLang="zh-CN" sz="1400" dirty="0" smtClean="0">
                          <a:solidFill>
                            <a:srgbClr val="FF0000"/>
                          </a:solidFill>
                          <a:latin typeface="微软雅黑"/>
                          <a:ea typeface="微软雅黑"/>
                          <a:cs typeface="微软雅黑"/>
                        </a:rPr>
                        <a:t>ZMM</a:t>
                      </a:r>
                      <a:r>
                        <a:rPr kumimoji="1" lang="zh-CN" altLang="en-US" sz="1400" dirty="0" smtClean="0">
                          <a:solidFill>
                            <a:srgbClr val="FF0000"/>
                          </a:solidFill>
                          <a:latin typeface="微软雅黑"/>
                          <a:ea typeface="微软雅黑"/>
                          <a:cs typeface="微软雅黑"/>
                        </a:rPr>
                        <a:t>支持部门直接对接的机制，双方提供支持部门人员名单及分工。</a:t>
                      </a:r>
                      <a:endParaRPr kumimoji="1" lang="en-US" altLang="zh-CN" sz="1400" dirty="0" smtClean="0">
                        <a:solidFill>
                          <a:srgbClr val="FF0000"/>
                        </a:solidFill>
                        <a:latin typeface="微软雅黑"/>
                        <a:ea typeface="微软雅黑"/>
                        <a:cs typeface="微软雅黑"/>
                      </a:endParaRPr>
                    </a:p>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400" dirty="0" smtClean="0">
                          <a:solidFill>
                            <a:srgbClr val="FF0000"/>
                          </a:solidFill>
                          <a:latin typeface="微软雅黑"/>
                          <a:ea typeface="微软雅黑"/>
                          <a:cs typeface="微软雅黑"/>
                        </a:rPr>
                        <a:t>例如商务直接对接</a:t>
                      </a:r>
                      <a:r>
                        <a:rPr kumimoji="1" lang="en-US" altLang="zh-CN" sz="1400" dirty="0" smtClean="0">
                          <a:solidFill>
                            <a:srgbClr val="FF0000"/>
                          </a:solidFill>
                          <a:latin typeface="微软雅黑"/>
                          <a:ea typeface="微软雅黑"/>
                          <a:cs typeface="微软雅黑"/>
                        </a:rPr>
                        <a:t>ZMM</a:t>
                      </a:r>
                      <a:r>
                        <a:rPr kumimoji="1" lang="zh-CN" altLang="en-US" sz="1400" dirty="0" smtClean="0">
                          <a:solidFill>
                            <a:srgbClr val="FF0000"/>
                          </a:solidFill>
                          <a:latin typeface="微软雅黑"/>
                          <a:ea typeface="微软雅黑"/>
                          <a:cs typeface="微软雅黑"/>
                        </a:rPr>
                        <a:t>商务，财务直接对接</a:t>
                      </a:r>
                      <a:r>
                        <a:rPr kumimoji="1" lang="en-US" altLang="zh-CN" sz="1400" dirty="0" smtClean="0">
                          <a:solidFill>
                            <a:srgbClr val="FF0000"/>
                          </a:solidFill>
                          <a:latin typeface="微软雅黑"/>
                          <a:ea typeface="微软雅黑"/>
                          <a:cs typeface="微软雅黑"/>
                        </a:rPr>
                        <a:t>ZMM</a:t>
                      </a:r>
                      <a:r>
                        <a:rPr kumimoji="1" lang="zh-CN" altLang="en-US" sz="1400" dirty="0" smtClean="0">
                          <a:solidFill>
                            <a:srgbClr val="FF0000"/>
                          </a:solidFill>
                          <a:latin typeface="微软雅黑"/>
                          <a:ea typeface="微软雅黑"/>
                          <a:cs typeface="微软雅黑"/>
                        </a:rPr>
                        <a:t>财务等</a:t>
                      </a:r>
                      <a:endParaRPr kumimoji="1" lang="en-US" altLang="zh-CN" sz="1400" dirty="0" smtClean="0">
                        <a:solidFill>
                          <a:srgbClr val="FF0000"/>
                        </a:solidFill>
                        <a:latin typeface="微软雅黑"/>
                        <a:ea typeface="微软雅黑"/>
                        <a:cs typeface="微软雅黑"/>
                      </a:endParaRPr>
                    </a:p>
                  </a:txBody>
                  <a:tcPr marL="12594" marR="12594" marT="12594" marB="0" anchor="ctr"/>
                </a:tc>
                <a:tc>
                  <a:txBody>
                    <a:bodyPr/>
                    <a:lstStyle/>
                    <a:p>
                      <a:pPr algn="ctr" fontAlgn="ct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algn="ctr" fontAlgn="ctr"/>
                      <a:endParaRPr lang="zh-CN" altLang="en-US" sz="1400" b="0" i="0" u="none" strike="noStrike" dirty="0">
                        <a:solidFill>
                          <a:srgbClr val="000000"/>
                        </a:solidFill>
                        <a:effectLst/>
                        <a:latin typeface="微软雅黑"/>
                        <a:ea typeface="微软雅黑"/>
                        <a:cs typeface="微软雅黑"/>
                      </a:endParaRPr>
                    </a:p>
                  </a:txBody>
                  <a:tcPr marL="12594" marR="12594" marT="1259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altLang="zh-CN" sz="1400" dirty="0" smtClean="0">
                          <a:solidFill>
                            <a:srgbClr val="FF0000"/>
                          </a:solidFill>
                          <a:latin typeface="微软雅黑"/>
                          <a:ea typeface="微软雅黑"/>
                          <a:cs typeface="微软雅黑"/>
                        </a:rPr>
                        <a:t> </a:t>
                      </a:r>
                      <a:r>
                        <a:rPr kumimoji="1" lang="zh-CN" altLang="en-US" sz="1400" dirty="0" smtClean="0">
                          <a:solidFill>
                            <a:srgbClr val="FF0000"/>
                          </a:solidFill>
                          <a:latin typeface="微软雅黑"/>
                          <a:ea typeface="微软雅黑"/>
                          <a:cs typeface="微软雅黑"/>
                        </a:rPr>
                        <a:t>目前最大的问题就是资金流速问题</a:t>
                      </a:r>
                      <a:endParaRPr kumimoji="1" lang="en-US" altLang="zh-CN" sz="1400" dirty="0" smtClean="0">
                        <a:solidFill>
                          <a:srgbClr val="FF0000"/>
                        </a:solidFill>
                        <a:latin typeface="微软雅黑"/>
                        <a:ea typeface="微软雅黑"/>
                        <a:cs typeface="微软雅黑"/>
                      </a:endParaRPr>
                    </a:p>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400" dirty="0" smtClean="0">
                          <a:solidFill>
                            <a:srgbClr val="FF0000"/>
                          </a:solidFill>
                          <a:latin typeface="微软雅黑"/>
                          <a:ea typeface="微软雅黑"/>
                          <a:cs typeface="微软雅黑"/>
                        </a:rPr>
                        <a:t>希望公司早日开通</a:t>
                      </a:r>
                      <a:r>
                        <a:rPr kumimoji="1" lang="en-US" altLang="zh-CN" sz="1400" dirty="0" smtClean="0">
                          <a:solidFill>
                            <a:srgbClr val="FF0000"/>
                          </a:solidFill>
                          <a:latin typeface="微软雅黑"/>
                          <a:ea typeface="微软雅黑"/>
                          <a:cs typeface="微软雅黑"/>
                        </a:rPr>
                        <a:t>VIP</a:t>
                      </a:r>
                      <a:r>
                        <a:rPr kumimoji="1" lang="zh-CN" altLang="en-US" sz="1400" dirty="0" smtClean="0">
                          <a:solidFill>
                            <a:srgbClr val="FF0000"/>
                          </a:solidFill>
                          <a:latin typeface="微软雅黑"/>
                          <a:ea typeface="微软雅黑"/>
                          <a:cs typeface="微软雅黑"/>
                        </a:rPr>
                        <a:t>客户支付通道功能。</a:t>
                      </a:r>
                    </a:p>
                  </a:txBody>
                  <a:tcPr marL="12594" marR="12594" marT="12594" marB="0" anchor="ctr"/>
                </a:tc>
              </a:tr>
            </a:tbl>
          </a:graphicData>
        </a:graphic>
      </p:graphicFrame>
    </p:spTree>
    <p:extLst>
      <p:ext uri="{BB962C8B-B14F-4D97-AF65-F5344CB8AC3E}">
        <p14:creationId xmlns:p14="http://schemas.microsoft.com/office/powerpoint/2010/main" val="37472422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800" b="1" dirty="0" smtClean="0">
                <a:solidFill>
                  <a:prstClr val="white"/>
                </a:solidFill>
                <a:latin typeface="Calibri"/>
                <a:ea typeface="宋体"/>
              </a:rPr>
              <a:t>客户拓展中</a:t>
            </a:r>
            <a:r>
              <a:rPr lang="zh-CN" altLang="en-US" sz="2800" b="1" dirty="0" smtClean="0">
                <a:solidFill>
                  <a:prstClr val="white"/>
                </a:solidFill>
                <a:latin typeface="Calibri"/>
                <a:ea typeface="宋体"/>
              </a:rPr>
              <a:t>存在的问题及改进建议</a:t>
            </a:r>
            <a:endParaRPr lang="zh-CN" altLang="en-US" sz="2800" b="1" dirty="0">
              <a:solidFill>
                <a:prstClr val="white"/>
              </a:solidFill>
              <a:latin typeface="Calibri"/>
              <a:ea typeface="宋体"/>
            </a:endParaRPr>
          </a:p>
        </p:txBody>
      </p:sp>
      <p:sp>
        <p:nvSpPr>
          <p:cNvPr id="3" name="矩形 2"/>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4" name="图片 3" descr="logo.png"/>
          <p:cNvPicPr>
            <a:picLocks noChangeAspect="1"/>
          </p:cNvPicPr>
          <p:nvPr/>
        </p:nvPicPr>
        <p:blipFill>
          <a:blip r:embed="rId3"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247783323"/>
              </p:ext>
            </p:extLst>
          </p:nvPr>
        </p:nvGraphicFramePr>
        <p:xfrm>
          <a:off x="743702" y="1194758"/>
          <a:ext cx="10640828" cy="4934336"/>
        </p:xfrm>
        <a:graphic>
          <a:graphicData uri="http://schemas.openxmlformats.org/drawingml/2006/table">
            <a:tbl>
              <a:tblPr firstRow="1" bandRow="1">
                <a:tableStyleId>{5940675A-B579-460E-94D1-54222C63F5DA}</a:tableStyleId>
              </a:tblPr>
              <a:tblGrid>
                <a:gridCol w="1133247"/>
                <a:gridCol w="9507581"/>
              </a:tblGrid>
              <a:tr h="1819858">
                <a:tc>
                  <a:txBody>
                    <a:bodyPr/>
                    <a:lstStyle/>
                    <a:p>
                      <a:pPr algn="ctr"/>
                      <a:r>
                        <a:rPr lang="zh-CN" altLang="en-US" sz="1600" dirty="0" smtClean="0">
                          <a:latin typeface="微软雅黑"/>
                          <a:ea typeface="微软雅黑"/>
                          <a:cs typeface="微软雅黑"/>
                        </a:rPr>
                        <a:t>河北</a:t>
                      </a:r>
                      <a:endParaRPr lang="zh-CN" altLang="en-US" sz="1600" dirty="0">
                        <a:latin typeface="微软雅黑"/>
                        <a:ea typeface="微软雅黑"/>
                        <a:cs typeface="微软雅黑"/>
                      </a:endParaRPr>
                    </a:p>
                  </a:txBody>
                  <a:tcPr anchor="ctr"/>
                </a:tc>
                <a:tc>
                  <a:txBody>
                    <a:bodyPr/>
                    <a:lstStyle/>
                    <a:p>
                      <a:r>
                        <a:rPr kumimoji="1" lang="en-US" altLang="zh-CN" sz="1600" dirty="0" smtClean="0">
                          <a:latin typeface="微软雅黑"/>
                          <a:ea typeface="微软雅黑"/>
                          <a:cs typeface="微软雅黑"/>
                        </a:rPr>
                        <a:t>1.</a:t>
                      </a:r>
                      <a:r>
                        <a:rPr kumimoji="1" lang="zh-CN" altLang="en-US" sz="1600" dirty="0" smtClean="0">
                          <a:latin typeface="微软雅黑"/>
                          <a:ea typeface="微软雅黑"/>
                          <a:cs typeface="微软雅黑"/>
                        </a:rPr>
                        <a:t>新客户注册后，需要系统培训新客户系统操作；</a:t>
                      </a:r>
                      <a:endParaRPr kumimoji="1" lang="en-US" altLang="zh-CN" sz="1600" dirty="0" smtClean="0">
                        <a:latin typeface="微软雅黑"/>
                        <a:ea typeface="微软雅黑"/>
                        <a:cs typeface="微软雅黑"/>
                      </a:endParaRPr>
                    </a:p>
                    <a:p>
                      <a:r>
                        <a:rPr kumimoji="1" lang="en-US" altLang="zh-CN" sz="1600" dirty="0" smtClean="0">
                          <a:latin typeface="微软雅黑"/>
                          <a:ea typeface="微软雅黑"/>
                          <a:cs typeface="微软雅黑"/>
                        </a:rPr>
                        <a:t>2.</a:t>
                      </a:r>
                      <a:r>
                        <a:rPr kumimoji="1" lang="zh-CN" altLang="en-US" sz="1600" dirty="0" smtClean="0">
                          <a:latin typeface="微软雅黑"/>
                          <a:ea typeface="微软雅黑"/>
                          <a:cs typeface="微软雅黑"/>
                        </a:rPr>
                        <a:t>邀请当地有实力的客户参加当地的平台当地正式的落地街牌等类似活动，详细讲解平台优势。</a:t>
                      </a:r>
                      <a:endParaRPr kumimoji="1" lang="en-US" altLang="zh-CN" sz="1600" dirty="0" smtClean="0">
                        <a:latin typeface="微软雅黑"/>
                        <a:ea typeface="微软雅黑"/>
                        <a:cs typeface="微软雅黑"/>
                      </a:endParaRPr>
                    </a:p>
                    <a:p>
                      <a:r>
                        <a:rPr kumimoji="1" lang="en-US" altLang="zh-CN" sz="1600" dirty="0" smtClean="0">
                          <a:latin typeface="微软雅黑"/>
                          <a:ea typeface="微软雅黑"/>
                          <a:cs typeface="微软雅黑"/>
                        </a:rPr>
                        <a:t>3.</a:t>
                      </a:r>
                      <a:r>
                        <a:rPr kumimoji="1" lang="zh-CN" altLang="en-US" sz="1600" dirty="0" smtClean="0">
                          <a:latin typeface="微软雅黑"/>
                          <a:ea typeface="微软雅黑"/>
                          <a:cs typeface="微软雅黑"/>
                        </a:rPr>
                        <a:t>客户本身的下线经销商，后期拉到线上交易，客户担心流失原有经销商；</a:t>
                      </a:r>
                      <a:endParaRPr kumimoji="1" lang="en-US" altLang="zh-CN" sz="1600" dirty="0" smtClean="0">
                        <a:latin typeface="微软雅黑"/>
                        <a:ea typeface="微软雅黑"/>
                        <a:cs typeface="微软雅黑"/>
                      </a:endParaRPr>
                    </a:p>
                    <a:p>
                      <a:r>
                        <a:rPr lang="en-US" altLang="zh-CN" sz="1600" dirty="0" smtClean="0">
                          <a:latin typeface="微软雅黑"/>
                          <a:ea typeface="微软雅黑"/>
                          <a:cs typeface="微软雅黑"/>
                        </a:rPr>
                        <a:t>4.</a:t>
                      </a:r>
                      <a:r>
                        <a:rPr lang="zh-CN" altLang="en-US" sz="1600" dirty="0" smtClean="0">
                          <a:latin typeface="微软雅黑"/>
                          <a:ea typeface="微软雅黑"/>
                          <a:cs typeface="微软雅黑"/>
                        </a:rPr>
                        <a:t>现有客户</a:t>
                      </a:r>
                      <a:r>
                        <a:rPr kumimoji="1" lang="en-US" altLang="zh-CN" sz="1600" dirty="0" smtClean="0">
                          <a:latin typeface="微软雅黑"/>
                          <a:ea typeface="微软雅黑"/>
                          <a:cs typeface="微软雅黑"/>
                        </a:rPr>
                        <a:t>B2B</a:t>
                      </a:r>
                      <a:r>
                        <a:rPr kumimoji="1" lang="zh-CN" altLang="en-US" sz="1600" dirty="0" smtClean="0">
                          <a:latin typeface="微软雅黑"/>
                          <a:ea typeface="微软雅黑"/>
                          <a:cs typeface="微软雅黑"/>
                        </a:rPr>
                        <a:t>交易平台过多（三大运营商的供货系统，各个厂家系统，及平台系统</a:t>
                      </a:r>
                      <a:r>
                        <a:rPr kumimoji="1" lang="en-US" altLang="zh-CN" sz="1600" dirty="0" smtClean="0">
                          <a:latin typeface="微软雅黑"/>
                          <a:ea typeface="微软雅黑"/>
                          <a:cs typeface="微软雅黑"/>
                        </a:rPr>
                        <a:t>)</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ZMM</a:t>
                      </a:r>
                      <a:r>
                        <a:rPr kumimoji="1" lang="zh-CN" altLang="en-US" sz="1600" dirty="0" smtClean="0">
                          <a:latin typeface="微软雅黑"/>
                          <a:ea typeface="微软雅黑"/>
                          <a:cs typeface="微软雅黑"/>
                        </a:rPr>
                        <a:t>能给予明显优势吸引客户。</a:t>
                      </a:r>
                      <a:endParaRPr kumimoji="1" lang="en-US" altLang="zh-CN" sz="1600" dirty="0" smtClean="0">
                        <a:latin typeface="微软雅黑"/>
                        <a:ea typeface="微软雅黑"/>
                        <a:cs typeface="微软雅黑"/>
                      </a:endParaRPr>
                    </a:p>
                    <a:p>
                      <a:r>
                        <a:rPr kumimoji="1" lang="en-US" altLang="zh-CN" sz="1600" dirty="0" smtClean="0">
                          <a:latin typeface="微软雅黑"/>
                          <a:ea typeface="微软雅黑"/>
                          <a:cs typeface="微软雅黑"/>
                        </a:rPr>
                        <a:t>5.</a:t>
                      </a:r>
                      <a:r>
                        <a:rPr kumimoji="1" lang="zh-CN" altLang="en-US" sz="1600" dirty="0" smtClean="0">
                          <a:latin typeface="微软雅黑"/>
                          <a:ea typeface="微软雅黑"/>
                          <a:cs typeface="微软雅黑"/>
                        </a:rPr>
                        <a:t>目前发展的客户比较关心平台商、下线客户的政策利润补贴。</a:t>
                      </a:r>
                      <a:endParaRPr kumimoji="1" lang="en-US" altLang="zh-CN" sz="1600" dirty="0" smtClean="0">
                        <a:latin typeface="微软雅黑"/>
                        <a:ea typeface="微软雅黑"/>
                        <a:cs typeface="微软雅黑"/>
                      </a:endParaRPr>
                    </a:p>
                    <a:p>
                      <a:r>
                        <a:rPr kumimoji="1" lang="en-US" altLang="zh-CN" sz="1600" dirty="0" smtClean="0">
                          <a:latin typeface="微软雅黑"/>
                          <a:ea typeface="微软雅黑"/>
                          <a:cs typeface="微软雅黑"/>
                        </a:rPr>
                        <a:t>6.T4</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T5</a:t>
                      </a:r>
                      <a:r>
                        <a:rPr kumimoji="1" lang="zh-CN" altLang="en-US" sz="1600" dirty="0" smtClean="0">
                          <a:latin typeface="微软雅黑"/>
                          <a:ea typeface="微软雅黑"/>
                          <a:cs typeface="微软雅黑"/>
                        </a:rPr>
                        <a:t>中小客户不熟悉</a:t>
                      </a:r>
                      <a:r>
                        <a:rPr kumimoji="1" lang="en-US" altLang="zh-CN" sz="1600" dirty="0" smtClean="0">
                          <a:latin typeface="微软雅黑"/>
                          <a:ea typeface="微软雅黑"/>
                          <a:cs typeface="微软雅黑"/>
                        </a:rPr>
                        <a:t>PC</a:t>
                      </a:r>
                      <a:r>
                        <a:rPr kumimoji="1" lang="zh-CN" altLang="en-US" sz="1600" dirty="0" smtClean="0">
                          <a:latin typeface="微软雅黑"/>
                          <a:ea typeface="微软雅黑"/>
                          <a:cs typeface="微软雅黑"/>
                        </a:rPr>
                        <a:t>端操作，是否</a:t>
                      </a:r>
                      <a:r>
                        <a:rPr kumimoji="1" lang="en-US" altLang="zh-CN" sz="1600" dirty="0" smtClean="0">
                          <a:latin typeface="微软雅黑"/>
                          <a:ea typeface="微软雅黑"/>
                          <a:cs typeface="微软雅黑"/>
                        </a:rPr>
                        <a:t>APP</a:t>
                      </a:r>
                      <a:r>
                        <a:rPr kumimoji="1" lang="zh-CN" altLang="en-US" sz="1600" dirty="0" smtClean="0">
                          <a:latin typeface="微软雅黑"/>
                          <a:ea typeface="微软雅黑"/>
                          <a:cs typeface="微软雅黑"/>
                        </a:rPr>
                        <a:t>下载客户端；</a:t>
                      </a:r>
                      <a:endParaRPr kumimoji="1" lang="en-US" altLang="zh-CN" sz="1600" dirty="0" smtClean="0">
                        <a:latin typeface="微软雅黑"/>
                        <a:ea typeface="微软雅黑"/>
                        <a:cs typeface="微软雅黑"/>
                      </a:endParaRPr>
                    </a:p>
                  </a:txBody>
                  <a:tcPr anchor="ctr"/>
                </a:tc>
              </a:tr>
              <a:tr h="699945">
                <a:tc>
                  <a:txBody>
                    <a:bodyPr/>
                    <a:lstStyle/>
                    <a:p>
                      <a:pPr algn="ctr"/>
                      <a:r>
                        <a:rPr lang="zh-CN" altLang="en-US" sz="1600" dirty="0" smtClean="0">
                          <a:latin typeface="微软雅黑"/>
                          <a:ea typeface="微软雅黑"/>
                          <a:cs typeface="微软雅黑"/>
                        </a:rPr>
                        <a:t>吉林</a:t>
                      </a:r>
                      <a:endParaRPr lang="zh-CN" altLang="en-US" sz="1600" dirty="0">
                        <a:latin typeface="微软雅黑"/>
                        <a:ea typeface="微软雅黑"/>
                        <a:cs typeface="微软雅黑"/>
                      </a:endParaRPr>
                    </a:p>
                  </a:txBody>
                  <a:tcPr anchor="ctr"/>
                </a:tc>
                <a:tc>
                  <a:txBody>
                    <a:bodyPr/>
                    <a:lstStyle/>
                    <a:p>
                      <a:r>
                        <a:rPr lang="en-US" altLang="zh-CN" sz="1600" dirty="0" smtClean="0">
                          <a:latin typeface="微软雅黑"/>
                          <a:ea typeface="微软雅黑"/>
                          <a:cs typeface="微软雅黑"/>
                        </a:rPr>
                        <a:t>Z</a:t>
                      </a:r>
                      <a:r>
                        <a:rPr lang="zh-CN" altLang="en-US" sz="1600" dirty="0" smtClean="0">
                          <a:latin typeface="微软雅黑"/>
                          <a:ea typeface="微软雅黑"/>
                          <a:cs typeface="微软雅黑"/>
                        </a:rPr>
                        <a:t>买卖与同城购账号打通，开通</a:t>
                      </a:r>
                      <a:r>
                        <a:rPr lang="en-US" altLang="zh-CN" sz="1600" dirty="0" smtClean="0">
                          <a:latin typeface="微软雅黑"/>
                          <a:ea typeface="微软雅黑"/>
                          <a:cs typeface="微软雅黑"/>
                        </a:rPr>
                        <a:t>Z</a:t>
                      </a:r>
                      <a:r>
                        <a:rPr lang="zh-CN" altLang="en-US" sz="1600" dirty="0" smtClean="0">
                          <a:latin typeface="微软雅黑"/>
                          <a:ea typeface="微软雅黑"/>
                          <a:cs typeface="微软雅黑"/>
                        </a:rPr>
                        <a:t>买卖的同时注册同城购的账号</a:t>
                      </a:r>
                    </a:p>
                    <a:p>
                      <a:r>
                        <a:rPr lang="zh-CN" altLang="en-US" sz="1600" dirty="0" smtClean="0">
                          <a:latin typeface="微软雅黑"/>
                          <a:ea typeface="微软雅黑"/>
                          <a:cs typeface="微软雅黑"/>
                        </a:rPr>
                        <a:t>申请注册前三个月免费</a:t>
                      </a:r>
                      <a:endParaRPr lang="zh-CN" altLang="en-US" sz="1600" dirty="0">
                        <a:latin typeface="微软雅黑"/>
                        <a:ea typeface="微软雅黑"/>
                        <a:cs typeface="微软雅黑"/>
                      </a:endParaRPr>
                    </a:p>
                  </a:txBody>
                  <a:tcPr anchor="ctr"/>
                </a:tc>
              </a:tr>
              <a:tr h="567734">
                <a:tc>
                  <a:txBody>
                    <a:bodyPr/>
                    <a:lstStyle/>
                    <a:p>
                      <a:pPr algn="ctr"/>
                      <a:r>
                        <a:rPr lang="zh-CN" altLang="en-US" sz="1600" dirty="0" smtClean="0">
                          <a:latin typeface="微软雅黑"/>
                          <a:ea typeface="微软雅黑"/>
                          <a:cs typeface="微软雅黑"/>
                        </a:rPr>
                        <a:t>四川</a:t>
                      </a:r>
                      <a:endParaRPr lang="zh-CN" altLang="en-US" sz="1600" dirty="0">
                        <a:latin typeface="微软雅黑"/>
                        <a:ea typeface="微软雅黑"/>
                        <a:cs typeface="微软雅黑"/>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smtClean="0">
                          <a:solidFill>
                            <a:schemeClr val="tx1"/>
                          </a:solidFill>
                          <a:latin typeface="微软雅黑"/>
                          <a:ea typeface="微软雅黑"/>
                          <a:cs typeface="微软雅黑"/>
                        </a:rPr>
                        <a:t>因设置新品仅能线上提货政策，运营商渠道客户向运营商投诉，对我们的政策实施造成影响。保持和厂家、运营商的密切沟通，提前备案。</a:t>
                      </a:r>
                      <a:endParaRPr kumimoji="1" lang="en-US" altLang="zh-CN" sz="1600" dirty="0" smtClean="0">
                        <a:solidFill>
                          <a:schemeClr val="tx1"/>
                        </a:solidFill>
                        <a:latin typeface="微软雅黑"/>
                        <a:ea typeface="微软雅黑"/>
                        <a:cs typeface="微软雅黑"/>
                      </a:endParaRPr>
                    </a:p>
                  </a:txBody>
                  <a:tcPr anchor="ctr"/>
                </a:tc>
              </a:tr>
              <a:tr h="699945">
                <a:tc>
                  <a:txBody>
                    <a:bodyPr/>
                    <a:lstStyle/>
                    <a:p>
                      <a:pPr algn="ctr"/>
                      <a:r>
                        <a:rPr lang="zh-CN" altLang="en-US" sz="1600" dirty="0" smtClean="0">
                          <a:latin typeface="微软雅黑"/>
                          <a:ea typeface="微软雅黑"/>
                          <a:cs typeface="微软雅黑"/>
                        </a:rPr>
                        <a:t>河南</a:t>
                      </a:r>
                      <a:endParaRPr lang="zh-CN" altLang="en-US" sz="1600" dirty="0">
                        <a:latin typeface="微软雅黑"/>
                        <a:ea typeface="微软雅黑"/>
                        <a:cs typeface="微软雅黑"/>
                      </a:endParaRPr>
                    </a:p>
                  </a:txBody>
                  <a:tcPr anchor="ctr"/>
                </a:tc>
                <a:tc>
                  <a:txBody>
                    <a:bodyPr/>
                    <a:lstStyle/>
                    <a:p>
                      <a:r>
                        <a:rPr lang="zh-CN" altLang="en-US" sz="1600" dirty="0" smtClean="0">
                          <a:solidFill>
                            <a:srgbClr val="FF0000"/>
                          </a:solidFill>
                          <a:latin typeface="微软雅黑"/>
                          <a:ea typeface="微软雅黑"/>
                          <a:cs typeface="微软雅黑"/>
                        </a:rPr>
                        <a:t>问题：乡镇客户大部分都没有营业执照，无法注册</a:t>
                      </a:r>
                    </a:p>
                    <a:p>
                      <a:r>
                        <a:rPr lang="zh-CN" altLang="en-US" sz="1600" dirty="0" smtClean="0">
                          <a:solidFill>
                            <a:srgbClr val="FF0000"/>
                          </a:solidFill>
                          <a:latin typeface="微软雅黑"/>
                          <a:ea typeface="微软雅黑"/>
                          <a:cs typeface="微软雅黑"/>
                        </a:rPr>
                        <a:t>建议：能否改进为只上传身份证注册即可（问题：如何识别客户、管理串货，特别是</a:t>
                      </a:r>
                      <a:r>
                        <a:rPr lang="en-US" altLang="zh-CN" sz="1600" dirty="0" smtClean="0">
                          <a:solidFill>
                            <a:srgbClr val="FF0000"/>
                          </a:solidFill>
                          <a:latin typeface="微软雅黑"/>
                          <a:ea typeface="微软雅黑"/>
                          <a:cs typeface="微软雅黑"/>
                        </a:rPr>
                        <a:t>F2B</a:t>
                      </a:r>
                      <a:r>
                        <a:rPr lang="zh-CN" altLang="en-US" sz="1600" dirty="0" smtClean="0">
                          <a:solidFill>
                            <a:srgbClr val="FF0000"/>
                          </a:solidFill>
                          <a:latin typeface="微软雅黑"/>
                          <a:ea typeface="微软雅黑"/>
                          <a:cs typeface="微软雅黑"/>
                        </a:rPr>
                        <a:t>产品引入以后？）</a:t>
                      </a:r>
                    </a:p>
                  </a:txBody>
                  <a:tcPr anchor="ctr"/>
                </a:tc>
              </a:tr>
              <a:tr h="567734">
                <a:tc>
                  <a:txBody>
                    <a:bodyPr/>
                    <a:lstStyle/>
                    <a:p>
                      <a:pPr algn="ctr"/>
                      <a:r>
                        <a:rPr lang="zh-CN" altLang="en-US" sz="1600" dirty="0" smtClean="0">
                          <a:latin typeface="微软雅黑"/>
                          <a:ea typeface="微软雅黑"/>
                          <a:cs typeface="微软雅黑"/>
                        </a:rPr>
                        <a:t>辽宁</a:t>
                      </a:r>
                      <a:endParaRPr lang="zh-CN" altLang="en-US" sz="1600" dirty="0">
                        <a:latin typeface="微软雅黑"/>
                        <a:ea typeface="微软雅黑"/>
                        <a:cs typeface="微软雅黑"/>
                      </a:endParaRPr>
                    </a:p>
                  </a:txBody>
                  <a:tcPr anchor="ctr"/>
                </a:tc>
                <a:tc>
                  <a:txBody>
                    <a:bodyPr/>
                    <a:lstStyle/>
                    <a:p>
                      <a:pPr algn="ctr"/>
                      <a:r>
                        <a:rPr lang="en-US" altLang="zh-CN" sz="1600" dirty="0" smtClean="0">
                          <a:latin typeface="微软雅黑"/>
                          <a:ea typeface="微软雅黑"/>
                          <a:cs typeface="微软雅黑"/>
                        </a:rPr>
                        <a:t>/</a:t>
                      </a:r>
                      <a:endParaRPr lang="zh-CN" altLang="en-US" sz="1600" dirty="0" smtClean="0">
                        <a:latin typeface="微软雅黑"/>
                        <a:ea typeface="微软雅黑"/>
                        <a:cs typeface="微软雅黑"/>
                      </a:endParaRPr>
                    </a:p>
                  </a:txBody>
                  <a:tcPr anchor="ctr"/>
                </a:tc>
              </a:tr>
              <a:tr h="567734">
                <a:tc>
                  <a:txBody>
                    <a:bodyPr/>
                    <a:lstStyle/>
                    <a:p>
                      <a:pPr algn="ctr"/>
                      <a:r>
                        <a:rPr lang="zh-CN" altLang="en-US" sz="1600" dirty="0" smtClean="0">
                          <a:latin typeface="微软雅黑"/>
                          <a:ea typeface="微软雅黑"/>
                          <a:cs typeface="微软雅黑"/>
                        </a:rPr>
                        <a:t>陕西</a:t>
                      </a:r>
                      <a:endParaRPr lang="zh-CN" altLang="en-US" sz="1600" dirty="0">
                        <a:latin typeface="微软雅黑"/>
                        <a:ea typeface="微软雅黑"/>
                        <a:cs typeface="微软雅黑"/>
                      </a:endParaRPr>
                    </a:p>
                  </a:txBody>
                  <a:tcPr anchor="ctr"/>
                </a:tc>
                <a:tc>
                  <a:txBody>
                    <a:bodyPr/>
                    <a:lstStyle/>
                    <a:p>
                      <a:pPr algn="ctr"/>
                      <a:r>
                        <a:rPr lang="en-US" altLang="zh-CN" sz="1600" dirty="0" smtClean="0">
                          <a:latin typeface="微软雅黑"/>
                          <a:ea typeface="微软雅黑"/>
                          <a:cs typeface="微软雅黑"/>
                        </a:rPr>
                        <a:t>/</a:t>
                      </a:r>
                      <a:endParaRPr lang="zh-CN" altLang="en-US" sz="1600" dirty="0" smtClean="0">
                        <a:latin typeface="微软雅黑"/>
                        <a:ea typeface="微软雅黑"/>
                        <a:cs typeface="微软雅黑"/>
                      </a:endParaRPr>
                    </a:p>
                  </a:txBody>
                  <a:tcPr anchor="ctr"/>
                </a:tc>
              </a:tr>
            </a:tbl>
          </a:graphicData>
        </a:graphic>
      </p:graphicFrame>
    </p:spTree>
    <p:extLst>
      <p:ext uri="{BB962C8B-B14F-4D97-AF65-F5344CB8AC3E}">
        <p14:creationId xmlns:p14="http://schemas.microsoft.com/office/powerpoint/2010/main" val="10541865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800" b="1" dirty="0" smtClean="0">
                <a:solidFill>
                  <a:prstClr val="white"/>
                </a:solidFill>
                <a:latin typeface="Calibri"/>
                <a:ea typeface="宋体"/>
              </a:rPr>
              <a:t>本地宣传</a:t>
            </a:r>
            <a:r>
              <a:rPr lang="zh-CN" altLang="en-US" sz="2800" b="1" dirty="0" smtClean="0">
                <a:solidFill>
                  <a:prstClr val="white"/>
                </a:solidFill>
                <a:latin typeface="Calibri"/>
                <a:ea typeface="宋体"/>
              </a:rPr>
              <a:t>存在的问题及改进建议</a:t>
            </a:r>
            <a:endParaRPr lang="zh-CN" altLang="en-US" sz="2800" b="1" dirty="0">
              <a:solidFill>
                <a:prstClr val="white"/>
              </a:solidFill>
              <a:latin typeface="Calibri"/>
              <a:ea typeface="宋体"/>
            </a:endParaRPr>
          </a:p>
        </p:txBody>
      </p:sp>
      <p:sp>
        <p:nvSpPr>
          <p:cNvPr id="3" name="矩形 2"/>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4" name="图片 3" descr="logo.png"/>
          <p:cNvPicPr>
            <a:picLocks noChangeAspect="1"/>
          </p:cNvPicPr>
          <p:nvPr/>
        </p:nvPicPr>
        <p:blipFill>
          <a:blip r:embed="rId2"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sp>
        <p:nvSpPr>
          <p:cNvPr id="5" name="矩形 4"/>
          <p:cNvSpPr/>
          <p:nvPr/>
        </p:nvSpPr>
        <p:spPr>
          <a:xfrm>
            <a:off x="389344" y="1296596"/>
            <a:ext cx="247897" cy="646331"/>
          </a:xfrm>
          <a:prstGeom prst="rect">
            <a:avLst/>
          </a:prstGeom>
        </p:spPr>
        <p:txBody>
          <a:bodyPr wrap="none">
            <a:spAutoFit/>
          </a:bodyPr>
          <a:lstStyle/>
          <a:p>
            <a:endParaRPr lang="en-US" altLang="zh-CN" dirty="0" smtClean="0"/>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275744418"/>
              </p:ext>
            </p:extLst>
          </p:nvPr>
        </p:nvGraphicFramePr>
        <p:xfrm>
          <a:off x="423910" y="1149076"/>
          <a:ext cx="11134219" cy="4590766"/>
        </p:xfrm>
        <a:graphic>
          <a:graphicData uri="http://schemas.openxmlformats.org/drawingml/2006/table">
            <a:tbl>
              <a:tblPr firstRow="1" bandRow="1">
                <a:tableStyleId>{5940675A-B579-460E-94D1-54222C63F5DA}</a:tableStyleId>
              </a:tblPr>
              <a:tblGrid>
                <a:gridCol w="789739"/>
                <a:gridCol w="10344480"/>
              </a:tblGrid>
              <a:tr h="1651210">
                <a:tc>
                  <a:txBody>
                    <a:bodyPr/>
                    <a:lstStyle/>
                    <a:p>
                      <a:pPr algn="l"/>
                      <a:r>
                        <a:rPr lang="zh-CN" altLang="en-US" sz="1800" dirty="0" smtClean="0">
                          <a:latin typeface="微软雅黑"/>
                          <a:ea typeface="微软雅黑"/>
                          <a:cs typeface="微软雅黑"/>
                        </a:rPr>
                        <a:t>河北</a:t>
                      </a:r>
                      <a:endParaRPr lang="zh-CN" altLang="en-US" sz="1800" dirty="0">
                        <a:latin typeface="微软雅黑"/>
                        <a:ea typeface="微软雅黑"/>
                        <a:cs typeface="微软雅黑"/>
                      </a:endParaRPr>
                    </a:p>
                  </a:txBody>
                  <a:tcPr anchor="ctr"/>
                </a:tc>
                <a:tc>
                  <a:txBody>
                    <a:bodyPr/>
                    <a:lstStyle/>
                    <a:p>
                      <a:pPr algn="l"/>
                      <a:r>
                        <a:rPr lang="en-US" altLang="zh-CN" sz="1800" dirty="0" smtClean="0">
                          <a:latin typeface="微软雅黑"/>
                          <a:ea typeface="微软雅黑"/>
                          <a:cs typeface="微软雅黑"/>
                        </a:rPr>
                        <a:t>1.</a:t>
                      </a:r>
                      <a:r>
                        <a:rPr lang="zh-CN" altLang="en-US" sz="1800" dirty="0" smtClean="0">
                          <a:latin typeface="微软雅黑"/>
                          <a:ea typeface="微软雅黑"/>
                          <a:cs typeface="微软雅黑"/>
                        </a:rPr>
                        <a:t>当地媒体广告的推广宣传；</a:t>
                      </a:r>
                      <a:endParaRPr lang="en-US" altLang="zh-CN" sz="1800" dirty="0" smtClean="0">
                        <a:latin typeface="微软雅黑"/>
                        <a:ea typeface="微软雅黑"/>
                        <a:cs typeface="微软雅黑"/>
                      </a:endParaRPr>
                    </a:p>
                    <a:p>
                      <a:pPr algn="l"/>
                      <a:r>
                        <a:rPr lang="en-US" altLang="zh-CN" sz="1800" dirty="0" smtClean="0">
                          <a:latin typeface="微软雅黑"/>
                          <a:ea typeface="微软雅黑"/>
                          <a:cs typeface="微软雅黑"/>
                        </a:rPr>
                        <a:t>2.</a:t>
                      </a:r>
                      <a:r>
                        <a:rPr lang="zh-CN" altLang="en-US" sz="1800" dirty="0" smtClean="0">
                          <a:latin typeface="微软雅黑"/>
                          <a:ea typeface="微软雅黑"/>
                          <a:cs typeface="微软雅黑"/>
                        </a:rPr>
                        <a:t>平台定期组织产品线下的订购会，奖励交易额较大的客户（形式最好以季度、半年度、年底等维度考核）；</a:t>
                      </a:r>
                      <a:endParaRPr lang="en-US" altLang="zh-CN" sz="1800" dirty="0" smtClean="0">
                        <a:latin typeface="微软雅黑"/>
                        <a:ea typeface="微软雅黑"/>
                        <a:cs typeface="微软雅黑"/>
                      </a:endParaRPr>
                    </a:p>
                    <a:p>
                      <a:pPr algn="l"/>
                      <a:r>
                        <a:rPr lang="en-US" altLang="zh-CN" sz="1800" dirty="0" smtClean="0">
                          <a:latin typeface="微软雅黑"/>
                          <a:ea typeface="微软雅黑"/>
                          <a:cs typeface="微软雅黑"/>
                        </a:rPr>
                        <a:t>3.</a:t>
                      </a:r>
                      <a:r>
                        <a:rPr lang="zh-CN" altLang="en-US" sz="1800" dirty="0" smtClean="0">
                          <a:latin typeface="微软雅黑"/>
                          <a:ea typeface="微软雅黑"/>
                          <a:cs typeface="微软雅黑"/>
                        </a:rPr>
                        <a:t> 定期专业人员辅助培训客户通过平台所见到的收益；</a:t>
                      </a:r>
                      <a:r>
                        <a:rPr lang="en-US" altLang="zh-CN" sz="1800" dirty="0" smtClean="0">
                          <a:latin typeface="微软雅黑"/>
                          <a:ea typeface="微软雅黑"/>
                          <a:cs typeface="微软雅黑"/>
                        </a:rPr>
                        <a:t> </a:t>
                      </a:r>
                    </a:p>
                    <a:p>
                      <a:pPr algn="l"/>
                      <a:r>
                        <a:rPr lang="en-US" altLang="zh-CN" sz="1800" dirty="0" smtClean="0">
                          <a:latin typeface="微软雅黑"/>
                          <a:ea typeface="微软雅黑"/>
                          <a:cs typeface="微软雅黑"/>
                        </a:rPr>
                        <a:t>4.</a:t>
                      </a:r>
                      <a:r>
                        <a:rPr lang="zh-CN" altLang="en-US" sz="1800" dirty="0" smtClean="0">
                          <a:latin typeface="微软雅黑"/>
                          <a:ea typeface="微软雅黑"/>
                          <a:cs typeface="微软雅黑"/>
                        </a:rPr>
                        <a:t>宣传物料不充足，建议增加宣传物料（单页，印有</a:t>
                      </a:r>
                      <a:r>
                        <a:rPr lang="en-US" altLang="zh-CN" sz="1800" dirty="0" smtClean="0">
                          <a:latin typeface="微软雅黑"/>
                          <a:ea typeface="微软雅黑"/>
                          <a:cs typeface="微软雅黑"/>
                        </a:rPr>
                        <a:t>LOGO</a:t>
                      </a:r>
                      <a:r>
                        <a:rPr lang="zh-CN" altLang="en-US" sz="1800" dirty="0" smtClean="0">
                          <a:latin typeface="微软雅黑"/>
                          <a:ea typeface="微软雅黑"/>
                          <a:cs typeface="微软雅黑"/>
                        </a:rPr>
                        <a:t>的活动礼品）</a:t>
                      </a:r>
                      <a:endParaRPr lang="en-US" altLang="zh-CN" sz="1800" dirty="0" smtClean="0">
                        <a:latin typeface="微软雅黑"/>
                        <a:ea typeface="微软雅黑"/>
                        <a:cs typeface="微软雅黑"/>
                      </a:endParaRPr>
                    </a:p>
                    <a:p>
                      <a:pPr algn="l"/>
                      <a:r>
                        <a:rPr lang="en-US" altLang="zh-CN" sz="1800" dirty="0" smtClean="0">
                          <a:latin typeface="微软雅黑"/>
                          <a:ea typeface="微软雅黑"/>
                          <a:cs typeface="微软雅黑"/>
                        </a:rPr>
                        <a:t>5.</a:t>
                      </a:r>
                      <a:r>
                        <a:rPr lang="zh-CN" altLang="en-US" sz="1800" dirty="0" smtClean="0">
                          <a:latin typeface="微软雅黑"/>
                          <a:ea typeface="微软雅黑"/>
                          <a:cs typeface="微软雅黑"/>
                        </a:rPr>
                        <a:t>定期规划地市级户外平台宣传，如平台或客户册小型路演活动。</a:t>
                      </a:r>
                      <a:endParaRPr lang="en-US" altLang="zh-CN" sz="1800" dirty="0" smtClean="0">
                        <a:latin typeface="微软雅黑"/>
                        <a:ea typeface="微软雅黑"/>
                        <a:cs typeface="微软雅黑"/>
                      </a:endParaRPr>
                    </a:p>
                  </a:txBody>
                  <a:tcPr anchor="ctr"/>
                </a:tc>
              </a:tr>
              <a:tr h="528677">
                <a:tc>
                  <a:txBody>
                    <a:bodyPr/>
                    <a:lstStyle/>
                    <a:p>
                      <a:pPr algn="l"/>
                      <a:r>
                        <a:rPr lang="zh-CN" altLang="en-US" sz="1800" dirty="0" smtClean="0">
                          <a:latin typeface="微软雅黑"/>
                          <a:ea typeface="微软雅黑"/>
                          <a:cs typeface="微软雅黑"/>
                        </a:rPr>
                        <a:t>吉林</a:t>
                      </a:r>
                      <a:endParaRPr lang="zh-CN" altLang="en-US" sz="1800" dirty="0">
                        <a:latin typeface="微软雅黑"/>
                        <a:ea typeface="微软雅黑"/>
                        <a:cs typeface="微软雅黑"/>
                      </a:endParaRPr>
                    </a:p>
                  </a:txBody>
                  <a:tcPr anchor="ctr"/>
                </a:tc>
                <a:tc>
                  <a:txBody>
                    <a:bodyPr/>
                    <a:lstStyle/>
                    <a:p>
                      <a:pPr algn="ctr"/>
                      <a:r>
                        <a:rPr lang="en-US" altLang="zh-CN" sz="1800" dirty="0" smtClean="0">
                          <a:latin typeface="微软雅黑"/>
                          <a:ea typeface="微软雅黑"/>
                          <a:cs typeface="微软雅黑"/>
                        </a:rPr>
                        <a:t>/</a:t>
                      </a:r>
                      <a:endParaRPr lang="zh-CN" altLang="en-US" sz="1800" dirty="0" smtClean="0">
                        <a:latin typeface="微软雅黑"/>
                        <a:ea typeface="微软雅黑"/>
                        <a:cs typeface="微软雅黑"/>
                      </a:endParaRPr>
                    </a:p>
                  </a:txBody>
                  <a:tcPr anchor="ctr"/>
                </a:tc>
              </a:tr>
              <a:tr h="528677">
                <a:tc>
                  <a:txBody>
                    <a:bodyPr/>
                    <a:lstStyle/>
                    <a:p>
                      <a:pPr algn="l"/>
                      <a:r>
                        <a:rPr lang="zh-CN" altLang="en-US" sz="1800" dirty="0" smtClean="0">
                          <a:latin typeface="微软雅黑"/>
                          <a:ea typeface="微软雅黑"/>
                          <a:cs typeface="微软雅黑"/>
                        </a:rPr>
                        <a:t>四川</a:t>
                      </a:r>
                      <a:endParaRPr lang="zh-CN" altLang="en-US" sz="1800" dirty="0">
                        <a:latin typeface="微软雅黑"/>
                        <a:ea typeface="微软雅黑"/>
                        <a:cs typeface="微软雅黑"/>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smtClean="0">
                          <a:solidFill>
                            <a:srgbClr val="FF0000"/>
                          </a:solidFill>
                          <a:latin typeface="微软雅黑"/>
                          <a:ea typeface="微软雅黑"/>
                          <a:cs typeface="微软雅黑"/>
                        </a:rPr>
                        <a:t>鉴于第一阶段主要是面向目前在合作的地包和大连锁客户，基本不存在大范围宣传的问题</a:t>
                      </a:r>
                    </a:p>
                  </a:txBody>
                  <a:tcPr anchor="ctr"/>
                </a:tc>
              </a:tr>
              <a:tr h="528677">
                <a:tc>
                  <a:txBody>
                    <a:bodyPr/>
                    <a:lstStyle/>
                    <a:p>
                      <a:pPr algn="l"/>
                      <a:r>
                        <a:rPr lang="zh-CN" altLang="en-US" sz="1800" dirty="0" smtClean="0">
                          <a:latin typeface="微软雅黑"/>
                          <a:ea typeface="微软雅黑"/>
                          <a:cs typeface="微软雅黑"/>
                        </a:rPr>
                        <a:t>河南</a:t>
                      </a:r>
                      <a:endParaRPr lang="zh-CN" altLang="en-US" sz="1800" dirty="0">
                        <a:latin typeface="微软雅黑"/>
                        <a:ea typeface="微软雅黑"/>
                        <a:cs typeface="微软雅黑"/>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dirty="0" smtClean="0">
                          <a:solidFill>
                            <a:srgbClr val="000000"/>
                          </a:solidFill>
                          <a:latin typeface="微软雅黑"/>
                          <a:ea typeface="微软雅黑"/>
                          <a:cs typeface="微软雅黑"/>
                        </a:rPr>
                        <a:t>/</a:t>
                      </a:r>
                      <a:endParaRPr kumimoji="1" lang="zh-CN" altLang="en-US" sz="1800" dirty="0" smtClean="0">
                        <a:solidFill>
                          <a:srgbClr val="000000"/>
                        </a:solidFill>
                        <a:latin typeface="微软雅黑"/>
                        <a:ea typeface="微软雅黑"/>
                        <a:cs typeface="微软雅黑"/>
                      </a:endParaRPr>
                    </a:p>
                  </a:txBody>
                  <a:tcPr anchor="ctr"/>
                </a:tc>
              </a:tr>
              <a:tr h="528677">
                <a:tc>
                  <a:txBody>
                    <a:bodyPr/>
                    <a:lstStyle/>
                    <a:p>
                      <a:pPr algn="l"/>
                      <a:r>
                        <a:rPr lang="zh-CN" altLang="en-US" sz="1800" dirty="0" smtClean="0">
                          <a:latin typeface="微软雅黑"/>
                          <a:ea typeface="微软雅黑"/>
                          <a:cs typeface="微软雅黑"/>
                        </a:rPr>
                        <a:t>辽宁</a:t>
                      </a:r>
                      <a:endParaRPr lang="zh-CN" altLang="en-US" sz="1800" dirty="0">
                        <a:latin typeface="微软雅黑"/>
                        <a:ea typeface="微软雅黑"/>
                        <a:cs typeface="微软雅黑"/>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dirty="0" smtClean="0">
                          <a:solidFill>
                            <a:srgbClr val="000000"/>
                          </a:solidFill>
                          <a:latin typeface="微软雅黑"/>
                          <a:ea typeface="微软雅黑"/>
                          <a:cs typeface="微软雅黑"/>
                        </a:rPr>
                        <a:t>/</a:t>
                      </a:r>
                      <a:endParaRPr kumimoji="1" lang="zh-CN" altLang="en-US" sz="1800" dirty="0" smtClean="0">
                        <a:solidFill>
                          <a:srgbClr val="000000"/>
                        </a:solidFill>
                        <a:latin typeface="微软雅黑"/>
                        <a:ea typeface="微软雅黑"/>
                        <a:cs typeface="微软雅黑"/>
                      </a:endParaRPr>
                    </a:p>
                  </a:txBody>
                  <a:tcPr anchor="ctr"/>
                </a:tc>
              </a:tr>
              <a:tr h="738699">
                <a:tc>
                  <a:txBody>
                    <a:bodyPr/>
                    <a:lstStyle/>
                    <a:p>
                      <a:pPr algn="l"/>
                      <a:r>
                        <a:rPr lang="zh-CN" altLang="en-US" sz="1800" dirty="0" smtClean="0">
                          <a:latin typeface="微软雅黑"/>
                          <a:ea typeface="微软雅黑"/>
                          <a:cs typeface="微软雅黑"/>
                        </a:rPr>
                        <a:t>陕西</a:t>
                      </a:r>
                      <a:endParaRPr lang="zh-CN" altLang="en-US" sz="1800" dirty="0">
                        <a:latin typeface="微软雅黑"/>
                        <a:ea typeface="微软雅黑"/>
                        <a:cs typeface="微软雅黑"/>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smtClean="0">
                          <a:solidFill>
                            <a:srgbClr val="FF0000"/>
                          </a:solidFill>
                          <a:latin typeface="微软雅黑"/>
                          <a:ea typeface="微软雅黑"/>
                          <a:cs typeface="微软雅黑"/>
                        </a:rPr>
                        <a:t>鉴于第一阶段主要是面向目前在合作的终端零售门店以及部分分销渠道客户。存在着各部门配合衔接脱节的问题，从而导致后续脱力，没有爆发点等。增加团队协作能力，合全公司之力来推广。</a:t>
                      </a:r>
                    </a:p>
                  </a:txBody>
                  <a:tcPr anchor="ctr"/>
                </a:tc>
              </a:tr>
            </a:tbl>
          </a:graphicData>
        </a:graphic>
      </p:graphicFrame>
    </p:spTree>
    <p:extLst>
      <p:ext uri="{BB962C8B-B14F-4D97-AF65-F5344CB8AC3E}">
        <p14:creationId xmlns:p14="http://schemas.microsoft.com/office/powerpoint/2010/main" val="1630541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sp>
        <p:nvSpPr>
          <p:cNvPr id="5" name="矩形 4"/>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6" name="图片 5" descr="logo.png"/>
          <p:cNvPicPr>
            <a:picLocks noChangeAspect="1"/>
          </p:cNvPicPr>
          <p:nvPr/>
        </p:nvPicPr>
        <p:blipFill>
          <a:blip r:embed="rId3"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sp>
        <p:nvSpPr>
          <p:cNvPr id="7" name="文本框 6"/>
          <p:cNvSpPr txBox="1"/>
          <p:nvPr/>
        </p:nvSpPr>
        <p:spPr>
          <a:xfrm>
            <a:off x="440534" y="167157"/>
            <a:ext cx="1620957" cy="523220"/>
          </a:xfrm>
          <a:prstGeom prst="rect">
            <a:avLst/>
          </a:prstGeom>
          <a:noFill/>
        </p:spPr>
        <p:txBody>
          <a:bodyPr wrap="none" rtlCol="0">
            <a:spAutoFit/>
          </a:bodyPr>
          <a:lstStyle/>
          <a:p>
            <a:r>
              <a:rPr lang="zh-CN" altLang="en-US" sz="2800" dirty="0" smtClean="0">
                <a:solidFill>
                  <a:prstClr val="white"/>
                </a:solidFill>
                <a:latin typeface="微软雅黑" panose="020B0503020204020204" pitchFamily="34" charset="-122"/>
                <a:ea typeface="微软雅黑" panose="020B0503020204020204" pitchFamily="34" charset="-122"/>
              </a:rPr>
              <a:t>系统使用</a:t>
            </a:r>
            <a:endParaRPr lang="en-US" altLang="zh-CN" sz="2800" dirty="0" smtClean="0">
              <a:solidFill>
                <a:prstClr val="white"/>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250426614"/>
              </p:ext>
            </p:extLst>
          </p:nvPr>
        </p:nvGraphicFramePr>
        <p:xfrm>
          <a:off x="378161" y="859122"/>
          <a:ext cx="11364778" cy="5928360"/>
        </p:xfrm>
        <a:graphic>
          <a:graphicData uri="http://schemas.openxmlformats.org/drawingml/2006/table">
            <a:tbl>
              <a:tblPr>
                <a:tableStyleId>{5940675A-B579-460E-94D1-54222C63F5DA}</a:tableStyleId>
              </a:tblPr>
              <a:tblGrid>
                <a:gridCol w="971988"/>
                <a:gridCol w="1807269"/>
                <a:gridCol w="1102451"/>
                <a:gridCol w="2681159"/>
                <a:gridCol w="2398933"/>
                <a:gridCol w="2402978"/>
              </a:tblGrid>
              <a:tr h="307860">
                <a:tc>
                  <a:txBody>
                    <a:bodyPr/>
                    <a:lstStyle/>
                    <a:p>
                      <a:pPr algn="l" fontAlgn="b"/>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B4C7E7"/>
                    </a:solidFill>
                  </a:tcPr>
                </a:tc>
                <a:tc>
                  <a:txBody>
                    <a:bodyPr/>
                    <a:lstStyle/>
                    <a:p>
                      <a:pPr algn="l" fontAlgn="b"/>
                      <a:r>
                        <a:rPr lang="zh-CN" altLang="en-US" sz="1200" u="none" strike="noStrike" dirty="0">
                          <a:effectLst/>
                          <a:latin typeface="微软雅黑"/>
                          <a:ea typeface="微软雅黑"/>
                          <a:cs typeface="微软雅黑"/>
                        </a:rPr>
                        <a:t>买家注册存在的问题及改进建议</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B4C7E7"/>
                    </a:solidFill>
                  </a:tcPr>
                </a:tc>
                <a:tc>
                  <a:txBody>
                    <a:bodyPr/>
                    <a:lstStyle/>
                    <a:p>
                      <a:pPr algn="l" fontAlgn="b"/>
                      <a:r>
                        <a:rPr lang="zh-CN" altLang="en-US" sz="1200" u="none" strike="noStrike" dirty="0">
                          <a:effectLst/>
                          <a:latin typeface="微软雅黑"/>
                          <a:ea typeface="微软雅黑"/>
                          <a:cs typeface="微软雅黑"/>
                        </a:rPr>
                        <a:t>下单过程中存在的问题及改进建议</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B4C7E7"/>
                    </a:solidFill>
                  </a:tcPr>
                </a:tc>
                <a:tc>
                  <a:txBody>
                    <a:bodyPr/>
                    <a:lstStyle/>
                    <a:p>
                      <a:pPr algn="l" fontAlgn="b"/>
                      <a:r>
                        <a:rPr lang="zh-CN" altLang="en-US" sz="1200" u="none" strike="noStrike" dirty="0" smtClean="0">
                          <a:effectLst/>
                          <a:latin typeface="微软雅黑"/>
                          <a:ea typeface="微软雅黑"/>
                          <a:cs typeface="微软雅黑"/>
                        </a:rPr>
                        <a:t>支付中存在的问题及改进建议</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B4C7E7"/>
                    </a:solidFill>
                  </a:tcPr>
                </a:tc>
                <a:tc>
                  <a:txBody>
                    <a:bodyPr/>
                    <a:lstStyle/>
                    <a:p>
                      <a:pPr algn="l" fontAlgn="b"/>
                      <a:r>
                        <a:rPr lang="zh-CN" altLang="en-US" sz="1200" u="none" strike="noStrike" dirty="0">
                          <a:effectLst/>
                          <a:latin typeface="微软雅黑"/>
                          <a:ea typeface="微软雅黑"/>
                          <a:cs typeface="微软雅黑"/>
                        </a:rPr>
                        <a:t>店铺管理过程中存在的系统问题及改进建议</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B4C7E7"/>
                    </a:solidFill>
                  </a:tcPr>
                </a:tc>
                <a:tc>
                  <a:txBody>
                    <a:bodyPr/>
                    <a:lstStyle/>
                    <a:p>
                      <a:pPr algn="l" fontAlgn="b"/>
                      <a:r>
                        <a:rPr lang="zh-CN" altLang="en-US" sz="1200" u="none" strike="noStrike" dirty="0">
                          <a:effectLst/>
                          <a:latin typeface="微软雅黑"/>
                          <a:ea typeface="微软雅黑"/>
                          <a:cs typeface="微软雅黑"/>
                        </a:rPr>
                        <a:t>其他系统问题及建议</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B4C7E7"/>
                    </a:solidFill>
                  </a:tcPr>
                </a:tc>
              </a:tr>
              <a:tr h="1009949">
                <a:tc>
                  <a:txBody>
                    <a:bodyPr/>
                    <a:lstStyle/>
                    <a:p>
                      <a:pPr algn="ctr" fontAlgn="b"/>
                      <a:r>
                        <a:rPr lang="zh-CN" altLang="en-US" sz="1200" u="none" strike="noStrike" dirty="0">
                          <a:effectLst/>
                          <a:latin typeface="微软雅黑"/>
                          <a:ea typeface="微软雅黑"/>
                          <a:cs typeface="微软雅黑"/>
                        </a:rPr>
                        <a:t>河北</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algn="l" fontAlgn="b"/>
                      <a:r>
                        <a:rPr lang="zh-CN" altLang="en-US" sz="1200" u="none" strike="noStrike" dirty="0">
                          <a:solidFill>
                            <a:srgbClr val="FF0000"/>
                          </a:solidFill>
                          <a:effectLst/>
                          <a:latin typeface="微软雅黑"/>
                          <a:ea typeface="微软雅黑"/>
                          <a:cs typeface="微软雅黑"/>
                        </a:rPr>
                        <a:t>建议增加公告消息强制到界面，关闭界面后才可以正常操作。</a:t>
                      </a:r>
                      <a:endParaRPr lang="zh-CN" altLang="en-US" sz="1200" b="0" i="0" u="none" strike="noStrike" dirty="0">
                        <a:solidFill>
                          <a:srgbClr val="FF0000"/>
                        </a:solidFill>
                        <a:effectLst/>
                        <a:latin typeface="微软雅黑"/>
                        <a:ea typeface="微软雅黑"/>
                        <a:cs typeface="微软雅黑"/>
                      </a:endParaRPr>
                    </a:p>
                  </a:txBody>
                  <a:tcPr marL="12700" marR="12700" marT="12700" marB="0" anchor="ctr"/>
                </a:tc>
                <a:tc>
                  <a:txBody>
                    <a:bodyPr/>
                    <a:lstStyle/>
                    <a:p>
                      <a:pPr algn="l" fontAlgn="b"/>
                      <a:r>
                        <a:rPr lang="zh-CN" altLang="en-US" sz="1200" u="none" strike="noStrike" dirty="0">
                          <a:effectLst/>
                          <a:latin typeface="微软雅黑"/>
                          <a:ea typeface="微软雅黑"/>
                          <a:cs typeface="微软雅黑"/>
                        </a:rPr>
                        <a:t>夫妻店等小客户不熟悉</a:t>
                      </a:r>
                      <a:r>
                        <a:rPr lang="en-US" altLang="zh-CN" sz="1200" u="none" strike="noStrike" dirty="0">
                          <a:effectLst/>
                          <a:latin typeface="微软雅黑"/>
                          <a:ea typeface="微软雅黑"/>
                          <a:cs typeface="微软雅黑"/>
                        </a:rPr>
                        <a:t>PC</a:t>
                      </a:r>
                      <a:r>
                        <a:rPr lang="zh-CN" altLang="en-US" sz="1200" u="none" strike="noStrike" dirty="0">
                          <a:effectLst/>
                          <a:latin typeface="微软雅黑"/>
                          <a:ea typeface="微软雅黑"/>
                          <a:cs typeface="微软雅黑"/>
                        </a:rPr>
                        <a:t>端</a:t>
                      </a:r>
                      <a:r>
                        <a:rPr lang="zh-CN" altLang="en-US" sz="1200" u="none" strike="noStrike" dirty="0" smtClean="0">
                          <a:effectLst/>
                          <a:latin typeface="微软雅黑"/>
                          <a:ea typeface="微软雅黑"/>
                          <a:cs typeface="微软雅黑"/>
                        </a:rPr>
                        <a:t>操作</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200" u="none" strike="noStrike" dirty="0" smtClean="0">
                          <a:effectLst/>
                          <a:latin typeface="微软雅黑"/>
                          <a:ea typeface="微软雅黑"/>
                          <a:cs typeface="微软雅黑"/>
                        </a:rPr>
                        <a:t>1.</a:t>
                      </a:r>
                      <a:r>
                        <a:rPr lang="zh-CN" altLang="en-US" sz="1200" u="none" strike="noStrike" dirty="0" smtClean="0">
                          <a:effectLst/>
                          <a:latin typeface="微软雅黑"/>
                          <a:ea typeface="微软雅黑"/>
                          <a:cs typeface="微软雅黑"/>
                        </a:rPr>
                        <a:t>增加区域类型的银行交易权限；</a:t>
                      </a:r>
                      <a:br>
                        <a:rPr lang="zh-CN" altLang="en-US" sz="1200" u="none" strike="noStrike" dirty="0" smtClean="0">
                          <a:effectLst/>
                          <a:latin typeface="微软雅黑"/>
                          <a:ea typeface="微软雅黑"/>
                          <a:cs typeface="微软雅黑"/>
                        </a:rPr>
                      </a:br>
                      <a:r>
                        <a:rPr lang="zh-CN" altLang="en-US" sz="1200" u="none" strike="noStrike" dirty="0" smtClean="0">
                          <a:effectLst/>
                          <a:latin typeface="微软雅黑"/>
                          <a:ea typeface="微软雅黑"/>
                          <a:cs typeface="微软雅黑"/>
                        </a:rPr>
                        <a:t/>
                      </a:r>
                      <a:br>
                        <a:rPr lang="zh-CN" altLang="en-US" sz="1200" u="none" strike="noStrike" dirty="0" smtClean="0">
                          <a:effectLst/>
                          <a:latin typeface="微软雅黑"/>
                          <a:ea typeface="微软雅黑"/>
                          <a:cs typeface="微软雅黑"/>
                        </a:rPr>
                      </a:br>
                      <a:r>
                        <a:rPr lang="en-US" altLang="zh-CN" sz="1200" u="none" strike="noStrike" dirty="0" smtClean="0">
                          <a:effectLst/>
                          <a:latin typeface="微软雅黑"/>
                          <a:ea typeface="微软雅黑"/>
                          <a:cs typeface="微软雅黑"/>
                        </a:rPr>
                        <a:t>2.</a:t>
                      </a:r>
                      <a:r>
                        <a:rPr lang="zh-CN" altLang="en-US" sz="1200" u="none" strike="noStrike" dirty="0" smtClean="0">
                          <a:effectLst/>
                          <a:latin typeface="微软雅黑"/>
                          <a:ea typeface="微软雅黑"/>
                          <a:cs typeface="微软雅黑"/>
                        </a:rPr>
                        <a:t>客户在交易过程中存在的限额明细给出；</a:t>
                      </a:r>
                      <a:endParaRPr lang="zh-CN" altLang="en-US" sz="1200" b="0" i="0" u="none" strike="noStrike" dirty="0" smtClean="0">
                        <a:solidFill>
                          <a:srgbClr val="000000"/>
                        </a:solidFill>
                        <a:effectLst/>
                        <a:latin typeface="微软雅黑"/>
                        <a:ea typeface="微软雅黑"/>
                        <a:cs typeface="微软雅黑"/>
                      </a:endParaRPr>
                    </a:p>
                  </a:txBody>
                  <a:tcPr marL="12700" marR="12700" marT="12700" marB="0" anchor="ctr"/>
                </a:tc>
                <a:tc>
                  <a:txBody>
                    <a:bodyPr/>
                    <a:lstStyle/>
                    <a:p>
                      <a:pPr algn="l" fontAlgn="b"/>
                      <a:r>
                        <a:rPr lang="en-US" altLang="zh-CN" sz="1200" u="none" strike="noStrike" dirty="0" smtClean="0">
                          <a:effectLst/>
                          <a:latin typeface="微软雅黑"/>
                          <a:ea typeface="微软雅黑"/>
                          <a:cs typeface="微软雅黑"/>
                        </a:rPr>
                        <a:t>1.</a:t>
                      </a:r>
                      <a:r>
                        <a:rPr lang="zh-CN" altLang="en-US" sz="1200" u="none" strike="noStrike" dirty="0" smtClean="0">
                          <a:effectLst/>
                          <a:latin typeface="微软雅黑"/>
                          <a:ea typeface="微软雅黑"/>
                          <a:cs typeface="微软雅黑"/>
                        </a:rPr>
                        <a:t>营销活动系统设置的多样化；</a:t>
                      </a:r>
                    </a:p>
                    <a:p>
                      <a:pPr algn="l" fontAlgn="b"/>
                      <a:r>
                        <a:rPr lang="en-US" altLang="zh-CN" sz="1200" u="none" strike="noStrike" dirty="0" smtClean="0">
                          <a:solidFill>
                            <a:srgbClr val="FF0000"/>
                          </a:solidFill>
                          <a:effectLst/>
                          <a:latin typeface="微软雅黑"/>
                          <a:ea typeface="微软雅黑"/>
                          <a:cs typeface="微软雅黑"/>
                        </a:rPr>
                        <a:t>2.</a:t>
                      </a:r>
                      <a:r>
                        <a:rPr lang="zh-CN" altLang="en-US" sz="1200" u="none" strike="noStrike" dirty="0" smtClean="0">
                          <a:solidFill>
                            <a:srgbClr val="FF0000"/>
                          </a:solidFill>
                          <a:effectLst/>
                          <a:latin typeface="微软雅黑"/>
                          <a:ea typeface="微软雅黑"/>
                          <a:cs typeface="微软雅黑"/>
                        </a:rPr>
                        <a:t>增加分地市、分客户册促销活动模块；</a:t>
                      </a:r>
                    </a:p>
                    <a:p>
                      <a:pPr algn="l" fontAlgn="b"/>
                      <a:r>
                        <a:rPr lang="en-US" altLang="zh-CN" sz="1200" u="none" strike="noStrike" dirty="0" smtClean="0">
                          <a:effectLst/>
                          <a:latin typeface="微软雅黑"/>
                          <a:ea typeface="微软雅黑"/>
                          <a:cs typeface="微软雅黑"/>
                        </a:rPr>
                        <a:t>3.</a:t>
                      </a:r>
                      <a:r>
                        <a:rPr lang="zh-CN" altLang="en-US" sz="1200" u="none" strike="noStrike" dirty="0" smtClean="0">
                          <a:effectLst/>
                          <a:latin typeface="微软雅黑"/>
                          <a:ea typeface="微软雅黑"/>
                          <a:cs typeface="微软雅黑"/>
                        </a:rPr>
                        <a:t>活动可以针对一款产品进行具体配置</a:t>
                      </a:r>
                    </a:p>
                    <a:p>
                      <a:pPr algn="l" fontAlgn="b"/>
                      <a:r>
                        <a:rPr lang="en-US" altLang="zh-CN" sz="1200" u="none" strike="noStrike" dirty="0" smtClean="0">
                          <a:solidFill>
                            <a:srgbClr val="FF0000"/>
                          </a:solidFill>
                          <a:effectLst/>
                          <a:latin typeface="微软雅黑"/>
                          <a:ea typeface="微软雅黑"/>
                          <a:cs typeface="微软雅黑"/>
                        </a:rPr>
                        <a:t>4.</a:t>
                      </a:r>
                      <a:r>
                        <a:rPr lang="zh-CN" altLang="en-US" sz="1200" u="none" strike="noStrike" dirty="0" smtClean="0">
                          <a:solidFill>
                            <a:srgbClr val="FF0000"/>
                          </a:solidFill>
                          <a:effectLst/>
                          <a:latin typeface="微软雅黑"/>
                          <a:ea typeface="微软雅黑"/>
                          <a:cs typeface="微软雅黑"/>
                        </a:rPr>
                        <a:t>增强活动的可视化效果</a:t>
                      </a:r>
                    </a:p>
                    <a:p>
                      <a:pPr algn="l" fontAlgn="b"/>
                      <a:r>
                        <a:rPr lang="en-US" altLang="zh-CN" sz="1200" u="none" strike="noStrike" dirty="0" smtClean="0">
                          <a:effectLst/>
                          <a:latin typeface="微软雅黑"/>
                          <a:ea typeface="微软雅黑"/>
                          <a:cs typeface="微软雅黑"/>
                        </a:rPr>
                        <a:t>5.</a:t>
                      </a:r>
                      <a:r>
                        <a:rPr lang="zh-CN" altLang="en-US" sz="1200" u="none" strike="noStrike" dirty="0" smtClean="0">
                          <a:effectLst/>
                          <a:latin typeface="微软雅黑"/>
                          <a:ea typeface="微软雅黑"/>
                          <a:cs typeface="微软雅黑"/>
                        </a:rPr>
                        <a:t>丰富客户管理系统及客户分级制度方面的内容</a:t>
                      </a:r>
                    </a:p>
                    <a:p>
                      <a:pPr algn="l" fontAlgn="b"/>
                      <a:r>
                        <a:rPr lang="en-US" altLang="zh-CN" sz="1200" u="none" strike="noStrike" dirty="0" smtClean="0">
                          <a:effectLst/>
                          <a:latin typeface="微软雅黑"/>
                          <a:ea typeface="微软雅黑"/>
                          <a:cs typeface="微软雅黑"/>
                        </a:rPr>
                        <a:t>6.</a:t>
                      </a:r>
                      <a:r>
                        <a:rPr lang="zh-CN" altLang="en-US" sz="1200" u="none" strike="noStrike" dirty="0" smtClean="0">
                          <a:effectLst/>
                          <a:latin typeface="微软雅黑"/>
                          <a:ea typeface="微软雅黑"/>
                          <a:cs typeface="微软雅黑"/>
                        </a:rPr>
                        <a:t>系统数据的导出及系统数据分析部分的呈现缺失。</a:t>
                      </a:r>
                    </a:p>
                  </a:txBody>
                  <a:tcPr marL="12700" marR="12700" marT="12700" marB="0" anchor="ctr"/>
                </a:tc>
                <a:tc>
                  <a:txBody>
                    <a:bodyPr/>
                    <a:lstStyle/>
                    <a:p>
                      <a:pPr algn="l" fontAlgn="b"/>
                      <a:r>
                        <a:rPr lang="en-US" altLang="zh-CN" sz="1200" u="none" strike="noStrike" dirty="0">
                          <a:solidFill>
                            <a:srgbClr val="FF0000"/>
                          </a:solidFill>
                          <a:effectLst/>
                          <a:latin typeface="微软雅黑"/>
                          <a:ea typeface="微软雅黑"/>
                          <a:cs typeface="微软雅黑"/>
                        </a:rPr>
                        <a:t>1.</a:t>
                      </a:r>
                      <a:r>
                        <a:rPr lang="zh-CN" altLang="en-US" sz="1200" u="none" strike="noStrike" dirty="0">
                          <a:solidFill>
                            <a:srgbClr val="FF0000"/>
                          </a:solidFill>
                          <a:effectLst/>
                          <a:latin typeface="微软雅黑"/>
                          <a:ea typeface="微软雅黑"/>
                          <a:cs typeface="微软雅黑"/>
                        </a:rPr>
                        <a:t>结算总明细的导出功能；</a:t>
                      </a:r>
                      <a:r>
                        <a:rPr lang="zh-CN" altLang="en-US" sz="1200" u="none" strike="noStrike" dirty="0">
                          <a:effectLst/>
                          <a:latin typeface="微软雅黑"/>
                          <a:ea typeface="微软雅黑"/>
                          <a:cs typeface="微软雅黑"/>
                        </a:rPr>
                        <a:t/>
                      </a:r>
                      <a:br>
                        <a:rPr lang="zh-CN" altLang="en-US" sz="1200" u="none" strike="noStrike" dirty="0">
                          <a:effectLst/>
                          <a:latin typeface="微软雅黑"/>
                          <a:ea typeface="微软雅黑"/>
                          <a:cs typeface="微软雅黑"/>
                        </a:rPr>
                      </a:br>
                      <a:r>
                        <a:rPr lang="en-US" altLang="zh-CN" sz="1200" u="none" strike="noStrike" dirty="0" smtClean="0">
                          <a:effectLst/>
                          <a:latin typeface="微软雅黑"/>
                          <a:ea typeface="微软雅黑"/>
                          <a:cs typeface="微软雅黑"/>
                        </a:rPr>
                        <a:t>2</a:t>
                      </a:r>
                      <a:r>
                        <a:rPr lang="en-US" altLang="zh-CN" sz="1200" u="none" strike="noStrike" dirty="0">
                          <a:effectLst/>
                          <a:latin typeface="微软雅黑"/>
                          <a:ea typeface="微软雅黑"/>
                          <a:cs typeface="微软雅黑"/>
                        </a:rPr>
                        <a:t>.</a:t>
                      </a:r>
                      <a:r>
                        <a:rPr lang="zh-CN" altLang="en-US" sz="1200" u="none" strike="noStrike" dirty="0">
                          <a:effectLst/>
                          <a:latin typeface="微软雅黑"/>
                          <a:ea typeface="微软雅黑"/>
                          <a:cs typeface="微软雅黑"/>
                        </a:rPr>
                        <a:t>将订单管理中的订单出库的串号录入建议调整到订单发中，返回时界面不自动跳回。</a:t>
                      </a:r>
                      <a:br>
                        <a:rPr lang="zh-CN" altLang="en-US" sz="1200" u="none" strike="noStrike" dirty="0">
                          <a:effectLst/>
                          <a:latin typeface="微软雅黑"/>
                          <a:ea typeface="微软雅黑"/>
                          <a:cs typeface="微软雅黑"/>
                        </a:rPr>
                      </a:br>
                      <a:r>
                        <a:rPr lang="en-US" altLang="zh-CN" sz="1200" u="none" strike="noStrike" dirty="0" smtClean="0">
                          <a:effectLst/>
                          <a:latin typeface="微软雅黑"/>
                          <a:ea typeface="微软雅黑"/>
                          <a:cs typeface="微软雅黑"/>
                        </a:rPr>
                        <a:t>3</a:t>
                      </a:r>
                      <a:r>
                        <a:rPr lang="en-US" altLang="zh-CN" sz="1200" u="none" strike="noStrike" dirty="0">
                          <a:effectLst/>
                          <a:latin typeface="微软雅黑"/>
                          <a:ea typeface="微软雅黑"/>
                          <a:cs typeface="微软雅黑"/>
                        </a:rPr>
                        <a:t>.</a:t>
                      </a:r>
                      <a:r>
                        <a:rPr lang="zh-CN" altLang="en-US" sz="1200" u="none" strike="noStrike" dirty="0">
                          <a:effectLst/>
                          <a:latin typeface="微软雅黑"/>
                          <a:ea typeface="微软雅黑"/>
                          <a:cs typeface="微软雅黑"/>
                        </a:rPr>
                        <a:t>建议卖家的</a:t>
                      </a:r>
                      <a:r>
                        <a:rPr lang="en-US" altLang="zh-CN" sz="1200" u="none" strike="noStrike" dirty="0">
                          <a:effectLst/>
                          <a:latin typeface="微软雅黑"/>
                          <a:ea typeface="微软雅黑"/>
                          <a:cs typeface="微软雅黑"/>
                        </a:rPr>
                        <a:t>APP</a:t>
                      </a:r>
                      <a:r>
                        <a:rPr lang="zh-CN" altLang="en-US" sz="1200" u="none" strike="noStrike" dirty="0">
                          <a:effectLst/>
                          <a:latin typeface="微软雅黑"/>
                          <a:ea typeface="微软雅黑"/>
                          <a:cs typeface="微软雅黑"/>
                        </a:rPr>
                        <a:t>操作功能；</a:t>
                      </a:r>
                      <a:br>
                        <a:rPr lang="zh-CN" altLang="en-US" sz="1200" u="none" strike="noStrike" dirty="0">
                          <a:effectLst/>
                          <a:latin typeface="微软雅黑"/>
                          <a:ea typeface="微软雅黑"/>
                          <a:cs typeface="微软雅黑"/>
                        </a:rPr>
                      </a:br>
                      <a:r>
                        <a:rPr lang="en-US" altLang="zh-CN" sz="1200" u="none" strike="noStrike" dirty="0" smtClean="0">
                          <a:solidFill>
                            <a:srgbClr val="FF0000"/>
                          </a:solidFill>
                          <a:effectLst/>
                          <a:latin typeface="微软雅黑"/>
                          <a:ea typeface="微软雅黑"/>
                          <a:cs typeface="微软雅黑"/>
                        </a:rPr>
                        <a:t>4</a:t>
                      </a:r>
                      <a:r>
                        <a:rPr lang="en-US" altLang="zh-CN" sz="1200" u="none" strike="noStrike" dirty="0">
                          <a:solidFill>
                            <a:srgbClr val="FF0000"/>
                          </a:solidFill>
                          <a:effectLst/>
                          <a:latin typeface="微软雅黑"/>
                          <a:ea typeface="微软雅黑"/>
                          <a:cs typeface="微软雅黑"/>
                        </a:rPr>
                        <a:t>.</a:t>
                      </a:r>
                      <a:r>
                        <a:rPr lang="zh-CN" altLang="en-US" sz="1200" u="none" strike="noStrike" dirty="0">
                          <a:solidFill>
                            <a:srgbClr val="FF0000"/>
                          </a:solidFill>
                          <a:effectLst/>
                          <a:latin typeface="微软雅黑"/>
                          <a:ea typeface="微软雅黑"/>
                          <a:cs typeface="微软雅黑"/>
                        </a:rPr>
                        <a:t>注册成功的客户直接显示到区域</a:t>
                      </a:r>
                      <a:r>
                        <a:rPr lang="zh-CN" altLang="en-US" sz="1200" u="none" strike="noStrike" dirty="0">
                          <a:effectLst/>
                          <a:latin typeface="微软雅黑"/>
                          <a:ea typeface="微软雅黑"/>
                          <a:cs typeface="微软雅黑"/>
                        </a:rPr>
                        <a:t>；</a:t>
                      </a:r>
                      <a:br>
                        <a:rPr lang="zh-CN" altLang="en-US" sz="1200" u="none" strike="noStrike" dirty="0">
                          <a:effectLst/>
                          <a:latin typeface="微软雅黑"/>
                          <a:ea typeface="微软雅黑"/>
                          <a:cs typeface="微软雅黑"/>
                        </a:rPr>
                      </a:br>
                      <a:r>
                        <a:rPr lang="en-US" altLang="zh-CN" sz="1200" u="none" strike="noStrike" dirty="0" smtClean="0">
                          <a:effectLst/>
                          <a:latin typeface="微软雅黑"/>
                          <a:ea typeface="微软雅黑"/>
                          <a:cs typeface="微软雅黑"/>
                        </a:rPr>
                        <a:t>5</a:t>
                      </a:r>
                      <a:r>
                        <a:rPr lang="en-US" altLang="zh-CN" sz="1200" u="none" strike="noStrike" dirty="0">
                          <a:effectLst/>
                          <a:latin typeface="微软雅黑"/>
                          <a:ea typeface="微软雅黑"/>
                          <a:cs typeface="微软雅黑"/>
                        </a:rPr>
                        <a:t>.</a:t>
                      </a:r>
                      <a:r>
                        <a:rPr lang="zh-CN" altLang="en-US" sz="1200" u="none" strike="noStrike" dirty="0">
                          <a:effectLst/>
                          <a:latin typeface="微软雅黑"/>
                          <a:ea typeface="微软雅黑"/>
                          <a:cs typeface="微软雅黑"/>
                        </a:rPr>
                        <a:t>加强系统稳定性。</a:t>
                      </a:r>
                      <a:br>
                        <a:rPr lang="zh-CN" altLang="en-US" sz="1200" u="none" strike="noStrike" dirty="0">
                          <a:effectLst/>
                          <a:latin typeface="微软雅黑"/>
                          <a:ea typeface="微软雅黑"/>
                          <a:cs typeface="微软雅黑"/>
                        </a:rPr>
                      </a:br>
                      <a:r>
                        <a:rPr lang="en-US" altLang="zh-CN" sz="1200" u="none" strike="noStrike" dirty="0" smtClean="0">
                          <a:solidFill>
                            <a:srgbClr val="FF0000"/>
                          </a:solidFill>
                          <a:effectLst/>
                          <a:latin typeface="微软雅黑"/>
                          <a:ea typeface="微软雅黑"/>
                          <a:cs typeface="微软雅黑"/>
                        </a:rPr>
                        <a:t>6</a:t>
                      </a:r>
                      <a:r>
                        <a:rPr lang="en-US" altLang="zh-CN" sz="1200" u="none" strike="noStrike" dirty="0">
                          <a:solidFill>
                            <a:srgbClr val="FF0000"/>
                          </a:solidFill>
                          <a:effectLst/>
                          <a:latin typeface="微软雅黑"/>
                          <a:ea typeface="微软雅黑"/>
                          <a:cs typeface="微软雅黑"/>
                        </a:rPr>
                        <a:t>.</a:t>
                      </a:r>
                      <a:r>
                        <a:rPr lang="zh-CN" altLang="en-US" sz="1200" u="none" strike="noStrike" dirty="0" smtClean="0">
                          <a:solidFill>
                            <a:srgbClr val="FF0000"/>
                          </a:solidFill>
                          <a:effectLst/>
                          <a:latin typeface="微软雅黑"/>
                          <a:ea typeface="微软雅黑"/>
                          <a:cs typeface="微软雅黑"/>
                        </a:rPr>
                        <a:t>可以分角色设置权限</a:t>
                      </a:r>
                      <a:endParaRPr lang="zh-CN" altLang="en-US" sz="1200" b="0" i="0" u="none" strike="noStrike" dirty="0">
                        <a:solidFill>
                          <a:srgbClr val="FF0000"/>
                        </a:solidFill>
                        <a:effectLst/>
                        <a:latin typeface="微软雅黑"/>
                        <a:ea typeface="微软雅黑"/>
                        <a:cs typeface="微软雅黑"/>
                      </a:endParaRPr>
                    </a:p>
                  </a:txBody>
                  <a:tcPr marL="12700" marR="12700" marT="12700" marB="0" anchor="ctr"/>
                </a:tc>
              </a:tr>
              <a:tr h="307860">
                <a:tc>
                  <a:txBody>
                    <a:bodyPr/>
                    <a:lstStyle/>
                    <a:p>
                      <a:pPr algn="ctr" fontAlgn="b"/>
                      <a:r>
                        <a:rPr lang="zh-CN" altLang="en-US" sz="1200" b="0" i="0" u="none" strike="noStrike" dirty="0" smtClean="0">
                          <a:solidFill>
                            <a:srgbClr val="000000"/>
                          </a:solidFill>
                          <a:effectLst/>
                          <a:latin typeface="微软雅黑"/>
                          <a:ea typeface="微软雅黑"/>
                          <a:cs typeface="微软雅黑"/>
                        </a:rPr>
                        <a:t>吉林</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dirty="0" smtClean="0">
                          <a:latin typeface="微软雅黑"/>
                          <a:ea typeface="微软雅黑"/>
                          <a:cs typeface="微软雅黑"/>
                        </a:rPr>
                        <a:t>账上有钱，付款时涉及返利，能否直接提交</a:t>
                      </a: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algn="l" fontAlgn="b"/>
                      <a:r>
                        <a:rPr lang="zh-CN" altLang="en-US" sz="1200" b="0" i="0" u="none" strike="noStrike" dirty="0" smtClean="0">
                          <a:solidFill>
                            <a:srgbClr val="000000"/>
                          </a:solidFill>
                          <a:effectLst/>
                          <a:latin typeface="微软雅黑"/>
                          <a:ea typeface="微软雅黑"/>
                          <a:cs typeface="微软雅黑"/>
                        </a:rPr>
                        <a:t>今日推荐后台更改后，首页还需另外修改</a:t>
                      </a:r>
                    </a:p>
                    <a:p>
                      <a:pPr algn="l" fontAlgn="b"/>
                      <a:r>
                        <a:rPr lang="zh-CN" altLang="en-US" sz="1200" b="0" i="0" u="none" strike="noStrike" dirty="0" smtClean="0">
                          <a:solidFill>
                            <a:srgbClr val="000000"/>
                          </a:solidFill>
                          <a:effectLst/>
                          <a:latin typeface="微软雅黑"/>
                          <a:ea typeface="微软雅黑"/>
                          <a:cs typeface="微软雅黑"/>
                        </a:rPr>
                        <a:t>首页轮播广告页需要美工支持</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r>
              <a:tr h="809352">
                <a:tc>
                  <a:txBody>
                    <a:bodyPr/>
                    <a:lstStyle/>
                    <a:p>
                      <a:pPr algn="ctr" fontAlgn="b"/>
                      <a:r>
                        <a:rPr lang="zh-CN" altLang="en-US" sz="1200" b="0" i="0" u="none" strike="noStrike" dirty="0" smtClean="0">
                          <a:solidFill>
                            <a:srgbClr val="000000"/>
                          </a:solidFill>
                          <a:effectLst/>
                          <a:latin typeface="微软雅黑"/>
                          <a:ea typeface="微软雅黑"/>
                          <a:cs typeface="微软雅黑"/>
                        </a:rPr>
                        <a:t>四川</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kumimoji="1" lang="zh-CN" altLang="en-US" sz="1200" dirty="0" smtClean="0">
                          <a:solidFill>
                            <a:srgbClr val="FF0000"/>
                          </a:solidFill>
                          <a:latin typeface="微软雅黑"/>
                          <a:ea typeface="微软雅黑"/>
                          <a:cs typeface="微软雅黑"/>
                        </a:rPr>
                        <a:t>卖家目前只有查询功能，无法导出</a:t>
                      </a:r>
                      <a:r>
                        <a:rPr kumimoji="1" lang="en-US" altLang="zh-CN" sz="1200" dirty="0" smtClean="0">
                          <a:solidFill>
                            <a:srgbClr val="FF0000"/>
                          </a:solidFill>
                          <a:latin typeface="微软雅黑"/>
                          <a:ea typeface="微软雅黑"/>
                          <a:cs typeface="微软雅黑"/>
                        </a:rPr>
                        <a:t>excel</a:t>
                      </a:r>
                      <a:r>
                        <a:rPr kumimoji="1" lang="zh-CN" altLang="en-US" sz="1200" dirty="0" smtClean="0">
                          <a:solidFill>
                            <a:srgbClr val="FF0000"/>
                          </a:solidFill>
                          <a:latin typeface="微软雅黑"/>
                          <a:ea typeface="微软雅黑"/>
                          <a:cs typeface="微软雅黑"/>
                        </a:rPr>
                        <a:t>表，不便于日常统计跟进</a:t>
                      </a:r>
                      <a:endParaRPr kumimoji="1" lang="en-US" altLang="zh-CN" sz="1200" dirty="0" smtClean="0">
                        <a:solidFill>
                          <a:srgbClr val="FF0000"/>
                        </a:solidFill>
                        <a:latin typeface="微软雅黑"/>
                        <a:ea typeface="微软雅黑"/>
                        <a:cs typeface="微软雅黑"/>
                      </a:endParaRP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r>
                        <a:rPr kumimoji="1" lang="en-US" altLang="zh-CN" sz="1200" dirty="0" smtClean="0">
                          <a:solidFill>
                            <a:srgbClr val="FF0000"/>
                          </a:solidFill>
                          <a:latin typeface="微软雅黑"/>
                          <a:ea typeface="微软雅黑"/>
                          <a:cs typeface="微软雅黑"/>
                        </a:rPr>
                        <a:t>1</a:t>
                      </a:r>
                      <a:r>
                        <a:rPr kumimoji="1" lang="zh-CN" altLang="en-US" sz="1200" dirty="0" smtClean="0">
                          <a:solidFill>
                            <a:srgbClr val="FF0000"/>
                          </a:solidFill>
                          <a:latin typeface="微软雅黑"/>
                          <a:ea typeface="微软雅黑"/>
                          <a:cs typeface="微软雅黑"/>
                        </a:rPr>
                        <a:t>、由于全部是对公打款，需要将对私入口全部屏蔽；</a:t>
                      </a:r>
                      <a:r>
                        <a:rPr kumimoji="1" lang="en-US" altLang="zh-CN" sz="1200" dirty="0" smtClean="0">
                          <a:solidFill>
                            <a:srgbClr val="FF0000"/>
                          </a:solidFill>
                          <a:latin typeface="微软雅黑"/>
                          <a:ea typeface="微软雅黑"/>
                          <a:cs typeface="微软雅黑"/>
                        </a:rPr>
                        <a:t> </a:t>
                      </a:r>
                    </a:p>
                    <a:p>
                      <a:r>
                        <a:rPr kumimoji="1" lang="en-US" altLang="zh-CN" sz="1200" dirty="0" smtClean="0">
                          <a:solidFill>
                            <a:srgbClr val="FF0000"/>
                          </a:solidFill>
                          <a:latin typeface="微软雅黑"/>
                          <a:ea typeface="微软雅黑"/>
                          <a:cs typeface="微软雅黑"/>
                        </a:rPr>
                        <a:t>2</a:t>
                      </a:r>
                      <a:r>
                        <a:rPr kumimoji="1" lang="zh-CN" altLang="en-US" sz="1200" dirty="0" smtClean="0">
                          <a:solidFill>
                            <a:srgbClr val="FF0000"/>
                          </a:solidFill>
                          <a:latin typeface="微软雅黑"/>
                          <a:ea typeface="微软雅黑"/>
                          <a:cs typeface="微软雅黑"/>
                        </a:rPr>
                        <a:t>、对公使用企业网银，通过第三方支付通道和线下付款不一样，多了一道复审的环节，期望针对操作给出具体的指引；</a:t>
                      </a:r>
                      <a:endParaRPr kumimoji="1" lang="en-US" altLang="zh-CN" sz="1200" dirty="0" smtClean="0">
                        <a:solidFill>
                          <a:srgbClr val="FF0000"/>
                        </a:solidFill>
                        <a:latin typeface="微软雅黑"/>
                        <a:ea typeface="微软雅黑"/>
                        <a:cs typeface="微软雅黑"/>
                      </a:endParaRPr>
                    </a:p>
                    <a:p>
                      <a:r>
                        <a:rPr kumimoji="1" lang="en-US" altLang="zh-CN" sz="1200" dirty="0" smtClean="0">
                          <a:solidFill>
                            <a:srgbClr val="FF0000"/>
                          </a:solidFill>
                          <a:latin typeface="微软雅黑"/>
                          <a:ea typeface="微软雅黑"/>
                          <a:cs typeface="微软雅黑"/>
                        </a:rPr>
                        <a:t>3</a:t>
                      </a:r>
                      <a:r>
                        <a:rPr kumimoji="1" lang="zh-CN" altLang="en-US" sz="1200" dirty="0" smtClean="0">
                          <a:solidFill>
                            <a:srgbClr val="FF0000"/>
                          </a:solidFill>
                          <a:latin typeface="微软雅黑"/>
                          <a:ea typeface="微软雅黑"/>
                          <a:cs typeface="微软雅黑"/>
                        </a:rPr>
                        <a:t>、很多当地的小众银行例如德阳银行、南充银行等无法支持。</a:t>
                      </a:r>
                      <a:endParaRPr kumimoji="1" lang="en-US" altLang="zh-CN" sz="1200" dirty="0" smtClean="0">
                        <a:latin typeface="微软雅黑"/>
                        <a:ea typeface="微软雅黑"/>
                        <a:cs typeface="微软雅黑"/>
                      </a:endParaRP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r>
                        <a:rPr kumimoji="1" lang="en-US" altLang="zh-CN" sz="1200" dirty="0" smtClean="0">
                          <a:solidFill>
                            <a:srgbClr val="FF0000"/>
                          </a:solidFill>
                          <a:latin typeface="微软雅黑"/>
                          <a:ea typeface="微软雅黑"/>
                          <a:cs typeface="微软雅黑"/>
                        </a:rPr>
                        <a:t>1</a:t>
                      </a:r>
                      <a:r>
                        <a:rPr kumimoji="1" lang="zh-CN" altLang="en-US" sz="1200" dirty="0" smtClean="0">
                          <a:solidFill>
                            <a:srgbClr val="FF0000"/>
                          </a:solidFill>
                          <a:latin typeface="微软雅黑"/>
                          <a:ea typeface="微软雅黑"/>
                          <a:cs typeface="微软雅黑"/>
                        </a:rPr>
                        <a:t>、返利功能不需要在平台上搞的太复杂，只需要在财务模块增加一个可以叫财务直接输入买家可用返利金额的入口即可；</a:t>
                      </a:r>
                      <a:endParaRPr kumimoji="1" lang="en-US" altLang="zh-CN" sz="1200" dirty="0" smtClean="0">
                        <a:solidFill>
                          <a:srgbClr val="FF0000"/>
                        </a:solidFill>
                        <a:latin typeface="微软雅黑"/>
                        <a:ea typeface="微软雅黑"/>
                        <a:cs typeface="微软雅黑"/>
                      </a:endParaRPr>
                    </a:p>
                    <a:p>
                      <a:r>
                        <a:rPr kumimoji="1" lang="zh-CN" altLang="zh-CN" sz="1200" dirty="0" smtClean="0">
                          <a:solidFill>
                            <a:srgbClr val="FF0000"/>
                          </a:solidFill>
                          <a:latin typeface="微软雅黑"/>
                          <a:ea typeface="微软雅黑"/>
                          <a:cs typeface="微软雅黑"/>
                        </a:rPr>
                        <a:t>2</a:t>
                      </a:r>
                      <a:r>
                        <a:rPr kumimoji="1" lang="zh-CN" altLang="en-US" sz="1200" dirty="0" smtClean="0">
                          <a:solidFill>
                            <a:srgbClr val="FF0000"/>
                          </a:solidFill>
                          <a:latin typeface="微软雅黑"/>
                          <a:ea typeface="微软雅黑"/>
                          <a:cs typeface="微软雅黑"/>
                        </a:rPr>
                        <a:t>、预付款功能期望加快；</a:t>
                      </a:r>
                      <a:endParaRPr kumimoji="1" lang="en-US" altLang="zh-CN" sz="1200" dirty="0" smtClean="0">
                        <a:solidFill>
                          <a:srgbClr val="FF0000"/>
                        </a:solidFill>
                        <a:latin typeface="微软雅黑"/>
                        <a:ea typeface="微软雅黑"/>
                        <a:cs typeface="微软雅黑"/>
                      </a:endParaRPr>
                    </a:p>
                    <a:p>
                      <a:r>
                        <a:rPr kumimoji="1" lang="zh-CN" altLang="zh-CN" sz="1200" dirty="0" smtClean="0">
                          <a:solidFill>
                            <a:srgbClr val="FF0000"/>
                          </a:solidFill>
                          <a:latin typeface="微软雅黑"/>
                          <a:ea typeface="微软雅黑"/>
                          <a:cs typeface="微软雅黑"/>
                        </a:rPr>
                        <a:t>3</a:t>
                      </a:r>
                      <a:r>
                        <a:rPr kumimoji="1" lang="zh-CN" altLang="en-US" sz="1200" dirty="0" smtClean="0">
                          <a:solidFill>
                            <a:srgbClr val="FF0000"/>
                          </a:solidFill>
                          <a:latin typeface="微软雅黑"/>
                          <a:ea typeface="微软雅黑"/>
                          <a:cs typeface="微软雅黑"/>
                        </a:rPr>
                        <a:t>、买家多子账号功能；</a:t>
                      </a:r>
                      <a:endParaRPr kumimoji="1" lang="en-US" altLang="zh-CN" sz="1200" dirty="0" smtClean="0">
                        <a:solidFill>
                          <a:srgbClr val="FF0000"/>
                        </a:solidFill>
                        <a:latin typeface="微软雅黑"/>
                        <a:ea typeface="微软雅黑"/>
                        <a:cs typeface="微软雅黑"/>
                      </a:endParaRPr>
                    </a:p>
                    <a:p>
                      <a:r>
                        <a:rPr kumimoji="1" lang="zh-CN" altLang="zh-CN" sz="1200" dirty="0" smtClean="0">
                          <a:solidFill>
                            <a:srgbClr val="FF0000"/>
                          </a:solidFill>
                          <a:latin typeface="微软雅黑"/>
                          <a:ea typeface="微软雅黑"/>
                          <a:cs typeface="微软雅黑"/>
                        </a:rPr>
                        <a:t>4</a:t>
                      </a:r>
                      <a:r>
                        <a:rPr kumimoji="1" lang="zh-CN" altLang="en-US" sz="1200" dirty="0" smtClean="0">
                          <a:solidFill>
                            <a:srgbClr val="FF0000"/>
                          </a:solidFill>
                          <a:latin typeface="微软雅黑"/>
                          <a:ea typeface="微软雅黑"/>
                          <a:cs typeface="微软雅黑"/>
                        </a:rPr>
                        <a:t>、地包开店系统功能。</a:t>
                      </a:r>
                      <a:endParaRPr kumimoji="1" lang="en-US" altLang="zh-CN" sz="1200" dirty="0" smtClean="0">
                        <a:solidFill>
                          <a:srgbClr val="FF0000"/>
                        </a:solidFill>
                        <a:latin typeface="微软雅黑"/>
                        <a:ea typeface="微软雅黑"/>
                        <a:cs typeface="微软雅黑"/>
                      </a:endParaRPr>
                    </a:p>
                  </a:txBody>
                  <a:tcPr marL="12700" marR="12700" marT="12700" marB="0" anchor="ctr"/>
                </a:tc>
              </a:tr>
              <a:tr h="508457">
                <a:tc>
                  <a:txBody>
                    <a:bodyPr/>
                    <a:lstStyle/>
                    <a:p>
                      <a:pPr algn="ctr" fontAlgn="b"/>
                      <a:r>
                        <a:rPr lang="zh-CN" altLang="en-US" sz="1200" b="0" i="0" u="none" strike="noStrike" dirty="0" smtClean="0">
                          <a:solidFill>
                            <a:srgbClr val="000000"/>
                          </a:solidFill>
                          <a:effectLst/>
                          <a:latin typeface="微软雅黑"/>
                          <a:ea typeface="微软雅黑"/>
                          <a:cs typeface="微软雅黑"/>
                        </a:rPr>
                        <a:t>河南</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algn="l" fontAlgn="b"/>
                      <a:r>
                        <a:rPr lang="zh-CN" altLang="en-US" sz="1200" b="0" i="0" u="none" strike="noStrike" dirty="0" smtClean="0">
                          <a:solidFill>
                            <a:srgbClr val="000000"/>
                          </a:solidFill>
                          <a:effectLst/>
                          <a:latin typeface="微软雅黑"/>
                          <a:ea typeface="微软雅黑"/>
                          <a:cs typeface="微软雅黑"/>
                        </a:rPr>
                        <a:t>问题：</a:t>
                      </a:r>
                      <a:r>
                        <a:rPr lang="en-US" altLang="zh-CN" sz="1200" b="0" i="0" u="none" strike="noStrike" dirty="0" smtClean="0">
                          <a:solidFill>
                            <a:srgbClr val="000000"/>
                          </a:solidFill>
                          <a:effectLst/>
                          <a:latin typeface="微软雅黑"/>
                          <a:ea typeface="微软雅黑"/>
                          <a:cs typeface="微软雅黑"/>
                        </a:rPr>
                        <a:t>1</a:t>
                      </a:r>
                      <a:r>
                        <a:rPr lang="zh-CN" altLang="en-US" sz="1200" b="0" i="0" u="none" strike="noStrike" dirty="0" smtClean="0">
                          <a:solidFill>
                            <a:srgbClr val="000000"/>
                          </a:solidFill>
                          <a:effectLst/>
                          <a:latin typeface="微软雅黑"/>
                          <a:ea typeface="微软雅黑"/>
                          <a:cs typeface="微软雅黑"/>
                        </a:rPr>
                        <a:t>、注册审核速度慢；</a:t>
                      </a:r>
                      <a:r>
                        <a:rPr lang="en-US" altLang="zh-CN" sz="1200" b="0" i="0" u="none" strike="noStrike" dirty="0" smtClean="0">
                          <a:solidFill>
                            <a:srgbClr val="000000"/>
                          </a:solidFill>
                          <a:effectLst/>
                          <a:latin typeface="微软雅黑"/>
                          <a:ea typeface="微软雅黑"/>
                          <a:cs typeface="微软雅黑"/>
                        </a:rPr>
                        <a:t>2</a:t>
                      </a:r>
                      <a:r>
                        <a:rPr lang="zh-CN" altLang="en-US" sz="1200" b="0" i="0" u="none" strike="noStrike" dirty="0" smtClean="0">
                          <a:solidFill>
                            <a:srgbClr val="000000"/>
                          </a:solidFill>
                          <a:effectLst/>
                          <a:latin typeface="微软雅黑"/>
                          <a:ea typeface="微软雅黑"/>
                          <a:cs typeface="微软雅黑"/>
                        </a:rPr>
                        <a:t>、客户注册上传营业执照拍的照片过大上传不了</a:t>
                      </a:r>
                    </a:p>
                    <a:p>
                      <a:pPr algn="l" fontAlgn="b"/>
                      <a:r>
                        <a:rPr lang="zh-CN" altLang="en-US" sz="1200" b="0" i="0" u="none" strike="noStrike" dirty="0" smtClean="0">
                          <a:solidFill>
                            <a:srgbClr val="000000"/>
                          </a:solidFill>
                          <a:effectLst/>
                          <a:latin typeface="微软雅黑"/>
                          <a:ea typeface="微软雅黑"/>
                          <a:cs typeface="微软雅黑"/>
                        </a:rPr>
                        <a:t>建议：审核流程是否可以简化</a:t>
                      </a: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dirty="0" smtClean="0">
                          <a:latin typeface="微软雅黑"/>
                          <a:ea typeface="微软雅黑"/>
                          <a:cs typeface="微软雅黑"/>
                        </a:rPr>
                        <a:t>/</a:t>
                      </a:r>
                      <a:endParaRPr lang="zh-CN" altLang="en-US" sz="1200" dirty="0" smtClean="0">
                        <a:latin typeface="微软雅黑"/>
                        <a:ea typeface="微软雅黑"/>
                        <a:cs typeface="微软雅黑"/>
                      </a:endParaRPr>
                    </a:p>
                  </a:txBody>
                  <a:tcPr marL="12700" marR="12700" marT="12700" marB="0"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algn="l" fontAlgn="b"/>
                      <a:r>
                        <a:rPr lang="zh-CN" altLang="en-US" sz="1200" b="0" i="0" u="none" strike="noStrike" dirty="0" smtClean="0">
                          <a:solidFill>
                            <a:srgbClr val="000000"/>
                          </a:solidFill>
                          <a:effectLst/>
                          <a:latin typeface="微软雅黑"/>
                          <a:ea typeface="微软雅黑"/>
                          <a:cs typeface="微软雅黑"/>
                        </a:rPr>
                        <a:t>问题：产品选择的区域是全省，但是个别区域还是订不了，提示区域受限</a:t>
                      </a:r>
                    </a:p>
                    <a:p>
                      <a:pPr algn="l" fontAlgn="b"/>
                      <a:r>
                        <a:rPr lang="zh-CN" altLang="en-US" sz="1200" b="0" i="0" u="none" strike="noStrike" dirty="0" smtClean="0">
                          <a:solidFill>
                            <a:srgbClr val="000000"/>
                          </a:solidFill>
                          <a:effectLst/>
                          <a:latin typeface="微软雅黑"/>
                          <a:ea typeface="微软雅黑"/>
                          <a:cs typeface="微软雅黑"/>
                        </a:rPr>
                        <a:t>建议：增加手机</a:t>
                      </a:r>
                      <a:r>
                        <a:rPr lang="en-US" altLang="zh-CN" sz="1200" b="0" i="0" u="none" strike="noStrike" dirty="0" smtClean="0">
                          <a:solidFill>
                            <a:srgbClr val="000000"/>
                          </a:solidFill>
                          <a:effectLst/>
                          <a:latin typeface="微软雅黑"/>
                          <a:ea typeface="微软雅黑"/>
                          <a:cs typeface="微软雅黑"/>
                        </a:rPr>
                        <a:t>APP</a:t>
                      </a:r>
                      <a:r>
                        <a:rPr lang="zh-CN" altLang="en-US" sz="1200" b="0" i="0" u="none" strike="noStrike" dirty="0" smtClean="0">
                          <a:solidFill>
                            <a:srgbClr val="000000"/>
                          </a:solidFill>
                          <a:effectLst/>
                          <a:latin typeface="微软雅黑"/>
                          <a:ea typeface="微软雅黑"/>
                          <a:cs typeface="微软雅黑"/>
                        </a:rPr>
                        <a:t>，下单更方便。</a:t>
                      </a:r>
                    </a:p>
                  </a:txBody>
                  <a:tcPr marL="12700" marR="12700" marT="12700" marB="0" anchor="ctr"/>
                </a:tc>
              </a:tr>
              <a:tr h="486781">
                <a:tc>
                  <a:txBody>
                    <a:bodyPr/>
                    <a:lstStyle/>
                    <a:p>
                      <a:pPr algn="ctr" fontAlgn="b"/>
                      <a:r>
                        <a:rPr lang="zh-CN" altLang="en-US" sz="1200" b="0" i="0" u="none" strike="noStrike" dirty="0" smtClean="0">
                          <a:solidFill>
                            <a:srgbClr val="000000"/>
                          </a:solidFill>
                          <a:effectLst/>
                          <a:latin typeface="微软雅黑"/>
                          <a:ea typeface="微软雅黑"/>
                          <a:cs typeface="微软雅黑"/>
                        </a:rPr>
                        <a:t>陕西</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kumimoji="1" lang="zh-CN" altLang="en-US" sz="1200" dirty="0" smtClean="0">
                          <a:solidFill>
                            <a:srgbClr val="FF0000"/>
                          </a:solidFill>
                          <a:latin typeface="微软雅黑"/>
                          <a:ea typeface="微软雅黑"/>
                          <a:cs typeface="微软雅黑"/>
                        </a:rPr>
                        <a:t>卖家目前只有查询功能，无法导出</a:t>
                      </a:r>
                      <a:r>
                        <a:rPr kumimoji="1" lang="en-US" altLang="zh-CN" sz="1200" dirty="0" smtClean="0">
                          <a:solidFill>
                            <a:srgbClr val="FF0000"/>
                          </a:solidFill>
                          <a:latin typeface="微软雅黑"/>
                          <a:ea typeface="微软雅黑"/>
                          <a:cs typeface="微软雅黑"/>
                        </a:rPr>
                        <a:t>excel</a:t>
                      </a:r>
                      <a:r>
                        <a:rPr kumimoji="1" lang="zh-CN" altLang="en-US" sz="1200" dirty="0" smtClean="0">
                          <a:solidFill>
                            <a:srgbClr val="FF0000"/>
                          </a:solidFill>
                          <a:latin typeface="微软雅黑"/>
                          <a:ea typeface="微软雅黑"/>
                          <a:cs typeface="微软雅黑"/>
                        </a:rPr>
                        <a:t>表，不便于日常统计跟进</a:t>
                      </a:r>
                      <a:endParaRPr kumimoji="1" lang="en-US" altLang="zh-CN" sz="1200" dirty="0" smtClean="0">
                        <a:solidFill>
                          <a:srgbClr val="FF0000"/>
                        </a:solidFill>
                        <a:latin typeface="微软雅黑"/>
                        <a:ea typeface="微软雅黑"/>
                        <a:cs typeface="微软雅黑"/>
                      </a:endParaRPr>
                    </a:p>
                  </a:txBody>
                  <a:tcPr marL="12700" marR="12700" marT="12700" marB="0" anchor="ctr"/>
                </a:tc>
                <a:tc>
                  <a:txBody>
                    <a:bodyPr/>
                    <a:lstStyle/>
                    <a:p>
                      <a:pPr algn="ctr" fontAlgn="b"/>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1" lang="zh-CN" altLang="en-US" sz="1200" dirty="0" smtClean="0">
                          <a:solidFill>
                            <a:srgbClr val="FF0000"/>
                          </a:solidFill>
                          <a:latin typeface="微软雅黑"/>
                          <a:ea typeface="微软雅黑"/>
                          <a:cs typeface="微软雅黑"/>
                        </a:rPr>
                        <a:t>加快汇付宝回款速度。</a:t>
                      </a:r>
                      <a:endParaRPr kumimoji="1" lang="en-US" altLang="zh-CN" sz="1200" dirty="0" smtClean="0">
                        <a:latin typeface="微软雅黑"/>
                        <a:ea typeface="微软雅黑"/>
                        <a:cs typeface="微软雅黑"/>
                      </a:endParaRPr>
                    </a:p>
                  </a:txBody>
                  <a:tcPr marL="12700" marR="12700" marT="12700" marB="0" anchor="ctr"/>
                </a:tc>
                <a:tc>
                  <a:txBody>
                    <a:bodyPr/>
                    <a:lstStyle/>
                    <a:p>
                      <a:pPr algn="ctr" fontAlgn="b"/>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c>
                  <a:txBody>
                    <a:bodyPr/>
                    <a:lstStyle/>
                    <a:p>
                      <a:r>
                        <a:rPr kumimoji="1" lang="en-US" altLang="zh-CN" sz="1200" dirty="0" smtClean="0">
                          <a:solidFill>
                            <a:srgbClr val="FF0000"/>
                          </a:solidFill>
                          <a:latin typeface="微软雅黑"/>
                          <a:ea typeface="微软雅黑"/>
                          <a:cs typeface="微软雅黑"/>
                        </a:rPr>
                        <a:t>1</a:t>
                      </a:r>
                      <a:r>
                        <a:rPr kumimoji="1" lang="zh-CN" altLang="en-US" sz="1200" dirty="0" smtClean="0">
                          <a:solidFill>
                            <a:srgbClr val="FF0000"/>
                          </a:solidFill>
                          <a:latin typeface="微软雅黑"/>
                          <a:ea typeface="微软雅黑"/>
                          <a:cs typeface="微软雅黑"/>
                        </a:rPr>
                        <a:t>、预付款功能期望加快；</a:t>
                      </a:r>
                      <a:endParaRPr kumimoji="1" lang="en-US" altLang="zh-CN" sz="1200" dirty="0" smtClean="0">
                        <a:solidFill>
                          <a:srgbClr val="FF0000"/>
                        </a:solidFill>
                        <a:latin typeface="微软雅黑"/>
                        <a:ea typeface="微软雅黑"/>
                        <a:cs typeface="微软雅黑"/>
                      </a:endParaRPr>
                    </a:p>
                    <a:p>
                      <a:r>
                        <a:rPr kumimoji="1" lang="en-US" altLang="zh-CN" sz="1200" dirty="0" smtClean="0">
                          <a:solidFill>
                            <a:srgbClr val="FF0000"/>
                          </a:solidFill>
                          <a:latin typeface="微软雅黑"/>
                          <a:ea typeface="微软雅黑"/>
                          <a:cs typeface="微软雅黑"/>
                        </a:rPr>
                        <a:t>2</a:t>
                      </a:r>
                      <a:r>
                        <a:rPr kumimoji="1" lang="zh-CN" altLang="en-US" sz="1200" dirty="0" smtClean="0">
                          <a:solidFill>
                            <a:srgbClr val="FF0000"/>
                          </a:solidFill>
                          <a:latin typeface="微软雅黑"/>
                          <a:ea typeface="微软雅黑"/>
                          <a:cs typeface="微软雅黑"/>
                        </a:rPr>
                        <a:t>、买家多子账号功能；</a:t>
                      </a:r>
                      <a:endParaRPr kumimoji="1" lang="en-US" altLang="zh-CN" sz="1200" dirty="0" smtClean="0">
                        <a:solidFill>
                          <a:srgbClr val="FF0000"/>
                        </a:solidFill>
                        <a:latin typeface="微软雅黑"/>
                        <a:ea typeface="微软雅黑"/>
                        <a:cs typeface="微软雅黑"/>
                      </a:endParaRPr>
                    </a:p>
                    <a:p>
                      <a:r>
                        <a:rPr kumimoji="1" lang="en-US" altLang="zh-CN" sz="1200" dirty="0" smtClean="0">
                          <a:solidFill>
                            <a:srgbClr val="FF0000"/>
                          </a:solidFill>
                          <a:latin typeface="微软雅黑"/>
                          <a:ea typeface="微软雅黑"/>
                          <a:cs typeface="微软雅黑"/>
                        </a:rPr>
                        <a:t>3</a:t>
                      </a:r>
                      <a:r>
                        <a:rPr kumimoji="1" lang="zh-CN" altLang="en-US" sz="1200" dirty="0" smtClean="0">
                          <a:solidFill>
                            <a:srgbClr val="FF0000"/>
                          </a:solidFill>
                          <a:latin typeface="微软雅黑"/>
                          <a:ea typeface="微软雅黑"/>
                          <a:cs typeface="微软雅黑"/>
                        </a:rPr>
                        <a:t>、地包开店系统功能。</a:t>
                      </a:r>
                      <a:endParaRPr kumimoji="1" lang="en-US" altLang="zh-CN" sz="1200" dirty="0" smtClean="0">
                        <a:solidFill>
                          <a:srgbClr val="FF0000"/>
                        </a:solidFill>
                        <a:latin typeface="微软雅黑"/>
                        <a:ea typeface="微软雅黑"/>
                        <a:cs typeface="微软雅黑"/>
                      </a:endParaRPr>
                    </a:p>
                  </a:txBody>
                  <a:tcPr marL="12700" marR="12700" marT="12700" marB="0" anchor="ctr"/>
                </a:tc>
              </a:tr>
            </a:tbl>
          </a:graphicData>
        </a:graphic>
      </p:graphicFrame>
    </p:spTree>
    <p:extLst>
      <p:ext uri="{BB962C8B-B14F-4D97-AF65-F5344CB8AC3E}">
        <p14:creationId xmlns:p14="http://schemas.microsoft.com/office/powerpoint/2010/main" val="38393266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prstClr val="white"/>
                </a:solidFill>
                <a:latin typeface="Calibri"/>
                <a:ea typeface="宋体"/>
              </a:rPr>
              <a:t>物流存在的问题及改进建议</a:t>
            </a:r>
            <a:endParaRPr lang="zh-CN" altLang="en-US" sz="2800" b="1" dirty="0">
              <a:solidFill>
                <a:prstClr val="white"/>
              </a:solidFill>
              <a:latin typeface="Calibri"/>
              <a:ea typeface="宋体"/>
            </a:endParaRPr>
          </a:p>
        </p:txBody>
      </p:sp>
      <p:sp>
        <p:nvSpPr>
          <p:cNvPr id="3" name="矩形 2"/>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4" name="图片 3" descr="logo.png"/>
          <p:cNvPicPr>
            <a:picLocks noChangeAspect="1"/>
          </p:cNvPicPr>
          <p:nvPr/>
        </p:nvPicPr>
        <p:blipFill>
          <a:blip r:embed="rId3"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177308420"/>
              </p:ext>
            </p:extLst>
          </p:nvPr>
        </p:nvGraphicFramePr>
        <p:xfrm>
          <a:off x="621949" y="1176657"/>
          <a:ext cx="10537297" cy="4574723"/>
        </p:xfrm>
        <a:graphic>
          <a:graphicData uri="http://schemas.openxmlformats.org/drawingml/2006/table">
            <a:tbl>
              <a:tblPr firstRow="1" bandRow="1">
                <a:tableStyleId>{5940675A-B579-460E-94D1-54222C63F5DA}</a:tableStyleId>
              </a:tblPr>
              <a:tblGrid>
                <a:gridCol w="1650886"/>
                <a:gridCol w="8886411"/>
              </a:tblGrid>
              <a:tr h="1561716">
                <a:tc>
                  <a:txBody>
                    <a:bodyPr/>
                    <a:lstStyle/>
                    <a:p>
                      <a:r>
                        <a:rPr lang="zh-CN" altLang="en-US" sz="1800" dirty="0" smtClean="0">
                          <a:solidFill>
                            <a:schemeClr val="tx1"/>
                          </a:solidFill>
                          <a:latin typeface="微软雅黑"/>
                          <a:ea typeface="微软雅黑"/>
                          <a:cs typeface="微软雅黑"/>
                        </a:rPr>
                        <a:t>河北</a:t>
                      </a:r>
                      <a:endParaRPr lang="zh-CN" altLang="en-US" sz="1800" dirty="0">
                        <a:solidFill>
                          <a:schemeClr val="tx1"/>
                        </a:solidFill>
                        <a:latin typeface="微软雅黑"/>
                        <a:ea typeface="微软雅黑"/>
                        <a:cs typeface="微软雅黑"/>
                      </a:endParaRPr>
                    </a:p>
                  </a:txBody>
                  <a:tcPr anchor="ctr"/>
                </a:tc>
                <a:tc>
                  <a:txBody>
                    <a:bodyPr/>
                    <a:lstStyle/>
                    <a:p>
                      <a:r>
                        <a:rPr lang="en-US" altLang="zh-CN" sz="1800" dirty="0" smtClean="0">
                          <a:solidFill>
                            <a:schemeClr val="tx1"/>
                          </a:solidFill>
                          <a:latin typeface="微软雅黑"/>
                          <a:ea typeface="微软雅黑"/>
                          <a:cs typeface="微软雅黑"/>
                        </a:rPr>
                        <a:t>1.</a:t>
                      </a:r>
                      <a:r>
                        <a:rPr lang="zh-CN" altLang="en-US" sz="1800" dirty="0" smtClean="0">
                          <a:solidFill>
                            <a:schemeClr val="tx1"/>
                          </a:solidFill>
                          <a:latin typeface="微软雅黑"/>
                          <a:ea typeface="微软雅黑"/>
                          <a:cs typeface="微软雅黑"/>
                        </a:rPr>
                        <a:t>希望有物流端，并且显示库存。</a:t>
                      </a:r>
                    </a:p>
                    <a:p>
                      <a:r>
                        <a:rPr lang="en-US" altLang="zh-CN" sz="1800" dirty="0" smtClean="0">
                          <a:solidFill>
                            <a:schemeClr val="tx1"/>
                          </a:solidFill>
                          <a:latin typeface="微软雅黑"/>
                          <a:ea typeface="微软雅黑"/>
                          <a:cs typeface="微软雅黑"/>
                        </a:rPr>
                        <a:t>2.</a:t>
                      </a:r>
                      <a:r>
                        <a:rPr lang="zh-CN" altLang="en-US" sz="1800" dirty="0" smtClean="0">
                          <a:solidFill>
                            <a:schemeClr val="tx1"/>
                          </a:solidFill>
                          <a:latin typeface="微软雅黑"/>
                          <a:ea typeface="微软雅黑"/>
                          <a:cs typeface="微软雅黑"/>
                        </a:rPr>
                        <a:t>能根据商务发货的指令做发货，录入串号，并且打印带地址及单号的面单。</a:t>
                      </a:r>
                    </a:p>
                    <a:p>
                      <a:r>
                        <a:rPr lang="en-US" altLang="zh-CN" sz="1800" dirty="0" smtClean="0">
                          <a:solidFill>
                            <a:schemeClr val="tx1"/>
                          </a:solidFill>
                          <a:latin typeface="微软雅黑"/>
                          <a:ea typeface="微软雅黑"/>
                          <a:cs typeface="微软雅黑"/>
                        </a:rPr>
                        <a:t>3.</a:t>
                      </a:r>
                      <a:r>
                        <a:rPr lang="zh-CN" altLang="en-US" sz="1800" dirty="0" smtClean="0">
                          <a:solidFill>
                            <a:schemeClr val="tx1"/>
                          </a:solidFill>
                          <a:latin typeface="微软雅黑"/>
                          <a:ea typeface="微软雅黑"/>
                          <a:cs typeface="微软雅黑"/>
                        </a:rPr>
                        <a:t>实时显示物流信息，物流跟踪查询。</a:t>
                      </a:r>
                    </a:p>
                    <a:p>
                      <a:r>
                        <a:rPr lang="en-US" altLang="zh-CN" sz="1800" dirty="0" smtClean="0">
                          <a:solidFill>
                            <a:schemeClr val="tx1"/>
                          </a:solidFill>
                          <a:latin typeface="微软雅黑"/>
                          <a:ea typeface="微软雅黑"/>
                          <a:cs typeface="微软雅黑"/>
                        </a:rPr>
                        <a:t>4.</a:t>
                      </a:r>
                      <a:r>
                        <a:rPr lang="zh-CN" altLang="en-US" sz="1800" dirty="0" smtClean="0">
                          <a:solidFill>
                            <a:schemeClr val="tx1"/>
                          </a:solidFill>
                          <a:latin typeface="微软雅黑"/>
                          <a:ea typeface="微软雅黑"/>
                          <a:cs typeface="微软雅黑"/>
                        </a:rPr>
                        <a:t>进销存报表。</a:t>
                      </a:r>
                    </a:p>
                    <a:p>
                      <a:r>
                        <a:rPr lang="en-US" altLang="zh-CN" sz="1800" dirty="0" smtClean="0">
                          <a:solidFill>
                            <a:srgbClr val="FF0000"/>
                          </a:solidFill>
                          <a:latin typeface="微软雅黑"/>
                          <a:ea typeface="微软雅黑"/>
                          <a:cs typeface="微软雅黑"/>
                        </a:rPr>
                        <a:t>5.</a:t>
                      </a:r>
                      <a:r>
                        <a:rPr lang="zh-CN" altLang="en-US" sz="1800" dirty="0" smtClean="0">
                          <a:solidFill>
                            <a:srgbClr val="FF0000"/>
                          </a:solidFill>
                          <a:latin typeface="微软雅黑"/>
                          <a:ea typeface="微软雅黑"/>
                          <a:cs typeface="微软雅黑"/>
                        </a:rPr>
                        <a:t>增加采购模块。</a:t>
                      </a:r>
                    </a:p>
                  </a:txBody>
                  <a:tcPr anchor="ctr"/>
                </a:tc>
              </a:tr>
              <a:tr h="575784">
                <a:tc>
                  <a:txBody>
                    <a:bodyPr/>
                    <a:lstStyle/>
                    <a:p>
                      <a:r>
                        <a:rPr lang="zh-CN" altLang="en-US" sz="1800" dirty="0" smtClean="0">
                          <a:solidFill>
                            <a:schemeClr val="tx1"/>
                          </a:solidFill>
                          <a:latin typeface="微软雅黑"/>
                          <a:ea typeface="微软雅黑"/>
                          <a:cs typeface="微软雅黑"/>
                        </a:rPr>
                        <a:t>吉林</a:t>
                      </a:r>
                      <a:endParaRPr lang="zh-CN" altLang="en-US" sz="1800" dirty="0">
                        <a:solidFill>
                          <a:schemeClr val="tx1"/>
                        </a:solidFill>
                        <a:latin typeface="微软雅黑"/>
                        <a:ea typeface="微软雅黑"/>
                        <a:cs typeface="微软雅黑"/>
                      </a:endParaRPr>
                    </a:p>
                  </a:txBody>
                  <a:tcPr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r>
              <a:tr h="575784">
                <a:tc>
                  <a:txBody>
                    <a:bodyPr/>
                    <a:lstStyle/>
                    <a:p>
                      <a:r>
                        <a:rPr lang="zh-CN" altLang="en-US" sz="1800" dirty="0" smtClean="0">
                          <a:solidFill>
                            <a:schemeClr val="tx1"/>
                          </a:solidFill>
                          <a:latin typeface="微软雅黑"/>
                          <a:ea typeface="微软雅黑"/>
                          <a:cs typeface="微软雅黑"/>
                        </a:rPr>
                        <a:t>四川</a:t>
                      </a:r>
                      <a:endParaRPr lang="zh-CN" altLang="en-US" sz="1800" dirty="0">
                        <a:solidFill>
                          <a:schemeClr val="tx1"/>
                        </a:solidFill>
                        <a:latin typeface="微软雅黑"/>
                        <a:ea typeface="微软雅黑"/>
                        <a:cs typeface="微软雅黑"/>
                      </a:endParaRPr>
                    </a:p>
                  </a:txBody>
                  <a:tcPr anchor="ct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tc>
              </a:tr>
              <a:tr h="709871">
                <a:tc>
                  <a:txBody>
                    <a:bodyPr/>
                    <a:lstStyle/>
                    <a:p>
                      <a:r>
                        <a:rPr lang="zh-CN" altLang="en-US" sz="1800" dirty="0" smtClean="0">
                          <a:solidFill>
                            <a:schemeClr val="tx1"/>
                          </a:solidFill>
                          <a:latin typeface="微软雅黑"/>
                          <a:ea typeface="微软雅黑"/>
                          <a:cs typeface="微软雅黑"/>
                        </a:rPr>
                        <a:t>河南</a:t>
                      </a:r>
                      <a:endParaRPr lang="zh-CN" altLang="en-US" sz="1800" dirty="0">
                        <a:solidFill>
                          <a:schemeClr val="tx1"/>
                        </a:solidFill>
                        <a:latin typeface="微软雅黑"/>
                        <a:ea typeface="微软雅黑"/>
                        <a:cs typeface="微软雅黑"/>
                      </a:endParaRPr>
                    </a:p>
                  </a:txBody>
                  <a:tcPr anchor="ctr"/>
                </a:tc>
                <a:tc>
                  <a:txBody>
                    <a:bodyPr/>
                    <a:lstStyle/>
                    <a:p>
                      <a:r>
                        <a:rPr lang="en-US" altLang="zh-CN" sz="1800" dirty="0" smtClean="0">
                          <a:solidFill>
                            <a:schemeClr val="tx1"/>
                          </a:solidFill>
                          <a:latin typeface="微软雅黑"/>
                          <a:ea typeface="微软雅黑"/>
                          <a:cs typeface="微软雅黑"/>
                        </a:rPr>
                        <a:t>1</a:t>
                      </a:r>
                      <a:r>
                        <a:rPr lang="zh-CN" altLang="en-US" sz="1800" dirty="0" smtClean="0">
                          <a:solidFill>
                            <a:schemeClr val="tx1"/>
                          </a:solidFill>
                          <a:latin typeface="微软雅黑"/>
                          <a:ea typeface="微软雅黑"/>
                          <a:cs typeface="微软雅黑"/>
                        </a:rPr>
                        <a:t>、商家选择的物流，供应商看不到</a:t>
                      </a:r>
                    </a:p>
                    <a:p>
                      <a:r>
                        <a:rPr lang="en-US" altLang="zh-CN" sz="1800" dirty="0" smtClean="0">
                          <a:solidFill>
                            <a:srgbClr val="FF0000"/>
                          </a:solidFill>
                          <a:latin typeface="微软雅黑"/>
                          <a:ea typeface="微软雅黑"/>
                          <a:cs typeface="微软雅黑"/>
                        </a:rPr>
                        <a:t>2</a:t>
                      </a:r>
                      <a:r>
                        <a:rPr lang="zh-CN" altLang="en-US" sz="1800" dirty="0" smtClean="0">
                          <a:solidFill>
                            <a:srgbClr val="FF0000"/>
                          </a:solidFill>
                          <a:latin typeface="微软雅黑"/>
                          <a:ea typeface="微软雅黑"/>
                          <a:cs typeface="微软雅黑"/>
                        </a:rPr>
                        <a:t>、物流费设置问题，设置</a:t>
                      </a:r>
                      <a:r>
                        <a:rPr lang="en-US" altLang="zh-CN" sz="1800" dirty="0" smtClean="0">
                          <a:solidFill>
                            <a:srgbClr val="FF0000"/>
                          </a:solidFill>
                          <a:latin typeface="微软雅黑"/>
                          <a:ea typeface="微软雅黑"/>
                          <a:cs typeface="微软雅黑"/>
                        </a:rPr>
                        <a:t>4</a:t>
                      </a:r>
                      <a:r>
                        <a:rPr lang="zh-CN" altLang="en-US" sz="1800" dirty="0" smtClean="0">
                          <a:solidFill>
                            <a:srgbClr val="FF0000"/>
                          </a:solidFill>
                          <a:latin typeface="微软雅黑"/>
                          <a:ea typeface="微软雅黑"/>
                          <a:cs typeface="微软雅黑"/>
                        </a:rPr>
                        <a:t>台包邮，但是客户订</a:t>
                      </a:r>
                      <a:r>
                        <a:rPr lang="en-US" altLang="zh-CN" sz="1800" dirty="0" smtClean="0">
                          <a:solidFill>
                            <a:srgbClr val="FF0000"/>
                          </a:solidFill>
                          <a:latin typeface="微软雅黑"/>
                          <a:ea typeface="微软雅黑"/>
                          <a:cs typeface="微软雅黑"/>
                        </a:rPr>
                        <a:t>4</a:t>
                      </a:r>
                      <a:r>
                        <a:rPr lang="zh-CN" altLang="en-US" sz="1800" dirty="0" smtClean="0">
                          <a:solidFill>
                            <a:srgbClr val="FF0000"/>
                          </a:solidFill>
                          <a:latin typeface="微软雅黑"/>
                          <a:ea typeface="微软雅黑"/>
                          <a:cs typeface="微软雅黑"/>
                        </a:rPr>
                        <a:t>台不同的机器，不会免运费。</a:t>
                      </a:r>
                    </a:p>
                  </a:txBody>
                  <a:tcPr anchor="ctr"/>
                </a:tc>
              </a:tr>
              <a:tr h="575784">
                <a:tc>
                  <a:txBody>
                    <a:bodyPr/>
                    <a:lstStyle/>
                    <a:p>
                      <a:r>
                        <a:rPr lang="zh-CN" altLang="en-US" sz="1800" dirty="0" smtClean="0">
                          <a:solidFill>
                            <a:schemeClr val="tx1"/>
                          </a:solidFill>
                          <a:latin typeface="微软雅黑"/>
                          <a:ea typeface="微软雅黑"/>
                          <a:cs typeface="微软雅黑"/>
                        </a:rPr>
                        <a:t>辽宁</a:t>
                      </a:r>
                      <a:endParaRPr lang="zh-CN" altLang="en-US" sz="1800" dirty="0">
                        <a:solidFill>
                          <a:schemeClr val="tx1"/>
                        </a:solidFill>
                        <a:latin typeface="微软雅黑"/>
                        <a:ea typeface="微软雅黑"/>
                        <a:cs typeface="微软雅黑"/>
                      </a:endParaRPr>
                    </a:p>
                  </a:txBody>
                  <a:tcPr anchor="ctr"/>
                </a:tc>
                <a:tc>
                  <a:txBody>
                    <a:bodyPr/>
                    <a:lstStyle/>
                    <a:p>
                      <a:pPr algn="ctr" fontAlgn="b"/>
                      <a:r>
                        <a:rPr lang="en-US" altLang="zh-CN" sz="1800" b="0" i="0" u="none" strike="noStrike" dirty="0" smtClean="0">
                          <a:solidFill>
                            <a:srgbClr val="000000"/>
                          </a:solidFill>
                          <a:effectLst/>
                          <a:latin typeface="微软雅黑"/>
                          <a:ea typeface="微软雅黑"/>
                          <a:cs typeface="微软雅黑"/>
                        </a:rPr>
                        <a:t>/</a:t>
                      </a:r>
                      <a:endParaRPr lang="zh-CN" altLang="en-US" sz="1800" b="0" i="0" u="none" strike="noStrike" dirty="0">
                        <a:solidFill>
                          <a:srgbClr val="000000"/>
                        </a:solidFill>
                        <a:effectLst/>
                        <a:latin typeface="微软雅黑"/>
                        <a:ea typeface="微软雅黑"/>
                        <a:cs typeface="微软雅黑"/>
                      </a:endParaRPr>
                    </a:p>
                  </a:txBody>
                  <a:tcPr anchor="ctr"/>
                </a:tc>
              </a:tr>
              <a:tr h="575784">
                <a:tc>
                  <a:txBody>
                    <a:bodyPr/>
                    <a:lstStyle/>
                    <a:p>
                      <a:r>
                        <a:rPr lang="zh-CN" altLang="en-US" sz="1800" dirty="0" smtClean="0">
                          <a:solidFill>
                            <a:schemeClr val="tx1"/>
                          </a:solidFill>
                          <a:latin typeface="微软雅黑"/>
                          <a:ea typeface="微软雅黑"/>
                          <a:cs typeface="微软雅黑"/>
                        </a:rPr>
                        <a:t>陕西</a:t>
                      </a:r>
                      <a:endParaRPr lang="zh-CN" altLang="en-US" sz="1800" dirty="0">
                        <a:solidFill>
                          <a:schemeClr val="tx1"/>
                        </a:solidFill>
                        <a:latin typeface="微软雅黑"/>
                        <a:ea typeface="微软雅黑"/>
                        <a:cs typeface="微软雅黑"/>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smtClean="0">
                          <a:solidFill>
                            <a:schemeClr val="tx1"/>
                          </a:solidFill>
                          <a:latin typeface="微软雅黑"/>
                          <a:ea typeface="微软雅黑"/>
                          <a:cs typeface="微软雅黑"/>
                        </a:rPr>
                        <a:t>增加物流到付功能</a:t>
                      </a:r>
                    </a:p>
                  </a:txBody>
                  <a:tcPr anchor="ctr"/>
                </a:tc>
              </a:tr>
            </a:tbl>
          </a:graphicData>
        </a:graphic>
      </p:graphicFrame>
    </p:spTree>
    <p:extLst>
      <p:ext uri="{BB962C8B-B14F-4D97-AF65-F5344CB8AC3E}">
        <p14:creationId xmlns:p14="http://schemas.microsoft.com/office/powerpoint/2010/main" val="18445205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prstClr val="white"/>
                </a:solidFill>
                <a:latin typeface="Calibri"/>
                <a:ea typeface="宋体"/>
              </a:rPr>
              <a:t>结算存在的问题及改进建议</a:t>
            </a:r>
            <a:endParaRPr lang="zh-CN" altLang="en-US" sz="2800" b="1" dirty="0">
              <a:solidFill>
                <a:prstClr val="white"/>
              </a:solidFill>
              <a:latin typeface="Calibri"/>
              <a:ea typeface="宋体"/>
            </a:endParaRPr>
          </a:p>
        </p:txBody>
      </p:sp>
      <p:sp>
        <p:nvSpPr>
          <p:cNvPr id="3" name="矩形 2"/>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4" name="图片 3" descr="logo.png"/>
          <p:cNvPicPr>
            <a:picLocks noChangeAspect="1"/>
          </p:cNvPicPr>
          <p:nvPr/>
        </p:nvPicPr>
        <p:blipFill>
          <a:blip r:embed="rId2"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567712944"/>
              </p:ext>
            </p:extLst>
          </p:nvPr>
        </p:nvGraphicFramePr>
        <p:xfrm>
          <a:off x="489556" y="1132374"/>
          <a:ext cx="10833044" cy="4986902"/>
        </p:xfrm>
        <a:graphic>
          <a:graphicData uri="http://schemas.openxmlformats.org/drawingml/2006/table">
            <a:tbl>
              <a:tblPr firstRow="1" bandRow="1">
                <a:tableStyleId>{8799B23B-EC83-4686-B30A-512413B5E67A}</a:tableStyleId>
              </a:tblPr>
              <a:tblGrid>
                <a:gridCol w="1813155"/>
                <a:gridCol w="9019889"/>
              </a:tblGrid>
              <a:tr h="1130777">
                <a:tc>
                  <a:txBody>
                    <a:bodyPr/>
                    <a:lstStyle/>
                    <a:p>
                      <a:pPr algn="ctr"/>
                      <a:r>
                        <a:rPr lang="zh-CN" altLang="en-US" sz="1800" dirty="0" smtClean="0">
                          <a:latin typeface="微软雅黑"/>
                          <a:ea typeface="微软雅黑"/>
                          <a:cs typeface="微软雅黑"/>
                        </a:rPr>
                        <a:t>河北</a:t>
                      </a:r>
                      <a:endParaRPr lang="zh-CN" altLang="en-US" sz="1800" dirty="0">
                        <a:latin typeface="微软雅黑"/>
                        <a:ea typeface="微软雅黑"/>
                        <a:cs typeface="微软雅黑"/>
                      </a:endParaRPr>
                    </a:p>
                  </a:txBody>
                  <a:tcPr anchor="ctr">
                    <a:solidFill>
                      <a:srgbClr val="FFFFFF"/>
                    </a:solidFill>
                  </a:tcPr>
                </a:tc>
                <a:tc>
                  <a:txBody>
                    <a:bodyPr/>
                    <a:lstStyle/>
                    <a:p>
                      <a:r>
                        <a:rPr lang="zh-CN" altLang="en-US" sz="1800" dirty="0" smtClean="0">
                          <a:latin typeface="微软雅黑"/>
                          <a:ea typeface="微软雅黑"/>
                          <a:cs typeface="微软雅黑"/>
                        </a:rPr>
                        <a:t> 结算的时效已经提高很多，只是当日四点以后发货的订单次日不能结账，如果在实际发完后以后再录入发货单就会晚于四点，所以希望时间可以推到五点。</a:t>
                      </a:r>
                      <a:endParaRPr lang="zh-CN" altLang="en-US" sz="1800" dirty="0">
                        <a:latin typeface="微软雅黑"/>
                        <a:ea typeface="微软雅黑"/>
                        <a:cs typeface="微软雅黑"/>
                      </a:endParaRPr>
                    </a:p>
                  </a:txBody>
                  <a:tcPr anchor="ctr">
                    <a:solidFill>
                      <a:srgbClr val="FFFFFF"/>
                    </a:solidFill>
                  </a:tcPr>
                </a:tc>
              </a:tr>
              <a:tr h="827347">
                <a:tc>
                  <a:txBody>
                    <a:bodyPr/>
                    <a:lstStyle/>
                    <a:p>
                      <a:pPr algn="ctr"/>
                      <a:r>
                        <a:rPr lang="zh-CN" altLang="en-US" sz="1800" dirty="0" smtClean="0">
                          <a:latin typeface="微软雅黑"/>
                          <a:ea typeface="微软雅黑"/>
                          <a:cs typeface="微软雅黑"/>
                        </a:rPr>
                        <a:t>吉林</a:t>
                      </a:r>
                      <a:endParaRPr lang="zh-CN" altLang="en-US" sz="1800" dirty="0">
                        <a:latin typeface="微软雅黑"/>
                        <a:ea typeface="微软雅黑"/>
                        <a:cs typeface="微软雅黑"/>
                      </a:endParaRPr>
                    </a:p>
                  </a:txBody>
                  <a:tcPr anchor="ctr">
                    <a:solidFill>
                      <a:srgbClr val="FFFFFF"/>
                    </a:solidFill>
                  </a:tcPr>
                </a:tc>
                <a:tc>
                  <a:txBody>
                    <a:bodyPr/>
                    <a:lstStyle/>
                    <a:p>
                      <a:r>
                        <a:rPr lang="zh-CN" altLang="en-US" sz="1800" dirty="0" smtClean="0">
                          <a:latin typeface="微软雅黑"/>
                          <a:ea typeface="微软雅黑"/>
                          <a:cs typeface="微软雅黑"/>
                        </a:rPr>
                        <a:t>线上支付，支付宝回款时长较长，等同于给客户开了账期，占用资金较多</a:t>
                      </a:r>
                      <a:endParaRPr lang="en-US" altLang="zh-CN" sz="1800" dirty="0" smtClean="0">
                        <a:latin typeface="微软雅黑"/>
                        <a:ea typeface="微软雅黑"/>
                        <a:cs typeface="微软雅黑"/>
                      </a:endParaRPr>
                    </a:p>
                  </a:txBody>
                  <a:tcPr anchor="ctr">
                    <a:solidFill>
                      <a:srgbClr val="FFFFFF"/>
                    </a:solidFill>
                  </a:tcPr>
                </a:tc>
              </a:tr>
              <a:tr h="521913">
                <a:tc>
                  <a:txBody>
                    <a:bodyPr/>
                    <a:lstStyle/>
                    <a:p>
                      <a:pPr algn="ctr"/>
                      <a:r>
                        <a:rPr lang="zh-CN" altLang="en-US" sz="1800" dirty="0" smtClean="0">
                          <a:latin typeface="微软雅黑"/>
                          <a:ea typeface="微软雅黑"/>
                          <a:cs typeface="微软雅黑"/>
                        </a:rPr>
                        <a:t>四川</a:t>
                      </a:r>
                      <a:endParaRPr lang="zh-CN" altLang="en-US" sz="1800" dirty="0">
                        <a:latin typeface="微软雅黑"/>
                        <a:ea typeface="微软雅黑"/>
                        <a:cs typeface="微软雅黑"/>
                      </a:endParaRPr>
                    </a:p>
                  </a:txBody>
                  <a:tcPr anchor="ctr">
                    <a:solidFill>
                      <a:srgbClr val="FFFFFF"/>
                    </a:solidFill>
                  </a:tcPr>
                </a:tc>
                <a:tc>
                  <a:txBody>
                    <a:bodyPr/>
                    <a:lstStyle/>
                    <a:p>
                      <a:pPr algn="ctr" fontAlgn="b"/>
                      <a:r>
                        <a:rPr lang="en-US" altLang="zh-CN" sz="1800" b="0" i="0" u="none" strike="noStrike" dirty="0" smtClean="0">
                          <a:solidFill>
                            <a:srgbClr val="000000"/>
                          </a:solidFill>
                          <a:effectLst/>
                          <a:latin typeface="微软雅黑"/>
                          <a:ea typeface="微软雅黑"/>
                          <a:cs typeface="微软雅黑"/>
                        </a:rPr>
                        <a:t>/</a:t>
                      </a:r>
                      <a:endParaRPr lang="zh-CN" altLang="en-US" sz="1800" b="0" i="0" u="none" strike="noStrike" dirty="0">
                        <a:solidFill>
                          <a:srgbClr val="000000"/>
                        </a:solidFill>
                        <a:effectLst/>
                        <a:latin typeface="微软雅黑"/>
                        <a:ea typeface="微软雅黑"/>
                        <a:cs typeface="微软雅黑"/>
                      </a:endParaRPr>
                    </a:p>
                  </a:txBody>
                  <a:tcPr anchor="ctr">
                    <a:solidFill>
                      <a:srgbClr val="FFFFFF"/>
                    </a:solidFill>
                  </a:tcPr>
                </a:tc>
              </a:tr>
              <a:tr h="1400416">
                <a:tc>
                  <a:txBody>
                    <a:bodyPr/>
                    <a:lstStyle/>
                    <a:p>
                      <a:pPr algn="ctr"/>
                      <a:r>
                        <a:rPr lang="zh-CN" altLang="en-US" sz="1800" dirty="0" smtClean="0">
                          <a:latin typeface="微软雅黑"/>
                          <a:ea typeface="微软雅黑"/>
                          <a:cs typeface="微软雅黑"/>
                        </a:rPr>
                        <a:t>河南</a:t>
                      </a:r>
                      <a:endParaRPr lang="zh-CN" altLang="en-US" sz="1800" dirty="0">
                        <a:latin typeface="微软雅黑"/>
                        <a:ea typeface="微软雅黑"/>
                        <a:cs typeface="微软雅黑"/>
                      </a:endParaRPr>
                    </a:p>
                  </a:txBody>
                  <a:tcPr anchor="ctr">
                    <a:solidFill>
                      <a:srgbClr val="FFFFFF"/>
                    </a:solidFill>
                  </a:tcPr>
                </a:tc>
                <a:tc>
                  <a:txBody>
                    <a:bodyPr/>
                    <a:lstStyle/>
                    <a:p>
                      <a:r>
                        <a:rPr lang="en-US" altLang="zh-CN" sz="1800" dirty="0" smtClean="0">
                          <a:latin typeface="微软雅黑"/>
                          <a:ea typeface="微软雅黑"/>
                          <a:cs typeface="微软雅黑"/>
                        </a:rPr>
                        <a:t> </a:t>
                      </a:r>
                      <a:r>
                        <a:rPr lang="zh-CN" altLang="en-US" sz="1800" dirty="0" smtClean="0">
                          <a:latin typeface="微软雅黑"/>
                          <a:ea typeface="微软雅黑"/>
                          <a:cs typeface="微软雅黑"/>
                        </a:rPr>
                        <a:t>结算建议</a:t>
                      </a:r>
                      <a:r>
                        <a:rPr lang="en-US" altLang="zh-CN" sz="1800" dirty="0" smtClean="0">
                          <a:latin typeface="微软雅黑"/>
                          <a:ea typeface="微软雅黑"/>
                          <a:cs typeface="微软雅黑"/>
                        </a:rPr>
                        <a:t>T+1</a:t>
                      </a:r>
                      <a:r>
                        <a:rPr lang="zh-CN" altLang="en-US" sz="1800" dirty="0" smtClean="0">
                          <a:latin typeface="微软雅黑"/>
                          <a:ea typeface="微软雅黑"/>
                          <a:cs typeface="微软雅黑"/>
                        </a:rPr>
                        <a:t>天，如果等到客户确认收货而且还要当天</a:t>
                      </a:r>
                      <a:r>
                        <a:rPr lang="en-US" altLang="zh-CN" sz="1800" dirty="0" smtClean="0">
                          <a:latin typeface="微软雅黑"/>
                          <a:ea typeface="微软雅黑"/>
                          <a:cs typeface="微软雅黑"/>
                        </a:rPr>
                        <a:t>15:00</a:t>
                      </a:r>
                      <a:r>
                        <a:rPr lang="zh-CN" altLang="en-US" sz="1800" dirty="0" smtClean="0">
                          <a:latin typeface="微软雅黑"/>
                          <a:ea typeface="微软雅黑"/>
                          <a:cs typeface="微软雅黑"/>
                        </a:rPr>
                        <a:t>之前确认收货才结算，很麻烦，包括双休日调休还要延缓，</a:t>
                      </a:r>
                      <a:endParaRPr lang="en-US" altLang="zh-CN" sz="1800" dirty="0" smtClean="0">
                        <a:latin typeface="微软雅黑"/>
                        <a:ea typeface="微软雅黑"/>
                        <a:cs typeface="微软雅黑"/>
                      </a:endParaRPr>
                    </a:p>
                    <a:p>
                      <a:r>
                        <a:rPr lang="zh-CN" altLang="en-US" sz="1800" dirty="0" smtClean="0">
                          <a:latin typeface="微软雅黑"/>
                          <a:ea typeface="微软雅黑"/>
                          <a:cs typeface="微软雅黑"/>
                        </a:rPr>
                        <a:t>一方面会造成我们的资金周转不了，</a:t>
                      </a:r>
                      <a:endParaRPr lang="en-US" altLang="zh-CN" sz="1800" dirty="0" smtClean="0">
                        <a:latin typeface="微软雅黑"/>
                        <a:ea typeface="微软雅黑"/>
                        <a:cs typeface="微软雅黑"/>
                      </a:endParaRPr>
                    </a:p>
                    <a:p>
                      <a:r>
                        <a:rPr lang="zh-CN" altLang="en-US" sz="1800" dirty="0" smtClean="0">
                          <a:latin typeface="微软雅黑"/>
                          <a:ea typeface="微软雅黑"/>
                          <a:cs typeface="微软雅黑"/>
                        </a:rPr>
                        <a:t>另一方面再让客户点击确认收货，对他们来说也很麻烦，经常一个订单要跟踪多次，客户才会确认收货。</a:t>
                      </a:r>
                      <a:endParaRPr lang="en-US" altLang="zh-CN" sz="1800" dirty="0" smtClean="0">
                        <a:latin typeface="微软雅黑"/>
                        <a:ea typeface="微软雅黑"/>
                        <a:cs typeface="微软雅黑"/>
                      </a:endParaRPr>
                    </a:p>
                  </a:txBody>
                  <a:tcPr anchor="ctr">
                    <a:solidFill>
                      <a:srgbClr val="FFFFFF"/>
                    </a:solidFill>
                  </a:tcPr>
                </a:tc>
              </a:tr>
              <a:tr h="521913">
                <a:tc>
                  <a:txBody>
                    <a:bodyPr/>
                    <a:lstStyle/>
                    <a:p>
                      <a:pPr algn="ctr"/>
                      <a:r>
                        <a:rPr lang="zh-CN" altLang="en-US" sz="1800" dirty="0" smtClean="0">
                          <a:latin typeface="微软雅黑"/>
                          <a:ea typeface="微软雅黑"/>
                          <a:cs typeface="微软雅黑"/>
                        </a:rPr>
                        <a:t>辽宁</a:t>
                      </a:r>
                      <a:endParaRPr lang="zh-CN" altLang="en-US" sz="1800" dirty="0">
                        <a:latin typeface="微软雅黑"/>
                        <a:ea typeface="微软雅黑"/>
                        <a:cs typeface="微软雅黑"/>
                      </a:endParaRPr>
                    </a:p>
                  </a:txBody>
                  <a:tcPr anchor="ctr">
                    <a:solidFill>
                      <a:srgbClr val="FFFFFF"/>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FFFFFF"/>
                    </a:solidFill>
                  </a:tcPr>
                </a:tc>
              </a:tr>
              <a:tr h="521913">
                <a:tc>
                  <a:txBody>
                    <a:bodyPr/>
                    <a:lstStyle/>
                    <a:p>
                      <a:pPr algn="ctr"/>
                      <a:r>
                        <a:rPr lang="zh-CN" altLang="en-US" sz="1800" dirty="0" smtClean="0">
                          <a:latin typeface="微软雅黑"/>
                          <a:ea typeface="微软雅黑"/>
                          <a:cs typeface="微软雅黑"/>
                        </a:rPr>
                        <a:t>陕西</a:t>
                      </a:r>
                      <a:endParaRPr lang="zh-CN" altLang="en-US" sz="1800" dirty="0">
                        <a:latin typeface="微软雅黑"/>
                        <a:ea typeface="微软雅黑"/>
                        <a:cs typeface="微软雅黑"/>
                      </a:endParaRPr>
                    </a:p>
                  </a:txBody>
                  <a:tcPr anchor="ctr">
                    <a:solidFill>
                      <a:srgbClr val="FFFFFF"/>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rgbClr val="FFFFFF"/>
                    </a:solidFill>
                  </a:tcPr>
                </a:tc>
              </a:tr>
            </a:tbl>
          </a:graphicData>
        </a:graphic>
      </p:graphicFrame>
    </p:spTree>
    <p:extLst>
      <p:ext uri="{BB962C8B-B14F-4D97-AF65-F5344CB8AC3E}">
        <p14:creationId xmlns:p14="http://schemas.microsoft.com/office/powerpoint/2010/main" val="35751717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0"/>
            <a:ext cx="10300372" cy="811369"/>
          </a:xfrm>
          <a:prstGeom prst="rect">
            <a:avLst/>
          </a:prstGeom>
          <a:solidFill>
            <a:srgbClr val="18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prstClr val="white"/>
                </a:solidFill>
                <a:latin typeface="Calibri"/>
                <a:ea typeface="宋体"/>
              </a:rPr>
              <a:t>其他问题及改进建议</a:t>
            </a:r>
            <a:endParaRPr lang="zh-CN" altLang="en-US" sz="2800" b="1" dirty="0">
              <a:solidFill>
                <a:prstClr val="white"/>
              </a:solidFill>
              <a:latin typeface="Calibri"/>
              <a:ea typeface="宋体"/>
            </a:endParaRPr>
          </a:p>
        </p:txBody>
      </p:sp>
      <p:sp>
        <p:nvSpPr>
          <p:cNvPr id="3" name="矩形 2"/>
          <p:cNvSpPr/>
          <p:nvPr/>
        </p:nvSpPr>
        <p:spPr>
          <a:xfrm>
            <a:off x="10300370" y="-2684"/>
            <a:ext cx="1891629" cy="8113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a:endParaRPr>
          </a:p>
        </p:txBody>
      </p:sp>
      <p:pic>
        <p:nvPicPr>
          <p:cNvPr id="4" name="图片 3" descr="logo.png"/>
          <p:cNvPicPr>
            <a:picLocks noChangeAspect="1"/>
          </p:cNvPicPr>
          <p:nvPr/>
        </p:nvPicPr>
        <p:blipFill>
          <a:blip r:embed="rId3" cstate="print">
            <a:alphaModFix amt="47000"/>
            <a:extLst>
              <a:ext uri="{28A0092B-C50C-407E-A947-70E740481C1C}">
                <a14:useLocalDpi xmlns:a14="http://schemas.microsoft.com/office/drawing/2010/main" val="0"/>
              </a:ext>
            </a:extLst>
          </a:blip>
          <a:stretch>
            <a:fillRect/>
          </a:stretch>
        </p:blipFill>
        <p:spPr>
          <a:xfrm>
            <a:off x="10741659" y="226001"/>
            <a:ext cx="1065556" cy="35792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683764541"/>
              </p:ext>
            </p:extLst>
          </p:nvPr>
        </p:nvGraphicFramePr>
        <p:xfrm>
          <a:off x="622847" y="1154611"/>
          <a:ext cx="10824346" cy="4902041"/>
        </p:xfrm>
        <a:graphic>
          <a:graphicData uri="http://schemas.openxmlformats.org/drawingml/2006/table">
            <a:tbl>
              <a:tblPr firstRow="1" bandRow="1">
                <a:tableStyleId>{8799B23B-EC83-4686-B30A-512413B5E67A}</a:tableStyleId>
              </a:tblPr>
              <a:tblGrid>
                <a:gridCol w="1216750"/>
                <a:gridCol w="9607596"/>
              </a:tblGrid>
              <a:tr h="2235506">
                <a:tc>
                  <a:txBody>
                    <a:bodyPr/>
                    <a:lstStyle/>
                    <a:p>
                      <a:pPr algn="ctr"/>
                      <a:r>
                        <a:rPr lang="zh-CN" altLang="en-US" sz="1800" dirty="0" smtClean="0">
                          <a:latin typeface="微软雅黑"/>
                          <a:ea typeface="微软雅黑"/>
                          <a:cs typeface="微软雅黑"/>
                        </a:rPr>
                        <a:t>河北</a:t>
                      </a:r>
                      <a:endParaRPr lang="zh-CN" altLang="en-US" sz="1800" dirty="0">
                        <a:latin typeface="微软雅黑"/>
                        <a:ea typeface="微软雅黑"/>
                        <a:cs typeface="微软雅黑"/>
                      </a:endParaRPr>
                    </a:p>
                  </a:txBody>
                  <a:tcPr anchor="ctr">
                    <a:solidFill>
                      <a:schemeClr val="bg1"/>
                    </a:solidFill>
                  </a:tcPr>
                </a:tc>
                <a:tc>
                  <a:txBody>
                    <a:bodyPr/>
                    <a:lstStyle/>
                    <a:p>
                      <a:pPr marL="342900" indent="-342900">
                        <a:buFont typeface="+mj-lt"/>
                        <a:buAutoNum type="arabicPeriod"/>
                      </a:pPr>
                      <a:r>
                        <a:rPr lang="zh-CN" altLang="en-US" sz="1800" dirty="0" smtClean="0">
                          <a:latin typeface="微软雅黑"/>
                          <a:ea typeface="微软雅黑"/>
                          <a:cs typeface="微软雅黑"/>
                        </a:rPr>
                        <a:t>可以做到与</a:t>
                      </a:r>
                      <a:r>
                        <a:rPr lang="en-US" altLang="zh-CN" sz="1800" dirty="0" smtClean="0">
                          <a:latin typeface="微软雅黑"/>
                          <a:ea typeface="微软雅黑"/>
                          <a:cs typeface="微软雅黑"/>
                        </a:rPr>
                        <a:t>ERP</a:t>
                      </a:r>
                      <a:r>
                        <a:rPr lang="zh-CN" altLang="en-US" sz="1800" dirty="0" smtClean="0">
                          <a:latin typeface="微软雅黑"/>
                          <a:ea typeface="微软雅黑"/>
                          <a:cs typeface="微软雅黑"/>
                        </a:rPr>
                        <a:t>对接，将订单直接在</a:t>
                      </a:r>
                      <a:r>
                        <a:rPr lang="en-US" altLang="zh-CN" sz="1800" dirty="0" smtClean="0">
                          <a:latin typeface="微软雅黑"/>
                          <a:ea typeface="微软雅黑"/>
                          <a:cs typeface="微软雅黑"/>
                        </a:rPr>
                        <a:t>ERP</a:t>
                      </a:r>
                      <a:r>
                        <a:rPr lang="zh-CN" altLang="en-US" sz="1800" dirty="0" smtClean="0">
                          <a:latin typeface="微软雅黑"/>
                          <a:ea typeface="微软雅黑"/>
                          <a:cs typeface="微软雅黑"/>
                        </a:rPr>
                        <a:t>中生成进销存的单据，节省人力物力。</a:t>
                      </a:r>
                    </a:p>
                    <a:p>
                      <a:pPr marL="342900" indent="-342900">
                        <a:buFont typeface="+mj-lt"/>
                        <a:buAutoNum type="arabicPeriod"/>
                      </a:pPr>
                      <a:r>
                        <a:rPr lang="zh-CN" altLang="en-US" sz="1800" dirty="0" smtClean="0">
                          <a:solidFill>
                            <a:srgbClr val="FF0000"/>
                          </a:solidFill>
                          <a:latin typeface="微软雅黑"/>
                          <a:ea typeface="微软雅黑"/>
                          <a:cs typeface="微软雅黑"/>
                        </a:rPr>
                        <a:t>希望平台可以开发一个全平台数据分享工具，对于商品的畅销排行按照区域做出统计，将有价值的信息传递到下游商户，增强客户黏性。</a:t>
                      </a:r>
                    </a:p>
                    <a:p>
                      <a:pPr marL="342900" indent="-342900">
                        <a:buFont typeface="+mj-lt"/>
                        <a:buAutoNum type="arabicPeriod"/>
                      </a:pPr>
                      <a:r>
                        <a:rPr lang="zh-CN" altLang="en-US" sz="1800" dirty="0" smtClean="0">
                          <a:solidFill>
                            <a:srgbClr val="FF0000"/>
                          </a:solidFill>
                          <a:latin typeface="微软雅黑"/>
                          <a:ea typeface="微软雅黑"/>
                          <a:cs typeface="微软雅黑"/>
                        </a:rPr>
                        <a:t>增加线上营销活动的多样性、及可视化，例如倒计时，实时参与人数等等。</a:t>
                      </a:r>
                    </a:p>
                    <a:p>
                      <a:pPr marL="342900" indent="-342900">
                        <a:buFont typeface="+mj-lt"/>
                        <a:buAutoNum type="arabicPeriod"/>
                      </a:pPr>
                      <a:r>
                        <a:rPr lang="zh-CN" altLang="en-US" sz="1800" dirty="0" smtClean="0">
                          <a:latin typeface="微软雅黑"/>
                          <a:ea typeface="微软雅黑"/>
                          <a:cs typeface="微软雅黑"/>
                        </a:rPr>
                        <a:t>客户管理系统的丰富，例如引入会员等级制，增加会员与其交易数据的便利查询及相关活动配置等等。</a:t>
                      </a:r>
                    </a:p>
                    <a:p>
                      <a:pPr marL="342900" indent="-342900">
                        <a:buFont typeface="+mj-lt"/>
                        <a:buAutoNum type="arabicPeriod"/>
                      </a:pPr>
                      <a:r>
                        <a:rPr lang="zh-CN" altLang="en-US" sz="1800" dirty="0" smtClean="0">
                          <a:solidFill>
                            <a:srgbClr val="FF0000"/>
                          </a:solidFill>
                          <a:latin typeface="微软雅黑"/>
                          <a:ea typeface="微软雅黑"/>
                          <a:cs typeface="微软雅黑"/>
                        </a:rPr>
                        <a:t>可以查看活动执行的过程中的实时数据变化及最终呈现。</a:t>
                      </a:r>
                    </a:p>
                  </a:txBody>
                  <a:tcPr anchor="ctr">
                    <a:solidFill>
                      <a:schemeClr val="bg1"/>
                    </a:solidFill>
                  </a:tcPr>
                </a:tc>
              </a:tr>
              <a:tr h="533307">
                <a:tc>
                  <a:txBody>
                    <a:bodyPr/>
                    <a:lstStyle/>
                    <a:p>
                      <a:pPr algn="ctr"/>
                      <a:r>
                        <a:rPr lang="zh-CN" altLang="en-US" sz="1800" dirty="0" smtClean="0">
                          <a:latin typeface="微软雅黑"/>
                          <a:ea typeface="微软雅黑"/>
                          <a:cs typeface="微软雅黑"/>
                        </a:rPr>
                        <a:t>吉林</a:t>
                      </a:r>
                      <a:endParaRPr lang="zh-CN" altLang="en-US" sz="1800" dirty="0">
                        <a:latin typeface="微软雅黑"/>
                        <a:ea typeface="微软雅黑"/>
                        <a:cs typeface="微软雅黑"/>
                      </a:endParaRPr>
                    </a:p>
                  </a:txBody>
                  <a:tcPr anchor="ctr">
                    <a:solidFill>
                      <a:schemeClr val="bg1"/>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chemeClr val="bg1"/>
                    </a:solidFill>
                  </a:tcPr>
                </a:tc>
              </a:tr>
              <a:tr h="533307">
                <a:tc>
                  <a:txBody>
                    <a:bodyPr/>
                    <a:lstStyle/>
                    <a:p>
                      <a:pPr algn="ctr"/>
                      <a:r>
                        <a:rPr lang="zh-CN" altLang="en-US" sz="1800" dirty="0" smtClean="0">
                          <a:latin typeface="微软雅黑"/>
                          <a:ea typeface="微软雅黑"/>
                          <a:cs typeface="微软雅黑"/>
                        </a:rPr>
                        <a:t>四川</a:t>
                      </a:r>
                      <a:endParaRPr lang="zh-CN" altLang="en-US" sz="1800" dirty="0">
                        <a:latin typeface="微软雅黑"/>
                        <a:ea typeface="微软雅黑"/>
                        <a:cs typeface="微软雅黑"/>
                      </a:endParaRPr>
                    </a:p>
                  </a:txBody>
                  <a:tcPr anchor="ctr">
                    <a:solidFill>
                      <a:schemeClr val="bg1"/>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chemeClr val="bg1"/>
                    </a:solidFill>
                  </a:tcPr>
                </a:tc>
              </a:tr>
              <a:tr h="533307">
                <a:tc>
                  <a:txBody>
                    <a:bodyPr/>
                    <a:lstStyle/>
                    <a:p>
                      <a:pPr algn="ctr"/>
                      <a:r>
                        <a:rPr lang="zh-CN" altLang="en-US" sz="1800" dirty="0" smtClean="0">
                          <a:latin typeface="微软雅黑"/>
                          <a:ea typeface="微软雅黑"/>
                          <a:cs typeface="微软雅黑"/>
                        </a:rPr>
                        <a:t>河南</a:t>
                      </a:r>
                      <a:endParaRPr lang="zh-CN" altLang="en-US" sz="1800" dirty="0">
                        <a:latin typeface="微软雅黑"/>
                        <a:ea typeface="微软雅黑"/>
                        <a:cs typeface="微软雅黑"/>
                      </a:endParaRPr>
                    </a:p>
                  </a:txBody>
                  <a:tcPr anchor="ctr">
                    <a:solidFill>
                      <a:schemeClr val="bg1"/>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chemeClr val="bg1"/>
                    </a:solidFill>
                  </a:tcPr>
                </a:tc>
              </a:tr>
              <a:tr h="533307">
                <a:tc>
                  <a:txBody>
                    <a:bodyPr/>
                    <a:lstStyle/>
                    <a:p>
                      <a:pPr algn="ctr"/>
                      <a:r>
                        <a:rPr lang="zh-CN" altLang="en-US" sz="1800" dirty="0" smtClean="0">
                          <a:latin typeface="微软雅黑"/>
                          <a:ea typeface="微软雅黑"/>
                          <a:cs typeface="微软雅黑"/>
                        </a:rPr>
                        <a:t>辽宁</a:t>
                      </a:r>
                      <a:endParaRPr lang="zh-CN" altLang="en-US" sz="1800" dirty="0">
                        <a:latin typeface="微软雅黑"/>
                        <a:ea typeface="微软雅黑"/>
                        <a:cs typeface="微软雅黑"/>
                      </a:endParaRPr>
                    </a:p>
                  </a:txBody>
                  <a:tcPr anchor="ctr">
                    <a:solidFill>
                      <a:schemeClr val="bg1"/>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chemeClr val="bg1"/>
                    </a:solidFill>
                  </a:tcPr>
                </a:tc>
              </a:tr>
              <a:tr h="533307">
                <a:tc>
                  <a:txBody>
                    <a:bodyPr/>
                    <a:lstStyle/>
                    <a:p>
                      <a:pPr algn="ctr"/>
                      <a:r>
                        <a:rPr lang="zh-CN" altLang="en-US" sz="1800" dirty="0" smtClean="0">
                          <a:latin typeface="微软雅黑"/>
                          <a:ea typeface="微软雅黑"/>
                          <a:cs typeface="微软雅黑"/>
                        </a:rPr>
                        <a:t>陕西</a:t>
                      </a:r>
                      <a:endParaRPr lang="zh-CN" altLang="en-US" sz="1800" dirty="0">
                        <a:latin typeface="微软雅黑"/>
                        <a:ea typeface="微软雅黑"/>
                        <a:cs typeface="微软雅黑"/>
                      </a:endParaRPr>
                    </a:p>
                  </a:txBody>
                  <a:tcPr anchor="ctr">
                    <a:solidFill>
                      <a:schemeClr val="bg1"/>
                    </a:solidFill>
                  </a:tcPr>
                </a:tc>
                <a:tc>
                  <a:txBody>
                    <a:bodyPr/>
                    <a:lstStyle/>
                    <a:p>
                      <a:pPr algn="ctr" fontAlgn="b"/>
                      <a:r>
                        <a:rPr lang="en-US" altLang="zh-CN" sz="1200" b="0" i="0" u="none" strike="noStrike" dirty="0" smtClean="0">
                          <a:solidFill>
                            <a:srgbClr val="000000"/>
                          </a:solidFill>
                          <a:effectLst/>
                          <a:latin typeface="微软雅黑"/>
                          <a:ea typeface="微软雅黑"/>
                          <a:cs typeface="微软雅黑"/>
                        </a:rPr>
                        <a:t>/</a:t>
                      </a:r>
                      <a:endParaRPr lang="zh-CN" altLang="en-US" sz="1200" b="0" i="0" u="none" strike="noStrike" dirty="0">
                        <a:solidFill>
                          <a:srgbClr val="000000"/>
                        </a:solidFill>
                        <a:effectLst/>
                        <a:latin typeface="微软雅黑"/>
                        <a:ea typeface="微软雅黑"/>
                        <a:cs typeface="微软雅黑"/>
                      </a:endParaRPr>
                    </a:p>
                  </a:txBody>
                  <a:tcPr marL="12700" marR="12700" marT="12700" marB="0" anchor="ctr">
                    <a:solidFill>
                      <a:schemeClr val="bg1"/>
                    </a:solidFill>
                  </a:tcPr>
                </a:tc>
              </a:tr>
            </a:tbl>
          </a:graphicData>
        </a:graphic>
      </p:graphicFrame>
    </p:spTree>
    <p:extLst>
      <p:ext uri="{BB962C8B-B14F-4D97-AF65-F5344CB8AC3E}">
        <p14:creationId xmlns:p14="http://schemas.microsoft.com/office/powerpoint/2010/main" val="35068119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9C6B"/>
        </a:solidFill>
        <a:effectLst/>
      </p:bgPr>
    </p:bg>
    <p:spTree>
      <p:nvGrpSpPr>
        <p:cNvPr id="1" name=""/>
        <p:cNvGrpSpPr/>
        <p:nvPr/>
      </p:nvGrpSpPr>
      <p:grpSpPr>
        <a:xfrm>
          <a:off x="0" y="0"/>
          <a:ext cx="0" cy="0"/>
          <a:chOff x="0" y="0"/>
          <a:chExt cx="0" cy="0"/>
        </a:xfrm>
      </p:grpSpPr>
      <p:sp>
        <p:nvSpPr>
          <p:cNvPr id="2" name="文本框 1"/>
          <p:cNvSpPr txBox="1"/>
          <p:nvPr/>
        </p:nvSpPr>
        <p:spPr>
          <a:xfrm>
            <a:off x="4086169" y="2938166"/>
            <a:ext cx="4128438" cy="938719"/>
          </a:xfrm>
          <a:prstGeom prst="rect">
            <a:avLst/>
          </a:prstGeom>
          <a:noFill/>
        </p:spPr>
        <p:txBody>
          <a:bodyPr wrap="none" rtlCol="0">
            <a:spAutoFit/>
          </a:bodyPr>
          <a:lstStyle/>
          <a:p>
            <a:r>
              <a:rPr lang="en-US" altLang="zh-CN" sz="5500" b="1" dirty="0" smtClean="0">
                <a:solidFill>
                  <a:schemeClr val="bg1"/>
                </a:solidFill>
                <a:latin typeface="微软雅黑" panose="020B0503020204020204" pitchFamily="34" charset="-122"/>
                <a:ea typeface="微软雅黑" panose="020B0503020204020204" pitchFamily="34" charset="-122"/>
              </a:rPr>
              <a:t>Thank You!</a:t>
            </a:r>
            <a:endParaRPr lang="zh-CN" altLang="en-US" sz="55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0728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ZMM标准模板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ZMM标准模板2016.potx</Template>
  <TotalTime>4153</TotalTime>
  <Words>1160</Words>
  <Application>Microsoft Macintosh PowerPoint</Application>
  <PresentationFormat>自定义</PresentationFormat>
  <Paragraphs>201</Paragraphs>
  <Slides>9</Slides>
  <Notes>4</Notes>
  <HiddenSlides>0</HiddenSlides>
  <MMClips>0</MMClips>
  <ScaleCrop>false</ScaleCrop>
  <HeadingPairs>
    <vt:vector size="4" baseType="variant">
      <vt:variant>
        <vt:lpstr>主题</vt:lpstr>
      </vt:variant>
      <vt:variant>
        <vt:i4>2</vt:i4>
      </vt:variant>
      <vt:variant>
        <vt:lpstr>幻灯片标题</vt:lpstr>
      </vt:variant>
      <vt:variant>
        <vt:i4>9</vt:i4>
      </vt:variant>
    </vt:vector>
  </HeadingPairs>
  <TitlesOfParts>
    <vt:vector size="11" baseType="lpstr">
      <vt:lpstr>ZMM标准模板2016</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白文静</dc:creator>
  <cp:lastModifiedBy>Naichong Chen</cp:lastModifiedBy>
  <cp:revision>434</cp:revision>
  <cp:lastPrinted>2016-07-05T07:56:38Z</cp:lastPrinted>
  <dcterms:created xsi:type="dcterms:W3CDTF">2016-04-20T01:50:14Z</dcterms:created>
  <dcterms:modified xsi:type="dcterms:W3CDTF">2016-10-16T02:46:52Z</dcterms:modified>
</cp:coreProperties>
</file>