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9"/>
  </p:notesMasterIdLst>
  <p:handoutMasterIdLst>
    <p:handoutMasterId r:id="rId20"/>
  </p:handoutMasterIdLst>
  <p:sldIdLst>
    <p:sldId id="256" r:id="rId5"/>
    <p:sldId id="258" r:id="rId6"/>
    <p:sldId id="286" r:id="rId7"/>
    <p:sldId id="261" r:id="rId8"/>
    <p:sldId id="287" r:id="rId9"/>
    <p:sldId id="293" r:id="rId10"/>
    <p:sldId id="294" r:id="rId11"/>
    <p:sldId id="295" r:id="rId12"/>
    <p:sldId id="296" r:id="rId13"/>
    <p:sldId id="297" r:id="rId14"/>
    <p:sldId id="298" r:id="rId15"/>
    <p:sldId id="291" r:id="rId16"/>
    <p:sldId id="292"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7" d="100"/>
          <a:sy n="57" d="100"/>
        </p:scale>
        <p:origin x="72" y="330"/>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1/8/2023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1/8/2023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7" y="2395728"/>
            <a:ext cx="9261179" cy="1243584"/>
          </a:xfrm>
        </p:spPr>
        <p:txBody>
          <a:bodyPr/>
          <a:lstStyle/>
          <a:p>
            <a:r>
              <a:rPr lang="en-US" sz="4800" dirty="0"/>
              <a:t>Sector ideal para </a:t>
            </a:r>
            <a:r>
              <a:rPr lang="en-US" sz="4800" dirty="0" err="1"/>
              <a:t>emprender</a:t>
            </a:r>
            <a:r>
              <a:rPr lang="en-US" sz="4800" dirty="0"/>
              <a:t> con un </a:t>
            </a:r>
            <a:r>
              <a:rPr lang="en-US" sz="4800" dirty="0" err="1"/>
              <a:t>negocio</a:t>
            </a:r>
            <a:endParaRPr lang="en-US" sz="4800"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lstStyle/>
          <a:p>
            <a:r>
              <a:rPr lang="en-US" dirty="0"/>
              <a:t>Distrito Nacional, Santo Domingo</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a:lstStyle/>
          <a:p>
            <a:r>
              <a:rPr lang="es-DO" dirty="0"/>
              <a:t>Metodología</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15" name="Content Placeholder 14">
            <a:extLst>
              <a:ext uri="{FF2B5EF4-FFF2-40B4-BE49-F238E27FC236}">
                <a16:creationId xmlns:a16="http://schemas.microsoft.com/office/drawing/2014/main" id="{21A09EB5-54E5-4CF3-A360-231587D7EDFF}"/>
              </a:ext>
            </a:extLst>
          </p:cNvPr>
          <p:cNvSpPr>
            <a:spLocks noGrp="1"/>
          </p:cNvSpPr>
          <p:nvPr>
            <p:ph sz="half" idx="2"/>
          </p:nvPr>
        </p:nvSpPr>
        <p:spPr>
          <a:xfrm>
            <a:off x="444500" y="1426603"/>
            <a:ext cx="11493500" cy="535531"/>
          </a:xfrm>
        </p:spPr>
        <p:txBody>
          <a:bodyPr>
            <a:normAutofit/>
          </a:bodyPr>
          <a:lstStyle/>
          <a:p>
            <a:r>
              <a:rPr lang="es-DO" dirty="0"/>
              <a:t>También, realizamos el K-mean </a:t>
            </a:r>
            <a:r>
              <a:rPr lang="es-DO" dirty="0" err="1"/>
              <a:t>clustering</a:t>
            </a:r>
            <a:r>
              <a:rPr lang="es-DO" dirty="0"/>
              <a:t>, definiendo la agrupación en 9 </a:t>
            </a:r>
            <a:r>
              <a:rPr lang="es-DO" dirty="0" err="1"/>
              <a:t>clusters</a:t>
            </a:r>
            <a:r>
              <a:rPr lang="es-DO" dirty="0"/>
              <a:t>.</a:t>
            </a:r>
            <a:endParaRPr lang="en-US" dirty="0"/>
          </a:p>
        </p:txBody>
      </p:sp>
      <p:pic>
        <p:nvPicPr>
          <p:cNvPr id="6" name="Picture 5">
            <a:extLst>
              <a:ext uri="{FF2B5EF4-FFF2-40B4-BE49-F238E27FC236}">
                <a16:creationId xmlns:a16="http://schemas.microsoft.com/office/drawing/2014/main" id="{E1E239C2-77FC-48E9-ACA1-C0B2F08DD3D5}"/>
              </a:ext>
            </a:extLst>
          </p:cNvPr>
          <p:cNvPicPr/>
          <p:nvPr/>
        </p:nvPicPr>
        <p:blipFill>
          <a:blip r:embed="rId2"/>
          <a:stretch>
            <a:fillRect/>
          </a:stretch>
        </p:blipFill>
        <p:spPr>
          <a:xfrm>
            <a:off x="3443287" y="2310281"/>
            <a:ext cx="5495925" cy="2926322"/>
          </a:xfrm>
          <a:prstGeom prst="rect">
            <a:avLst/>
          </a:prstGeom>
        </p:spPr>
      </p:pic>
    </p:spTree>
    <p:extLst>
      <p:ext uri="{BB962C8B-B14F-4D97-AF65-F5344CB8AC3E}">
        <p14:creationId xmlns:p14="http://schemas.microsoft.com/office/powerpoint/2010/main" val="755062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a:lstStyle/>
          <a:p>
            <a:r>
              <a:rPr lang="es-DO" dirty="0"/>
              <a:t>Metodología</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15" name="Content Placeholder 14">
            <a:extLst>
              <a:ext uri="{FF2B5EF4-FFF2-40B4-BE49-F238E27FC236}">
                <a16:creationId xmlns:a16="http://schemas.microsoft.com/office/drawing/2014/main" id="{21A09EB5-54E5-4CF3-A360-231587D7EDFF}"/>
              </a:ext>
            </a:extLst>
          </p:cNvPr>
          <p:cNvSpPr>
            <a:spLocks noGrp="1"/>
          </p:cNvSpPr>
          <p:nvPr>
            <p:ph sz="half" idx="2"/>
          </p:nvPr>
        </p:nvSpPr>
        <p:spPr>
          <a:xfrm>
            <a:off x="444500" y="1337733"/>
            <a:ext cx="11493500" cy="624402"/>
          </a:xfrm>
        </p:spPr>
        <p:txBody>
          <a:bodyPr>
            <a:normAutofit/>
          </a:bodyPr>
          <a:lstStyle/>
          <a:p>
            <a:r>
              <a:rPr lang="es-DO" dirty="0"/>
              <a:t>Por último, y para tener una visualización de nuestros resultados, realizamos un gráfico del Distrito Nacional con los diferentes clústeres:</a:t>
            </a:r>
            <a:endParaRPr lang="en-US" dirty="0"/>
          </a:p>
          <a:p>
            <a:pPr marL="0" indent="0">
              <a:buNone/>
            </a:pPr>
            <a:endParaRPr lang="en-US" dirty="0"/>
          </a:p>
        </p:txBody>
      </p:sp>
      <p:pic>
        <p:nvPicPr>
          <p:cNvPr id="6" name="Picture 5">
            <a:extLst>
              <a:ext uri="{FF2B5EF4-FFF2-40B4-BE49-F238E27FC236}">
                <a16:creationId xmlns:a16="http://schemas.microsoft.com/office/drawing/2014/main" id="{91691AC4-D6CF-4C2A-844E-C922773D022F}"/>
              </a:ext>
            </a:extLst>
          </p:cNvPr>
          <p:cNvPicPr/>
          <p:nvPr/>
        </p:nvPicPr>
        <p:blipFill>
          <a:blip r:embed="rId2"/>
          <a:stretch>
            <a:fillRect/>
          </a:stretch>
        </p:blipFill>
        <p:spPr>
          <a:xfrm>
            <a:off x="3572933" y="2087033"/>
            <a:ext cx="4957233" cy="3856566"/>
          </a:xfrm>
          <a:prstGeom prst="rect">
            <a:avLst/>
          </a:prstGeom>
        </p:spPr>
      </p:pic>
    </p:spTree>
    <p:extLst>
      <p:ext uri="{BB962C8B-B14F-4D97-AF65-F5344CB8AC3E}">
        <p14:creationId xmlns:p14="http://schemas.microsoft.com/office/powerpoint/2010/main" val="1640667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423333"/>
            <a:ext cx="11214100" cy="535531"/>
          </a:xfrm>
        </p:spPr>
        <p:txBody>
          <a:bodyPr/>
          <a:lstStyle/>
          <a:p>
            <a:r>
              <a:rPr lang="es-DO" dirty="0"/>
              <a:t>Resultados</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958864"/>
            <a:ext cx="6870701" cy="5475803"/>
          </a:xfrm>
        </p:spPr>
        <p:txBody>
          <a:bodyPr/>
          <a:lstStyle/>
          <a:p>
            <a:pPr marL="0" indent="0" algn="just">
              <a:buNone/>
            </a:pPr>
            <a:r>
              <a:rPr lang="es-DO" sz="1800" dirty="0"/>
              <a:t>El objetivo de este proyecto es poder ayudar a las personas a emprender un negocio en el Distrito Nacional, Santo Domingo, República Dominicana, basándonos en su ubicación y tipo de negocio, es decir, su actividad económica. Con los resultados obtenidos las personas se pudieran interesar en localizarse en el sector con una mayor cantidad de negocios, en este caso la mejor opción sería el clúster 4 en donde el negocio que ser repite más frecuente mente son los restaurantes italianos. Si el interés es abrir un restaurante, otra buena opción es el clúster 8 donde el negocio más común son los restaurantes mediterráneos. Los negocios de restaurantes caen dentro de la actividad económica “Actividades de alojamiento y de servicio de comidas” él es un negocio que conlleva en promedio menores gastos recurrentes que los otros negocios más comunes de estos sectores. Por otro lado, si el interés es abrir algún negocio comercial, que, aunque su sector económico conlleve mayores gastos tienen una rentabilidad promedio más alta que los otros negocios, lo ideal es iniciar con este negocio en los clústeres 2 y 7, ya que los negocios que se repiten con más frecuencia alrededor de estos sectores pertenecen a la actividad económica de comercio.</a:t>
            </a:r>
            <a:endParaRPr lang="en-US" sz="18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Tree>
    <p:extLst>
      <p:ext uri="{BB962C8B-B14F-4D97-AF65-F5344CB8AC3E}">
        <p14:creationId xmlns:p14="http://schemas.microsoft.com/office/powerpoint/2010/main" val="3555523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610672"/>
            <a:ext cx="11214100" cy="535531"/>
          </a:xfrm>
        </p:spPr>
        <p:txBody>
          <a:bodyPr/>
          <a:lstStyle/>
          <a:p>
            <a:r>
              <a:rPr lang="en-US" dirty="0" err="1"/>
              <a:t>Conclusión</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540933"/>
            <a:ext cx="6870701" cy="4893734"/>
          </a:xfrm>
        </p:spPr>
        <p:txBody>
          <a:bodyPr/>
          <a:lstStyle/>
          <a:p>
            <a:pPr marL="0" indent="0" algn="just">
              <a:buNone/>
            </a:pPr>
            <a:r>
              <a:rPr lang="es-DO" sz="1800" dirty="0"/>
              <a:t>Este proyecto ayuda a las personas a comprender mejor los sectores del Distrito Nacional, Santo Domingo respecto a los lugares más comunes de ese Sector. Siempre es muy importante hacer uso de los datos antes de tomar una decisión tan importante como la de abrir un negocio, tanto para investigar el sector ideal en donde abrir ese negocio como qué tipo de negocio sería ideal para emprender. El futuro de este proyecto pretende incluir otros factores como los niveles de seguridad de cada sector, para poder seleccionar el sector ideal en función de los negocios más comunes, los gastos recurrentes y la seguridad de cada sector. </a:t>
            </a:r>
            <a:endParaRPr lang="en-US" sz="18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Tree>
    <p:extLst>
      <p:ext uri="{BB962C8B-B14F-4D97-AF65-F5344CB8AC3E}">
        <p14:creationId xmlns:p14="http://schemas.microsoft.com/office/powerpoint/2010/main" val="2804745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Gracias</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err="1"/>
              <a:t>Introducción</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219200"/>
            <a:ext cx="7277101" cy="5215467"/>
          </a:xfrm>
        </p:spPr>
        <p:txBody>
          <a:bodyPr/>
          <a:lstStyle/>
          <a:p>
            <a:pPr marL="0" indent="0" algn="just">
              <a:buNone/>
            </a:pPr>
            <a:r>
              <a:rPr lang="es-DO" sz="1700" dirty="0"/>
              <a:t>Luego de la pandemia del virus Covid-19, y las medidas de restricciones implementadas en muchos países para detener el contagio de esta enfermedad, muchos negocios, especialmente pequeñas y medianas empresas se vieron afectados. En Santo Domingo, la Capital de la Republica Dominicana, esto no fue la excepción. Aun así, gracias a la disminución en la tasa de contagios y en la flexibilización de las medidas contra el Covid-19, se ha evidenciado una recuperación en la economía en la Ciudad de Santo Domingo, especialmente en el Distrito Nacional. Con esta recuperación han aumentado las oportunidades de emprender en esta ciudad. </a:t>
            </a:r>
            <a:endParaRPr lang="en-US" sz="1700" dirty="0"/>
          </a:p>
          <a:p>
            <a:pPr marL="0" indent="0" algn="just">
              <a:buNone/>
            </a:pPr>
            <a:r>
              <a:rPr lang="es-DO" sz="1700" dirty="0"/>
              <a:t>A pesar de que la recuperación después del COVID-19 en el 2020 Republica Dominicana estuvo en el Ranking 112 de países con facilidades para iniciar un negocio, por lo tanto, no es fácil iniciar un negocio en el país y, asimismo, no cualquier sector puede ser elegido para emprender con la apertura de un negocio.</a:t>
            </a:r>
            <a:endParaRPr lang="en-US" sz="1700" dirty="0"/>
          </a:p>
          <a:p>
            <a:pPr marL="0" indent="0" algn="just">
              <a:buNone/>
            </a:pPr>
            <a:r>
              <a:rPr lang="es-DO" sz="1700" dirty="0"/>
              <a:t>Este proyecto busca encontrar cuales son los barrios y el sector económico más ideales dentro del Distrito Nacional para abrir un negocio tomando en cuenta características de rentabilidad de negocios ya existentes en el Distrito Nacional. </a:t>
            </a:r>
            <a:endParaRPr lang="en-US" sz="17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423333"/>
            <a:ext cx="11214100" cy="535531"/>
          </a:xfrm>
        </p:spPr>
        <p:txBody>
          <a:bodyPr/>
          <a:lstStyle/>
          <a:p>
            <a:r>
              <a:rPr lang="en-US" dirty="0" err="1"/>
              <a:t>Datos</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958864"/>
            <a:ext cx="6870701" cy="5475803"/>
          </a:xfrm>
        </p:spPr>
        <p:txBody>
          <a:bodyPr/>
          <a:lstStyle/>
          <a:p>
            <a:pPr marL="0" indent="0" algn="just">
              <a:buNone/>
            </a:pPr>
            <a:r>
              <a:rPr lang="es-DO" sz="1700" dirty="0"/>
              <a:t>Los datos que se utilizaran para resolver el problema provienen principalmente de 4 bases de datos:</a:t>
            </a:r>
            <a:endParaRPr lang="en-US" sz="1700" dirty="0"/>
          </a:p>
          <a:p>
            <a:pPr lvl="0" algn="just"/>
            <a:r>
              <a:rPr lang="es-DO" sz="1700" dirty="0"/>
              <a:t>Listado de barrios del Distrito Nacional y su Código Postal.</a:t>
            </a:r>
            <a:endParaRPr lang="en-US" sz="1700" dirty="0"/>
          </a:p>
          <a:p>
            <a:pPr lvl="0" algn="just"/>
            <a:r>
              <a:rPr lang="es-DO" sz="1700" dirty="0"/>
              <a:t>Encuesta Nacional de Actividad Económica del Distrito Nacional, para obtener el promedio de rentabilidad, gastos y utilidad por actividad económica.</a:t>
            </a:r>
            <a:endParaRPr lang="en-US" sz="1700" dirty="0"/>
          </a:p>
          <a:p>
            <a:pPr lvl="0" algn="just"/>
            <a:r>
              <a:rPr lang="es-DO" sz="1700" dirty="0" err="1"/>
              <a:t>Dataset</a:t>
            </a:r>
            <a:r>
              <a:rPr lang="es-DO" sz="1700" dirty="0"/>
              <a:t> a crear los establecimientos de los diferentes sectores del Distrito Nacional.</a:t>
            </a:r>
            <a:endParaRPr lang="en-US" sz="1700" dirty="0"/>
          </a:p>
          <a:p>
            <a:pPr marL="0" indent="0" algn="just">
              <a:buNone/>
            </a:pPr>
            <a:r>
              <a:rPr lang="es-DO" sz="1700" dirty="0"/>
              <a:t>La preparación de cada </a:t>
            </a:r>
            <a:r>
              <a:rPr lang="es-DO" sz="1700" dirty="0" err="1"/>
              <a:t>dataset</a:t>
            </a:r>
            <a:r>
              <a:rPr lang="es-DO" sz="1700" dirty="0"/>
              <a:t> se hará de manera separada. El listado de barrios del Distrito Nacional y su población será obtenida de la tabla de sectores y códigos postales utilizando la librería de Python </a:t>
            </a:r>
            <a:r>
              <a:rPr lang="es-DO" sz="1700" dirty="0" err="1"/>
              <a:t>Beautiful</a:t>
            </a:r>
            <a:r>
              <a:rPr lang="es-DO" sz="1700" dirty="0"/>
              <a:t> </a:t>
            </a:r>
            <a:r>
              <a:rPr lang="es-DO" sz="1700" dirty="0" err="1"/>
              <a:t>Soup</a:t>
            </a:r>
            <a:r>
              <a:rPr lang="es-DO" sz="1700" dirty="0"/>
              <a:t>: https://es.wikipedia.org/wiki/Distrito_Nacional </a:t>
            </a:r>
            <a:endParaRPr lang="en-US" sz="1700" dirty="0"/>
          </a:p>
          <a:p>
            <a:pPr marL="0" indent="0" algn="just">
              <a:buNone/>
            </a:pPr>
            <a:r>
              <a:rPr lang="es-DO" sz="1700" dirty="0"/>
              <a:t>Luego, se importarán la Encuesta Nacional de Actividad Económica del Distrito Nacional, para obtener el promedio de rentabilidad, gastos y utilidad por actividad económica. Estas tablas se unirán para obtener el promedio de rentabilidad gastos, utilidad y cantidad de empresas registradas en el DN de cada actividad económica.</a:t>
            </a:r>
            <a:endParaRPr lang="en-US" sz="1700" dirty="0"/>
          </a:p>
          <a:p>
            <a:pPr marL="0" indent="0" algn="just">
              <a:buNone/>
            </a:pPr>
            <a:r>
              <a:rPr lang="es-DO" sz="1700" dirty="0"/>
              <a:t>Los establecimientos de los diferentes sectores del D, y sus tipos, serán generados por medio de Foursquare API.</a:t>
            </a:r>
            <a:endParaRPr lang="en-US" sz="17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196972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a:lstStyle/>
          <a:p>
            <a:r>
              <a:rPr lang="es-DO" dirty="0"/>
              <a:t>Metodología</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a:xfrm>
            <a:off x="6475412" y="1659467"/>
            <a:ext cx="5183188" cy="1066800"/>
          </a:xfrm>
        </p:spPr>
        <p:txBody>
          <a:bodyPr/>
          <a:lstStyle/>
          <a:p>
            <a:r>
              <a:rPr lang="es-DO" dirty="0"/>
              <a:t>Luego importaremos desde un Excel las informaciones descargadas sobre cada sector y sus códigos postales.</a:t>
            </a:r>
            <a:endParaRPr lang="en-US" dirty="0"/>
          </a:p>
          <a:p>
            <a:endParaRPr lang="en-US" dirty="0"/>
          </a:p>
        </p:txBody>
      </p:sp>
      <p:sp>
        <p:nvSpPr>
          <p:cNvPr id="15" name="Content Placeholder 14">
            <a:extLst>
              <a:ext uri="{FF2B5EF4-FFF2-40B4-BE49-F238E27FC236}">
                <a16:creationId xmlns:a16="http://schemas.microsoft.com/office/drawing/2014/main" id="{21A09EB5-54E5-4CF3-A360-231587D7EDFF}"/>
              </a:ext>
            </a:extLst>
          </p:cNvPr>
          <p:cNvSpPr>
            <a:spLocks noGrp="1"/>
          </p:cNvSpPr>
          <p:nvPr>
            <p:ph sz="half" idx="2"/>
          </p:nvPr>
        </p:nvSpPr>
        <p:spPr>
          <a:xfrm>
            <a:off x="444500" y="1659467"/>
            <a:ext cx="5157787" cy="4530196"/>
          </a:xfrm>
        </p:spPr>
        <p:txBody>
          <a:bodyPr/>
          <a:lstStyle/>
          <a:p>
            <a:r>
              <a:rPr lang="es-DO" dirty="0"/>
              <a:t>Primero crearemos una tabla con todos los sectores/barrios del Distrito Nacional, Santo Domingo extrayendo estos datos de la tabla de sectores del portal de Wikipedia.</a:t>
            </a:r>
            <a:endParaRPr lang="en-US" dirty="0"/>
          </a:p>
          <a:p>
            <a:pPr marL="0" indent="0">
              <a:buNone/>
            </a:pPr>
            <a:endParaRPr lang="en-US" dirty="0"/>
          </a:p>
        </p:txBody>
      </p:sp>
      <p:pic>
        <p:nvPicPr>
          <p:cNvPr id="22" name="Picture 21">
            <a:extLst>
              <a:ext uri="{FF2B5EF4-FFF2-40B4-BE49-F238E27FC236}">
                <a16:creationId xmlns:a16="http://schemas.microsoft.com/office/drawing/2014/main" id="{391C1858-0E4D-45F7-9ECE-342CBDBB9AC7}"/>
              </a:ext>
            </a:extLst>
          </p:cNvPr>
          <p:cNvPicPr/>
          <p:nvPr/>
        </p:nvPicPr>
        <p:blipFill>
          <a:blip r:embed="rId2"/>
          <a:stretch>
            <a:fillRect/>
          </a:stretch>
        </p:blipFill>
        <p:spPr>
          <a:xfrm>
            <a:off x="1021291" y="2984499"/>
            <a:ext cx="3838575" cy="2214034"/>
          </a:xfrm>
          <a:prstGeom prst="rect">
            <a:avLst/>
          </a:prstGeom>
        </p:spPr>
      </p:pic>
      <p:pic>
        <p:nvPicPr>
          <p:cNvPr id="23" name="Picture 22">
            <a:extLst>
              <a:ext uri="{FF2B5EF4-FFF2-40B4-BE49-F238E27FC236}">
                <a16:creationId xmlns:a16="http://schemas.microsoft.com/office/drawing/2014/main" id="{0AB06265-60D5-46CB-BB47-B43D7BEFF3A6}"/>
              </a:ext>
            </a:extLst>
          </p:cNvPr>
          <p:cNvPicPr/>
          <p:nvPr/>
        </p:nvPicPr>
        <p:blipFill>
          <a:blip r:embed="rId3"/>
          <a:stretch>
            <a:fillRect/>
          </a:stretch>
        </p:blipFill>
        <p:spPr>
          <a:xfrm>
            <a:off x="7408333" y="3029478"/>
            <a:ext cx="2590800" cy="2124075"/>
          </a:xfrm>
          <a:prstGeom prst="rect">
            <a:avLst/>
          </a:prstGeom>
        </p:spPr>
      </p:pic>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a:lstStyle/>
          <a:p>
            <a:r>
              <a:rPr lang="es-DO" dirty="0"/>
              <a:t>Metodología</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15" name="Content Placeholder 14">
            <a:extLst>
              <a:ext uri="{FF2B5EF4-FFF2-40B4-BE49-F238E27FC236}">
                <a16:creationId xmlns:a16="http://schemas.microsoft.com/office/drawing/2014/main" id="{21A09EB5-54E5-4CF3-A360-231587D7EDFF}"/>
              </a:ext>
            </a:extLst>
          </p:cNvPr>
          <p:cNvSpPr>
            <a:spLocks noGrp="1"/>
          </p:cNvSpPr>
          <p:nvPr>
            <p:ph sz="half" idx="2"/>
          </p:nvPr>
        </p:nvSpPr>
        <p:spPr>
          <a:xfrm>
            <a:off x="444500" y="1337733"/>
            <a:ext cx="11493500" cy="4851930"/>
          </a:xfrm>
        </p:spPr>
        <p:txBody>
          <a:bodyPr/>
          <a:lstStyle/>
          <a:p>
            <a:r>
              <a:rPr lang="es-DO" dirty="0"/>
              <a:t>Además, importaremos los datos de promedio de gastos, utilidad, consumo y rentabilidad por sector económico y categoría.</a:t>
            </a:r>
            <a:endParaRPr lang="en-US" dirty="0"/>
          </a:p>
          <a:p>
            <a:pPr marL="0" indent="0">
              <a:buNone/>
            </a:pPr>
            <a:endParaRPr lang="en-US" dirty="0"/>
          </a:p>
        </p:txBody>
      </p:sp>
      <p:pic>
        <p:nvPicPr>
          <p:cNvPr id="8" name="Picture 7">
            <a:extLst>
              <a:ext uri="{FF2B5EF4-FFF2-40B4-BE49-F238E27FC236}">
                <a16:creationId xmlns:a16="http://schemas.microsoft.com/office/drawing/2014/main" id="{BE31544F-3CC1-41AC-913A-F724A5460EFF}"/>
              </a:ext>
            </a:extLst>
          </p:cNvPr>
          <p:cNvPicPr/>
          <p:nvPr/>
        </p:nvPicPr>
        <p:blipFill>
          <a:blip r:embed="rId2"/>
          <a:stretch>
            <a:fillRect/>
          </a:stretch>
        </p:blipFill>
        <p:spPr>
          <a:xfrm>
            <a:off x="2451099" y="2034117"/>
            <a:ext cx="7289802" cy="1384301"/>
          </a:xfrm>
          <a:prstGeom prst="rect">
            <a:avLst/>
          </a:prstGeom>
        </p:spPr>
      </p:pic>
      <p:sp>
        <p:nvSpPr>
          <p:cNvPr id="5" name="Content Placeholder 4">
            <a:extLst>
              <a:ext uri="{FF2B5EF4-FFF2-40B4-BE49-F238E27FC236}">
                <a16:creationId xmlns:a16="http://schemas.microsoft.com/office/drawing/2014/main" id="{7514C3CA-F396-4632-8F49-BEB0264F04FC}"/>
              </a:ext>
            </a:extLst>
          </p:cNvPr>
          <p:cNvSpPr>
            <a:spLocks noGrp="1"/>
          </p:cNvSpPr>
          <p:nvPr>
            <p:ph sz="quarter" idx="4"/>
          </p:nvPr>
        </p:nvSpPr>
        <p:spPr>
          <a:xfrm>
            <a:off x="444500" y="3439583"/>
            <a:ext cx="11214100" cy="2750079"/>
          </a:xfrm>
        </p:spPr>
        <p:txBody>
          <a:bodyPr/>
          <a:lstStyle/>
          <a:p>
            <a:r>
              <a:rPr lang="es-DO" dirty="0"/>
              <a:t>Por otro lado, utilizando la latitud y longitud del Distrito Nacional, utilizaremos el servicio de API de </a:t>
            </a:r>
            <a:r>
              <a:rPr lang="es-DO" dirty="0" err="1"/>
              <a:t>Fourquare</a:t>
            </a:r>
            <a:r>
              <a:rPr lang="es-DO" dirty="0"/>
              <a:t> para obtener información sobre los diferentes negocios del DN.</a:t>
            </a:r>
          </a:p>
          <a:p>
            <a:r>
              <a:rPr lang="es-DO" dirty="0"/>
              <a:t>Normalizaremos los resultados y nos quedaremos con las informaciones de nombres del establecimiento, categoría, latitud, longitud y código postal.</a:t>
            </a:r>
            <a:endParaRPr lang="en-US" dirty="0"/>
          </a:p>
          <a:p>
            <a:endParaRPr lang="en-US" dirty="0"/>
          </a:p>
          <a:p>
            <a:endParaRPr lang="en-US" dirty="0"/>
          </a:p>
        </p:txBody>
      </p:sp>
      <p:pic>
        <p:nvPicPr>
          <p:cNvPr id="11" name="Picture 10">
            <a:extLst>
              <a:ext uri="{FF2B5EF4-FFF2-40B4-BE49-F238E27FC236}">
                <a16:creationId xmlns:a16="http://schemas.microsoft.com/office/drawing/2014/main" id="{2131ADCA-00C3-4129-8ECA-9C15760870E9}"/>
              </a:ext>
            </a:extLst>
          </p:cNvPr>
          <p:cNvPicPr/>
          <p:nvPr/>
        </p:nvPicPr>
        <p:blipFill>
          <a:blip r:embed="rId3"/>
          <a:stretch>
            <a:fillRect/>
          </a:stretch>
        </p:blipFill>
        <p:spPr>
          <a:xfrm>
            <a:off x="3079750" y="4745988"/>
            <a:ext cx="5943600" cy="1448435"/>
          </a:xfrm>
          <a:prstGeom prst="rect">
            <a:avLst/>
          </a:prstGeom>
        </p:spPr>
      </p:pic>
    </p:spTree>
    <p:extLst>
      <p:ext uri="{BB962C8B-B14F-4D97-AF65-F5344CB8AC3E}">
        <p14:creationId xmlns:p14="http://schemas.microsoft.com/office/powerpoint/2010/main" val="3791458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a:lstStyle/>
          <a:p>
            <a:r>
              <a:rPr lang="es-DO" dirty="0"/>
              <a:t>Metodología</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15" name="Content Placeholder 14">
            <a:extLst>
              <a:ext uri="{FF2B5EF4-FFF2-40B4-BE49-F238E27FC236}">
                <a16:creationId xmlns:a16="http://schemas.microsoft.com/office/drawing/2014/main" id="{21A09EB5-54E5-4CF3-A360-231587D7EDFF}"/>
              </a:ext>
            </a:extLst>
          </p:cNvPr>
          <p:cNvSpPr>
            <a:spLocks noGrp="1"/>
          </p:cNvSpPr>
          <p:nvPr>
            <p:ph sz="half" idx="2"/>
          </p:nvPr>
        </p:nvSpPr>
        <p:spPr>
          <a:xfrm>
            <a:off x="444500" y="1337733"/>
            <a:ext cx="11493500" cy="365125"/>
          </a:xfrm>
        </p:spPr>
        <p:txBody>
          <a:bodyPr/>
          <a:lstStyle/>
          <a:p>
            <a:r>
              <a:rPr lang="es-DO" dirty="0"/>
              <a:t>Con esta información agregaremos los datos de sector/barrio a este </a:t>
            </a:r>
            <a:r>
              <a:rPr lang="es-DO" dirty="0" err="1"/>
              <a:t>dataframe</a:t>
            </a:r>
            <a:r>
              <a:rPr lang="es-DO" dirty="0"/>
              <a:t>:</a:t>
            </a:r>
            <a:endParaRPr lang="en-US" dirty="0"/>
          </a:p>
          <a:p>
            <a:pPr marL="0" indent="0">
              <a:buNone/>
            </a:pPr>
            <a:endParaRPr lang="en-US" dirty="0"/>
          </a:p>
        </p:txBody>
      </p:sp>
      <p:pic>
        <p:nvPicPr>
          <p:cNvPr id="10" name="Picture 9">
            <a:extLst>
              <a:ext uri="{FF2B5EF4-FFF2-40B4-BE49-F238E27FC236}">
                <a16:creationId xmlns:a16="http://schemas.microsoft.com/office/drawing/2014/main" id="{9A0935B7-2EBD-4475-920C-ADE8015A6A46}"/>
              </a:ext>
            </a:extLst>
          </p:cNvPr>
          <p:cNvPicPr/>
          <p:nvPr/>
        </p:nvPicPr>
        <p:blipFill>
          <a:blip r:embed="rId2"/>
          <a:stretch>
            <a:fillRect/>
          </a:stretch>
        </p:blipFill>
        <p:spPr>
          <a:xfrm>
            <a:off x="1998134" y="1962135"/>
            <a:ext cx="8415866" cy="3558132"/>
          </a:xfrm>
          <a:prstGeom prst="rect">
            <a:avLst/>
          </a:prstGeom>
        </p:spPr>
      </p:pic>
    </p:spTree>
    <p:extLst>
      <p:ext uri="{BB962C8B-B14F-4D97-AF65-F5344CB8AC3E}">
        <p14:creationId xmlns:p14="http://schemas.microsoft.com/office/powerpoint/2010/main" val="3125390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a:lstStyle/>
          <a:p>
            <a:r>
              <a:rPr lang="es-DO" dirty="0"/>
              <a:t>Metodología</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15" name="Content Placeholder 14">
            <a:extLst>
              <a:ext uri="{FF2B5EF4-FFF2-40B4-BE49-F238E27FC236}">
                <a16:creationId xmlns:a16="http://schemas.microsoft.com/office/drawing/2014/main" id="{21A09EB5-54E5-4CF3-A360-231587D7EDFF}"/>
              </a:ext>
            </a:extLst>
          </p:cNvPr>
          <p:cNvSpPr>
            <a:spLocks noGrp="1"/>
          </p:cNvSpPr>
          <p:nvPr>
            <p:ph sz="half" idx="2"/>
          </p:nvPr>
        </p:nvSpPr>
        <p:spPr>
          <a:xfrm>
            <a:off x="444500" y="1337733"/>
            <a:ext cx="11493500" cy="624402"/>
          </a:xfrm>
        </p:spPr>
        <p:txBody>
          <a:bodyPr>
            <a:normAutofit/>
          </a:bodyPr>
          <a:lstStyle/>
          <a:p>
            <a:r>
              <a:rPr lang="es-DO" dirty="0"/>
              <a:t>Luego, agregaremos las informaciones de gastos, utilidad, consumo y rentabilidad dependiendo en la categoría en que se encuentra cada negocio.</a:t>
            </a:r>
            <a:endParaRPr lang="en-US" dirty="0"/>
          </a:p>
          <a:p>
            <a:pPr marL="0" indent="0">
              <a:buNone/>
            </a:pPr>
            <a:endParaRPr lang="en-US" dirty="0"/>
          </a:p>
        </p:txBody>
      </p:sp>
      <p:pic>
        <p:nvPicPr>
          <p:cNvPr id="6" name="Picture 5">
            <a:extLst>
              <a:ext uri="{FF2B5EF4-FFF2-40B4-BE49-F238E27FC236}">
                <a16:creationId xmlns:a16="http://schemas.microsoft.com/office/drawing/2014/main" id="{66E277D4-2F1C-41B3-9143-7FA9E6164643}"/>
              </a:ext>
            </a:extLst>
          </p:cNvPr>
          <p:cNvPicPr/>
          <p:nvPr/>
        </p:nvPicPr>
        <p:blipFill>
          <a:blip r:embed="rId2"/>
          <a:stretch>
            <a:fillRect/>
          </a:stretch>
        </p:blipFill>
        <p:spPr>
          <a:xfrm>
            <a:off x="897467" y="1962135"/>
            <a:ext cx="10634133" cy="3710532"/>
          </a:xfrm>
          <a:prstGeom prst="rect">
            <a:avLst/>
          </a:prstGeom>
        </p:spPr>
      </p:pic>
    </p:spTree>
    <p:extLst>
      <p:ext uri="{BB962C8B-B14F-4D97-AF65-F5344CB8AC3E}">
        <p14:creationId xmlns:p14="http://schemas.microsoft.com/office/powerpoint/2010/main" val="2829420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a:lstStyle/>
          <a:p>
            <a:r>
              <a:rPr lang="es-DO" dirty="0"/>
              <a:t>Metodología</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15" name="Content Placeholder 14">
            <a:extLst>
              <a:ext uri="{FF2B5EF4-FFF2-40B4-BE49-F238E27FC236}">
                <a16:creationId xmlns:a16="http://schemas.microsoft.com/office/drawing/2014/main" id="{21A09EB5-54E5-4CF3-A360-231587D7EDFF}"/>
              </a:ext>
            </a:extLst>
          </p:cNvPr>
          <p:cNvSpPr>
            <a:spLocks noGrp="1"/>
          </p:cNvSpPr>
          <p:nvPr>
            <p:ph sz="half" idx="2"/>
          </p:nvPr>
        </p:nvSpPr>
        <p:spPr>
          <a:xfrm>
            <a:off x="444500" y="1337733"/>
            <a:ext cx="11493500" cy="624402"/>
          </a:xfrm>
        </p:spPr>
        <p:txBody>
          <a:bodyPr>
            <a:normAutofit/>
          </a:bodyPr>
          <a:lstStyle/>
          <a:p>
            <a:r>
              <a:rPr lang="es-DO" dirty="0"/>
              <a:t>Para el modelado, agrupamos los negocios por sectores y calculamos sus promedios. </a:t>
            </a:r>
            <a:endParaRPr lang="en-US" dirty="0"/>
          </a:p>
          <a:p>
            <a:pPr marL="0" indent="0">
              <a:buNone/>
            </a:pPr>
            <a:endParaRPr lang="en-US" dirty="0"/>
          </a:p>
        </p:txBody>
      </p:sp>
      <p:pic>
        <p:nvPicPr>
          <p:cNvPr id="7" name="Picture 6">
            <a:extLst>
              <a:ext uri="{FF2B5EF4-FFF2-40B4-BE49-F238E27FC236}">
                <a16:creationId xmlns:a16="http://schemas.microsoft.com/office/drawing/2014/main" id="{9F7420E6-BF17-4379-AFF6-054FB50DA20D}"/>
              </a:ext>
            </a:extLst>
          </p:cNvPr>
          <p:cNvPicPr/>
          <p:nvPr/>
        </p:nvPicPr>
        <p:blipFill>
          <a:blip r:embed="rId2"/>
          <a:stretch>
            <a:fillRect/>
          </a:stretch>
        </p:blipFill>
        <p:spPr>
          <a:xfrm>
            <a:off x="2112433" y="1869002"/>
            <a:ext cx="7967133" cy="4096385"/>
          </a:xfrm>
          <a:prstGeom prst="rect">
            <a:avLst/>
          </a:prstGeom>
        </p:spPr>
      </p:pic>
    </p:spTree>
    <p:extLst>
      <p:ext uri="{BB962C8B-B14F-4D97-AF65-F5344CB8AC3E}">
        <p14:creationId xmlns:p14="http://schemas.microsoft.com/office/powerpoint/2010/main" val="3667260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a:lstStyle/>
          <a:p>
            <a:r>
              <a:rPr lang="es-DO" dirty="0"/>
              <a:t>Metodología</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15" name="Content Placeholder 14">
            <a:extLst>
              <a:ext uri="{FF2B5EF4-FFF2-40B4-BE49-F238E27FC236}">
                <a16:creationId xmlns:a16="http://schemas.microsoft.com/office/drawing/2014/main" id="{21A09EB5-54E5-4CF3-A360-231587D7EDFF}"/>
              </a:ext>
            </a:extLst>
          </p:cNvPr>
          <p:cNvSpPr>
            <a:spLocks noGrp="1"/>
          </p:cNvSpPr>
          <p:nvPr>
            <p:ph sz="half" idx="2"/>
          </p:nvPr>
        </p:nvSpPr>
        <p:spPr>
          <a:xfrm>
            <a:off x="444500" y="1597009"/>
            <a:ext cx="11493500" cy="365125"/>
          </a:xfrm>
        </p:spPr>
        <p:txBody>
          <a:bodyPr>
            <a:normAutofit/>
          </a:bodyPr>
          <a:lstStyle/>
          <a:p>
            <a:r>
              <a:rPr lang="es-DO" dirty="0"/>
              <a:t>Se generaron los 10 principales negocios por categoría de cada sector</a:t>
            </a:r>
            <a:endParaRPr lang="en-US" dirty="0"/>
          </a:p>
          <a:p>
            <a:pPr marL="0" indent="0">
              <a:buNone/>
            </a:pPr>
            <a:endParaRPr lang="en-US" dirty="0"/>
          </a:p>
        </p:txBody>
      </p:sp>
      <p:pic>
        <p:nvPicPr>
          <p:cNvPr id="6" name="Picture 5">
            <a:extLst>
              <a:ext uri="{FF2B5EF4-FFF2-40B4-BE49-F238E27FC236}">
                <a16:creationId xmlns:a16="http://schemas.microsoft.com/office/drawing/2014/main" id="{9D0C2459-A39B-4A2C-9ECD-92FFBBFA1818}"/>
              </a:ext>
            </a:extLst>
          </p:cNvPr>
          <p:cNvPicPr/>
          <p:nvPr/>
        </p:nvPicPr>
        <p:blipFill>
          <a:blip r:embed="rId2"/>
          <a:stretch>
            <a:fillRect/>
          </a:stretch>
        </p:blipFill>
        <p:spPr>
          <a:xfrm>
            <a:off x="482600" y="2305067"/>
            <a:ext cx="10769600" cy="2590799"/>
          </a:xfrm>
          <a:prstGeom prst="rect">
            <a:avLst/>
          </a:prstGeom>
        </p:spPr>
      </p:pic>
    </p:spTree>
    <p:extLst>
      <p:ext uri="{BB962C8B-B14F-4D97-AF65-F5344CB8AC3E}">
        <p14:creationId xmlns:p14="http://schemas.microsoft.com/office/powerpoint/2010/main" val="3686513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infopath/2007/PartnerControls"/>
    <ds:schemaRef ds:uri="http://schemas.microsoft.com/office/2006/metadata/properties"/>
    <ds:schemaRef ds:uri="71af3243-3dd4-4a8d-8c0d-dd76da1f02a5"/>
    <ds:schemaRef ds:uri="http://www.w3.org/XML/1998/namespace"/>
    <ds:schemaRef ds:uri="http://schemas.microsoft.com/office/2006/documentManagement/types"/>
    <ds:schemaRef ds:uri="16c05727-aa75-4e4a-9b5f-8a80a1165891"/>
    <ds:schemaRef ds:uri="http://schemas.openxmlformats.org/package/2006/metadata/core-properties"/>
    <ds:schemaRef ds:uri="http://purl.org/dc/elements/1.1/"/>
    <ds:schemaRef ds:uri="http://purl.org/dc/terms/"/>
    <ds:schemaRef ds:uri="http://purl.org/dc/dcmitype/"/>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991</Words>
  <Application>Microsoft Office PowerPoint</Application>
  <PresentationFormat>Widescreen</PresentationFormat>
  <Paragraphs>50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Tahoma</vt:lpstr>
      <vt:lpstr>Trade Gothic LT Pro</vt:lpstr>
      <vt:lpstr>Trebuchet MS</vt:lpstr>
      <vt:lpstr>Office Theme</vt:lpstr>
      <vt:lpstr>Sector ideal para emprender con un negocio</vt:lpstr>
      <vt:lpstr>Introducción</vt:lpstr>
      <vt:lpstr>Datos</vt:lpstr>
      <vt:lpstr>Metodología</vt:lpstr>
      <vt:lpstr>Metodología</vt:lpstr>
      <vt:lpstr>Metodología</vt:lpstr>
      <vt:lpstr>Metodología</vt:lpstr>
      <vt:lpstr>Metodología</vt:lpstr>
      <vt:lpstr>Metodología</vt:lpstr>
      <vt:lpstr>Metodología</vt:lpstr>
      <vt:lpstr>Metodología</vt:lpstr>
      <vt:lpstr>Resultados</vt:lpstr>
      <vt:lpstr>Conclusión</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2023-01-09T01:46:36Z</dcterms:created>
  <dcterms:modified xsi:type="dcterms:W3CDTF">2023-01-09T02:07:14Z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