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AC490-52AB-4EF2-A1B4-9D17073D528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C0342-052E-4763-A743-CAC2002B3288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 graduated from The Ohio State University Agricultural Technical Institute (ATI) in the spring of 2012 with an Associate’s Degree in Horse Science. After graduating from ATI, I continued my academic career to The Ohio State University main campus majoring in Animal Science: Bioscience Specialization. I graduated from The Ohio State University in 2014. </a:t>
          </a:r>
        </a:p>
      </dgm:t>
    </dgm:pt>
    <dgm:pt modelId="{D0F2BB30-F9C8-4BA1-B792-D701CDD71CB1}" type="parTrans" cxnId="{1A8B32EE-47D1-40F9-BA0A-DBB467B33964}">
      <dgm:prSet/>
      <dgm:spPr/>
      <dgm:t>
        <a:bodyPr/>
        <a:lstStyle/>
        <a:p>
          <a:endParaRPr lang="en-US"/>
        </a:p>
      </dgm:t>
    </dgm:pt>
    <dgm:pt modelId="{1A991CB6-40B0-44A5-9A8C-0A99237B5DFF}" type="sibTrans" cxnId="{1A8B32EE-47D1-40F9-BA0A-DBB467B33964}">
      <dgm:prSet/>
      <dgm:spPr/>
      <dgm:t>
        <a:bodyPr/>
        <a:lstStyle/>
        <a:p>
          <a:endParaRPr lang="en-US"/>
        </a:p>
      </dgm:t>
    </dgm:pt>
    <dgm:pt modelId="{A5E8BAF5-FB91-4C7D-982C-4E8F6E2821F0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Once I graduated from The Ohio State University, I landed a job working at WIL Research as a Research Biologist. This role gave me some insights of laboratory experience working with animals and how pharmaceutical medicines are created in stages during pre-clinical trials. I worked at this research facility for about a year until I was offered a job opportunity in Texas working as an Animal Control Officer. </a:t>
          </a:r>
        </a:p>
      </dgm:t>
    </dgm:pt>
    <dgm:pt modelId="{5FC6136B-8ECF-4A42-AE3F-5BFD72F5A295}" type="parTrans" cxnId="{C24506D8-53A0-484D-BE2F-B90DA37B428E}">
      <dgm:prSet/>
      <dgm:spPr/>
      <dgm:t>
        <a:bodyPr/>
        <a:lstStyle/>
        <a:p>
          <a:endParaRPr lang="en-US"/>
        </a:p>
      </dgm:t>
    </dgm:pt>
    <dgm:pt modelId="{5F4F5D14-A8B5-4726-A44C-B5CE37A7D4CE}" type="sibTrans" cxnId="{C24506D8-53A0-484D-BE2F-B90DA37B428E}">
      <dgm:prSet/>
      <dgm:spPr/>
      <dgm:t>
        <a:bodyPr/>
        <a:lstStyle/>
        <a:p>
          <a:endParaRPr lang="en-US"/>
        </a:p>
      </dgm:t>
    </dgm:pt>
    <dgm:pt modelId="{B07401A2-ACDD-4CA9-8199-9F8174BBC53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 moved to Texas in the spring of 2015. This job was extremely rewarding yet difficult. This position allowed me to help educate the general public about proper animal welfare. I was then promoted to a Code Enforcement Officer, and I worked in this position for several years until I decided I wanted a change in life. </a:t>
          </a:r>
        </a:p>
      </dgm:t>
    </dgm:pt>
    <dgm:pt modelId="{5461042C-28DB-49D1-B4A3-7F7F88A0ADAF}" type="parTrans" cxnId="{1D331A38-B351-45B8-836A-F30465EB3675}">
      <dgm:prSet/>
      <dgm:spPr/>
      <dgm:t>
        <a:bodyPr/>
        <a:lstStyle/>
        <a:p>
          <a:endParaRPr lang="en-US"/>
        </a:p>
      </dgm:t>
    </dgm:pt>
    <dgm:pt modelId="{B0FD14B1-C911-4BFA-B475-BBDFBD173706}" type="sibTrans" cxnId="{1D331A38-B351-45B8-836A-F30465EB3675}">
      <dgm:prSet/>
      <dgm:spPr/>
      <dgm:t>
        <a:bodyPr/>
        <a:lstStyle/>
        <a:p>
          <a:endParaRPr lang="en-US"/>
        </a:p>
      </dgm:t>
    </dgm:pt>
    <dgm:pt modelId="{EFF20EAA-CA76-4FA0-986B-3E6E70E9AA6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 decided to go back to school in June 2021. This is when I was first introduced to coding and the Data Science Course offered through Entity Academy. My journey through this course has allowed me to gain valuable critical thinking and problem-solving skills with a new love for Data Science and Coding!</a:t>
          </a:r>
        </a:p>
      </dgm:t>
    </dgm:pt>
    <dgm:pt modelId="{6373094D-37F7-46E5-AEAB-A60C2A0C73A4}" type="parTrans" cxnId="{A0B07A34-9A87-4F29-9D5C-D5A29FF84E96}">
      <dgm:prSet/>
      <dgm:spPr/>
      <dgm:t>
        <a:bodyPr/>
        <a:lstStyle/>
        <a:p>
          <a:endParaRPr lang="en-US"/>
        </a:p>
      </dgm:t>
    </dgm:pt>
    <dgm:pt modelId="{475479E6-6926-4073-A08F-DF91B154B65E}" type="sibTrans" cxnId="{A0B07A34-9A87-4F29-9D5C-D5A29FF84E96}">
      <dgm:prSet/>
      <dgm:spPr/>
      <dgm:t>
        <a:bodyPr/>
        <a:lstStyle/>
        <a:p>
          <a:endParaRPr lang="en-US"/>
        </a:p>
      </dgm:t>
    </dgm:pt>
    <dgm:pt modelId="{241E0D3F-E20C-4D4E-9C73-4B2F45507A2A}" type="pres">
      <dgm:prSet presAssocID="{815AC490-52AB-4EF2-A1B4-9D17073D528C}" presName="vert0" presStyleCnt="0">
        <dgm:presLayoutVars>
          <dgm:dir/>
          <dgm:animOne val="branch"/>
          <dgm:animLvl val="lvl"/>
        </dgm:presLayoutVars>
      </dgm:prSet>
      <dgm:spPr/>
    </dgm:pt>
    <dgm:pt modelId="{F83257BE-F286-45EB-8EF5-4F0EE2B8A6D1}" type="pres">
      <dgm:prSet presAssocID="{581C0342-052E-4763-A743-CAC2002B3288}" presName="thickLine" presStyleLbl="alignNode1" presStyleIdx="0" presStyleCnt="4"/>
      <dgm:spPr/>
    </dgm:pt>
    <dgm:pt modelId="{F43C96F2-5717-499C-BE67-2D076F61D3AC}" type="pres">
      <dgm:prSet presAssocID="{581C0342-052E-4763-A743-CAC2002B3288}" presName="horz1" presStyleCnt="0"/>
      <dgm:spPr/>
    </dgm:pt>
    <dgm:pt modelId="{1DFF4412-88F3-4637-A4C2-284CAA047A7B}" type="pres">
      <dgm:prSet presAssocID="{581C0342-052E-4763-A743-CAC2002B3288}" presName="tx1" presStyleLbl="revTx" presStyleIdx="0" presStyleCnt="4" custScaleY="122123"/>
      <dgm:spPr/>
    </dgm:pt>
    <dgm:pt modelId="{54882F44-3646-4CC9-BB7F-5119481DD188}" type="pres">
      <dgm:prSet presAssocID="{581C0342-052E-4763-A743-CAC2002B3288}" presName="vert1" presStyleCnt="0"/>
      <dgm:spPr/>
    </dgm:pt>
    <dgm:pt modelId="{D6763C60-B1AF-451A-B116-EAA10A007A5C}" type="pres">
      <dgm:prSet presAssocID="{A5E8BAF5-FB91-4C7D-982C-4E8F6E2821F0}" presName="thickLine" presStyleLbl="alignNode1" presStyleIdx="1" presStyleCnt="4"/>
      <dgm:spPr/>
    </dgm:pt>
    <dgm:pt modelId="{B6CD919F-2334-4932-8733-308323889924}" type="pres">
      <dgm:prSet presAssocID="{A5E8BAF5-FB91-4C7D-982C-4E8F6E2821F0}" presName="horz1" presStyleCnt="0"/>
      <dgm:spPr/>
    </dgm:pt>
    <dgm:pt modelId="{ACBF198F-AF00-48EF-8D14-88030564820A}" type="pres">
      <dgm:prSet presAssocID="{A5E8BAF5-FB91-4C7D-982C-4E8F6E2821F0}" presName="tx1" presStyleLbl="revTx" presStyleIdx="1" presStyleCnt="4" custScaleY="136883"/>
      <dgm:spPr/>
    </dgm:pt>
    <dgm:pt modelId="{85F7A034-A68F-42E6-8FA9-C2479D4C2C66}" type="pres">
      <dgm:prSet presAssocID="{A5E8BAF5-FB91-4C7D-982C-4E8F6E2821F0}" presName="vert1" presStyleCnt="0"/>
      <dgm:spPr/>
    </dgm:pt>
    <dgm:pt modelId="{2D2620B8-6E41-4150-B703-F919FE7192D6}" type="pres">
      <dgm:prSet presAssocID="{B07401A2-ACDD-4CA9-8199-9F8174BBC533}" presName="thickLine" presStyleLbl="alignNode1" presStyleIdx="2" presStyleCnt="4"/>
      <dgm:spPr/>
    </dgm:pt>
    <dgm:pt modelId="{B468D9CF-13C0-46B1-933F-A3ABEB693506}" type="pres">
      <dgm:prSet presAssocID="{B07401A2-ACDD-4CA9-8199-9F8174BBC533}" presName="horz1" presStyleCnt="0"/>
      <dgm:spPr/>
    </dgm:pt>
    <dgm:pt modelId="{C14807A0-038C-4128-A43F-5E9C9BEBC8F4}" type="pres">
      <dgm:prSet presAssocID="{B07401A2-ACDD-4CA9-8199-9F8174BBC533}" presName="tx1" presStyleLbl="revTx" presStyleIdx="2" presStyleCnt="4" custScaleY="120618"/>
      <dgm:spPr/>
    </dgm:pt>
    <dgm:pt modelId="{28C29684-732B-4F99-B7C7-5C6AAFDFA52D}" type="pres">
      <dgm:prSet presAssocID="{B07401A2-ACDD-4CA9-8199-9F8174BBC533}" presName="vert1" presStyleCnt="0"/>
      <dgm:spPr/>
    </dgm:pt>
    <dgm:pt modelId="{B9D3FDD1-0516-4833-8C7F-1FA620CFC186}" type="pres">
      <dgm:prSet presAssocID="{EFF20EAA-CA76-4FA0-986B-3E6E70E9AA6D}" presName="thickLine" presStyleLbl="alignNode1" presStyleIdx="3" presStyleCnt="4"/>
      <dgm:spPr/>
    </dgm:pt>
    <dgm:pt modelId="{EC6DABDF-ED1A-48D1-ACCD-98D671187CC0}" type="pres">
      <dgm:prSet presAssocID="{EFF20EAA-CA76-4FA0-986B-3E6E70E9AA6D}" presName="horz1" presStyleCnt="0"/>
      <dgm:spPr/>
    </dgm:pt>
    <dgm:pt modelId="{8DF86091-CA89-4FB3-AD2F-475C18F68069}" type="pres">
      <dgm:prSet presAssocID="{EFF20EAA-CA76-4FA0-986B-3E6E70E9AA6D}" presName="tx1" presStyleLbl="revTx" presStyleIdx="3" presStyleCnt="4" custScaleY="131235"/>
      <dgm:spPr/>
    </dgm:pt>
    <dgm:pt modelId="{78DBBD9A-FBF3-4240-A62F-A3331226C8C2}" type="pres">
      <dgm:prSet presAssocID="{EFF20EAA-CA76-4FA0-986B-3E6E70E9AA6D}" presName="vert1" presStyleCnt="0"/>
      <dgm:spPr/>
    </dgm:pt>
  </dgm:ptLst>
  <dgm:cxnLst>
    <dgm:cxn modelId="{141DDB0C-E746-4637-BD34-64A4FBC64B74}" type="presOf" srcId="{B07401A2-ACDD-4CA9-8199-9F8174BBC533}" destId="{C14807A0-038C-4128-A43F-5E9C9BEBC8F4}" srcOrd="0" destOrd="0" presId="urn:microsoft.com/office/officeart/2008/layout/LinedList"/>
    <dgm:cxn modelId="{040ED831-A35B-4F73-B46C-354B03602370}" type="presOf" srcId="{A5E8BAF5-FB91-4C7D-982C-4E8F6E2821F0}" destId="{ACBF198F-AF00-48EF-8D14-88030564820A}" srcOrd="0" destOrd="0" presId="urn:microsoft.com/office/officeart/2008/layout/LinedList"/>
    <dgm:cxn modelId="{A0B07A34-9A87-4F29-9D5C-D5A29FF84E96}" srcId="{815AC490-52AB-4EF2-A1B4-9D17073D528C}" destId="{EFF20EAA-CA76-4FA0-986B-3E6E70E9AA6D}" srcOrd="3" destOrd="0" parTransId="{6373094D-37F7-46E5-AEAB-A60C2A0C73A4}" sibTransId="{475479E6-6926-4073-A08F-DF91B154B65E}"/>
    <dgm:cxn modelId="{1D331A38-B351-45B8-836A-F30465EB3675}" srcId="{815AC490-52AB-4EF2-A1B4-9D17073D528C}" destId="{B07401A2-ACDD-4CA9-8199-9F8174BBC533}" srcOrd="2" destOrd="0" parTransId="{5461042C-28DB-49D1-B4A3-7F7F88A0ADAF}" sibTransId="{B0FD14B1-C911-4BFA-B475-BBDFBD173706}"/>
    <dgm:cxn modelId="{CB27A790-6662-48EA-B571-65E38E9256D7}" type="presOf" srcId="{581C0342-052E-4763-A743-CAC2002B3288}" destId="{1DFF4412-88F3-4637-A4C2-284CAA047A7B}" srcOrd="0" destOrd="0" presId="urn:microsoft.com/office/officeart/2008/layout/LinedList"/>
    <dgm:cxn modelId="{D0241A92-92E1-48FE-8E49-B618F7866513}" type="presOf" srcId="{EFF20EAA-CA76-4FA0-986B-3E6E70E9AA6D}" destId="{8DF86091-CA89-4FB3-AD2F-475C18F68069}" srcOrd="0" destOrd="0" presId="urn:microsoft.com/office/officeart/2008/layout/LinedList"/>
    <dgm:cxn modelId="{C24506D8-53A0-484D-BE2F-B90DA37B428E}" srcId="{815AC490-52AB-4EF2-A1B4-9D17073D528C}" destId="{A5E8BAF5-FB91-4C7D-982C-4E8F6E2821F0}" srcOrd="1" destOrd="0" parTransId="{5FC6136B-8ECF-4A42-AE3F-5BFD72F5A295}" sibTransId="{5F4F5D14-A8B5-4726-A44C-B5CE37A7D4CE}"/>
    <dgm:cxn modelId="{6C6328EE-9667-4E28-9884-994315E0E5E0}" type="presOf" srcId="{815AC490-52AB-4EF2-A1B4-9D17073D528C}" destId="{241E0D3F-E20C-4D4E-9C73-4B2F45507A2A}" srcOrd="0" destOrd="0" presId="urn:microsoft.com/office/officeart/2008/layout/LinedList"/>
    <dgm:cxn modelId="{1A8B32EE-47D1-40F9-BA0A-DBB467B33964}" srcId="{815AC490-52AB-4EF2-A1B4-9D17073D528C}" destId="{581C0342-052E-4763-A743-CAC2002B3288}" srcOrd="0" destOrd="0" parTransId="{D0F2BB30-F9C8-4BA1-B792-D701CDD71CB1}" sibTransId="{1A991CB6-40B0-44A5-9A8C-0A99237B5DFF}"/>
    <dgm:cxn modelId="{291C5FB9-FFB2-4F30-9801-56999C8AA4F1}" type="presParOf" srcId="{241E0D3F-E20C-4D4E-9C73-4B2F45507A2A}" destId="{F83257BE-F286-45EB-8EF5-4F0EE2B8A6D1}" srcOrd="0" destOrd="0" presId="urn:microsoft.com/office/officeart/2008/layout/LinedList"/>
    <dgm:cxn modelId="{553C771F-0C2F-4DDA-8856-93ECA4C86FED}" type="presParOf" srcId="{241E0D3F-E20C-4D4E-9C73-4B2F45507A2A}" destId="{F43C96F2-5717-499C-BE67-2D076F61D3AC}" srcOrd="1" destOrd="0" presId="urn:microsoft.com/office/officeart/2008/layout/LinedList"/>
    <dgm:cxn modelId="{710C156C-9E46-4B65-A1A5-328525CCAEB8}" type="presParOf" srcId="{F43C96F2-5717-499C-BE67-2D076F61D3AC}" destId="{1DFF4412-88F3-4637-A4C2-284CAA047A7B}" srcOrd="0" destOrd="0" presId="urn:microsoft.com/office/officeart/2008/layout/LinedList"/>
    <dgm:cxn modelId="{7A2C52DA-8E36-45DB-A00C-584ED58A739C}" type="presParOf" srcId="{F43C96F2-5717-499C-BE67-2D076F61D3AC}" destId="{54882F44-3646-4CC9-BB7F-5119481DD188}" srcOrd="1" destOrd="0" presId="urn:microsoft.com/office/officeart/2008/layout/LinedList"/>
    <dgm:cxn modelId="{476637F0-D665-4341-AFCD-2966519609FE}" type="presParOf" srcId="{241E0D3F-E20C-4D4E-9C73-4B2F45507A2A}" destId="{D6763C60-B1AF-451A-B116-EAA10A007A5C}" srcOrd="2" destOrd="0" presId="urn:microsoft.com/office/officeart/2008/layout/LinedList"/>
    <dgm:cxn modelId="{37E130EF-30F7-4F99-8BE2-A01F955BCE28}" type="presParOf" srcId="{241E0D3F-E20C-4D4E-9C73-4B2F45507A2A}" destId="{B6CD919F-2334-4932-8733-308323889924}" srcOrd="3" destOrd="0" presId="urn:microsoft.com/office/officeart/2008/layout/LinedList"/>
    <dgm:cxn modelId="{04AC2748-EA49-4817-B11C-7368CD9DDB9B}" type="presParOf" srcId="{B6CD919F-2334-4932-8733-308323889924}" destId="{ACBF198F-AF00-48EF-8D14-88030564820A}" srcOrd="0" destOrd="0" presId="urn:microsoft.com/office/officeart/2008/layout/LinedList"/>
    <dgm:cxn modelId="{F8D94D4D-7AFF-4EB7-B337-5A8578CED819}" type="presParOf" srcId="{B6CD919F-2334-4932-8733-308323889924}" destId="{85F7A034-A68F-42E6-8FA9-C2479D4C2C66}" srcOrd="1" destOrd="0" presId="urn:microsoft.com/office/officeart/2008/layout/LinedList"/>
    <dgm:cxn modelId="{862BB62F-41B4-4A23-A1CA-02459F7D0FA5}" type="presParOf" srcId="{241E0D3F-E20C-4D4E-9C73-4B2F45507A2A}" destId="{2D2620B8-6E41-4150-B703-F919FE7192D6}" srcOrd="4" destOrd="0" presId="urn:microsoft.com/office/officeart/2008/layout/LinedList"/>
    <dgm:cxn modelId="{F2FDE07C-C9BE-4F54-891D-F9CB95C51B41}" type="presParOf" srcId="{241E0D3F-E20C-4D4E-9C73-4B2F45507A2A}" destId="{B468D9CF-13C0-46B1-933F-A3ABEB693506}" srcOrd="5" destOrd="0" presId="urn:microsoft.com/office/officeart/2008/layout/LinedList"/>
    <dgm:cxn modelId="{47A19AA2-9E92-4014-B5C0-7D0F285391A0}" type="presParOf" srcId="{B468D9CF-13C0-46B1-933F-A3ABEB693506}" destId="{C14807A0-038C-4128-A43F-5E9C9BEBC8F4}" srcOrd="0" destOrd="0" presId="urn:microsoft.com/office/officeart/2008/layout/LinedList"/>
    <dgm:cxn modelId="{E16B35A9-123F-4BD8-AEA9-78F527B79F47}" type="presParOf" srcId="{B468D9CF-13C0-46B1-933F-A3ABEB693506}" destId="{28C29684-732B-4F99-B7C7-5C6AAFDFA52D}" srcOrd="1" destOrd="0" presId="urn:microsoft.com/office/officeart/2008/layout/LinedList"/>
    <dgm:cxn modelId="{62E59873-5D90-475F-BF60-1732F20158F7}" type="presParOf" srcId="{241E0D3F-E20C-4D4E-9C73-4B2F45507A2A}" destId="{B9D3FDD1-0516-4833-8C7F-1FA620CFC186}" srcOrd="6" destOrd="0" presId="urn:microsoft.com/office/officeart/2008/layout/LinedList"/>
    <dgm:cxn modelId="{F8E7F687-597E-4159-80F2-C514C40CB49E}" type="presParOf" srcId="{241E0D3F-E20C-4D4E-9C73-4B2F45507A2A}" destId="{EC6DABDF-ED1A-48D1-ACCD-98D671187CC0}" srcOrd="7" destOrd="0" presId="urn:microsoft.com/office/officeart/2008/layout/LinedList"/>
    <dgm:cxn modelId="{DDD73DD2-5417-4E96-806E-9DEE879BAACC}" type="presParOf" srcId="{EC6DABDF-ED1A-48D1-ACCD-98D671187CC0}" destId="{8DF86091-CA89-4FB3-AD2F-475C18F68069}" srcOrd="0" destOrd="0" presId="urn:microsoft.com/office/officeart/2008/layout/LinedList"/>
    <dgm:cxn modelId="{346ACF4F-F5D8-4F5D-839A-BFD1B4747DCE}" type="presParOf" srcId="{EC6DABDF-ED1A-48D1-ACCD-98D671187CC0}" destId="{78DBBD9A-FBF3-4240-A62F-A3331226C8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257BE-F286-45EB-8EF5-4F0EE2B8A6D1}">
      <dsp:nvSpPr>
        <dsp:cNvPr id="0" name=""/>
        <dsp:cNvSpPr/>
      </dsp:nvSpPr>
      <dsp:spPr>
        <a:xfrm>
          <a:off x="0" y="2595"/>
          <a:ext cx="6337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F4412-88F3-4637-A4C2-284CAA047A7B}">
      <dsp:nvSpPr>
        <dsp:cNvPr id="0" name=""/>
        <dsp:cNvSpPr/>
      </dsp:nvSpPr>
      <dsp:spPr>
        <a:xfrm>
          <a:off x="0" y="2595"/>
          <a:ext cx="6331572" cy="1263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 graduated from The Ohio State University Agricultural Technical Institute (ATI) in the spring of 2012 with an Associate’s Degree in Horse Science. After graduating from ATI, I continued my academic career to The Ohio State University main campus majoring in Animal Science: Bioscience Specialization. I graduated from The Ohio State University in 2014. </a:t>
          </a:r>
        </a:p>
      </dsp:txBody>
      <dsp:txXfrm>
        <a:off x="0" y="2595"/>
        <a:ext cx="6331572" cy="1263244"/>
      </dsp:txXfrm>
    </dsp:sp>
    <dsp:sp modelId="{D6763C60-B1AF-451A-B116-EAA10A007A5C}">
      <dsp:nvSpPr>
        <dsp:cNvPr id="0" name=""/>
        <dsp:cNvSpPr/>
      </dsp:nvSpPr>
      <dsp:spPr>
        <a:xfrm>
          <a:off x="0" y="1265839"/>
          <a:ext cx="6337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F198F-AF00-48EF-8D14-88030564820A}">
      <dsp:nvSpPr>
        <dsp:cNvPr id="0" name=""/>
        <dsp:cNvSpPr/>
      </dsp:nvSpPr>
      <dsp:spPr>
        <a:xfrm>
          <a:off x="0" y="1265839"/>
          <a:ext cx="6331572" cy="1415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Once I graduated from The Ohio State University, I landed a job working at WIL Research as a Research Biologist. This role gave me some insights of laboratory experience working with animals and how pharmaceutical medicines are created in stages during pre-clinical trials. I worked at this research facility for about a year until I was offered a job opportunity in Texas working as an Animal Control Officer. </a:t>
          </a:r>
        </a:p>
      </dsp:txBody>
      <dsp:txXfrm>
        <a:off x="0" y="1265839"/>
        <a:ext cx="6331572" cy="1415922"/>
      </dsp:txXfrm>
    </dsp:sp>
    <dsp:sp modelId="{2D2620B8-6E41-4150-B703-F919FE7192D6}">
      <dsp:nvSpPr>
        <dsp:cNvPr id="0" name=""/>
        <dsp:cNvSpPr/>
      </dsp:nvSpPr>
      <dsp:spPr>
        <a:xfrm>
          <a:off x="0" y="2681762"/>
          <a:ext cx="6337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807A0-038C-4128-A43F-5E9C9BEBC8F4}">
      <dsp:nvSpPr>
        <dsp:cNvPr id="0" name=""/>
        <dsp:cNvSpPr/>
      </dsp:nvSpPr>
      <dsp:spPr>
        <a:xfrm>
          <a:off x="0" y="2681762"/>
          <a:ext cx="6325389" cy="1247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 moved to Texas in the spring of 2015. This job was extremely rewarding yet difficult. This position allowed me to help educate the general public about proper animal welfare. I was then promoted to a Code Enforcement Officer, and I worked in this position for several years until I decided I wanted a change in life. </a:t>
          </a:r>
        </a:p>
      </dsp:txBody>
      <dsp:txXfrm>
        <a:off x="0" y="2681762"/>
        <a:ext cx="6325389" cy="1247676"/>
      </dsp:txXfrm>
    </dsp:sp>
    <dsp:sp modelId="{B9D3FDD1-0516-4833-8C7F-1FA620CFC186}">
      <dsp:nvSpPr>
        <dsp:cNvPr id="0" name=""/>
        <dsp:cNvSpPr/>
      </dsp:nvSpPr>
      <dsp:spPr>
        <a:xfrm>
          <a:off x="0" y="3929439"/>
          <a:ext cx="6337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86091-CA89-4FB3-AD2F-475C18F68069}">
      <dsp:nvSpPr>
        <dsp:cNvPr id="0" name=""/>
        <dsp:cNvSpPr/>
      </dsp:nvSpPr>
      <dsp:spPr>
        <a:xfrm>
          <a:off x="0" y="3929439"/>
          <a:ext cx="6331572" cy="135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 decided to go back to school in June 2021. This is when I was first introduced to coding and the Data Science Course offered through Entity Academy. My journey through this course has allowed me to gain valuable critical thinking and problem-solving skills with a new love for Data Science and Coding!</a:t>
          </a:r>
        </a:p>
      </dsp:txBody>
      <dsp:txXfrm>
        <a:off x="0" y="3929439"/>
        <a:ext cx="6331572" cy="135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6F50-4675-453A-80B1-D4B3AA438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D8964-182D-4CAE-9FAC-F2E3E4474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7668-0115-4405-A5B9-6DA3DF11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0070-CEE1-45DA-91AB-DB54469D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46A1-F977-4E67-93BA-9FA71321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5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092E-AFCA-491C-8D86-923DC3F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1E331-7A8D-4D65-80D4-F6AB3BEF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F42D-A6F7-4126-B83E-43BC728F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7CAD-0040-4952-8C45-F0846EF0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0AAF-3F21-4CD5-AFD6-15242BDF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4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39861-A995-4859-A27A-FE2E67AE2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EF6C5-555E-4792-B912-A98FA0CB5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4069-A769-4FBA-8334-B82FE656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F620E-9225-4997-A748-E421D803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65BF-10EB-4FEB-AFA2-8CD05ABB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4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9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4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74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72F7-9797-4054-8A53-92AB258D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244B-8527-40DC-A020-19450947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8592-07FA-4620-8F34-19CCD082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8E90-AC93-43B4-9637-737F9AF3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CE8D-E436-48AD-AFF7-E1A70B87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20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0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F50-B367-4AC1-BFB8-45EBE2E5605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E74D-57AD-487B-9AFE-9335CAF24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2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F50-B367-4AC1-BFB8-45EBE2E5605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E74D-57AD-487B-9AFE-9335CAF240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576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F50-B367-4AC1-BFB8-45EBE2E5605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E74D-57AD-487B-9AFE-9335CAF24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5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F50-B367-4AC1-BFB8-45EBE2E5605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E74D-57AD-487B-9AFE-9335CAF240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396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F50-B367-4AC1-BFB8-45EBE2E5605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E74D-57AD-487B-9AFE-9335CAF24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0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07FF-379D-49BC-A400-1F70CD1B193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82-26E8-4FFB-A17E-4C50FB20B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04BD-0ACC-480D-9EF4-5C8D9B57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66BC-B385-47C7-8F47-2A03DE58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A8C6-C5E3-48E5-B939-1558B6B0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78D6-C31C-4606-A988-2FF3DD95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E121-4B2C-4AE0-A4CB-57EBCC82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374F-D4EE-4AD3-8746-61BEFAC0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7DF3-D6EA-4CEF-BC40-1360060C4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AF044-7993-4934-B51C-E32BDB92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62293-E6D2-4DFA-BA07-E341AF05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967D-835D-4233-80D0-FD5F1B41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FFCD-1864-41B0-9D34-F4886B63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9B16-230C-47EE-BE65-E58069BC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B8042-EC64-4617-8C32-0D4D84E3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03B-2FB8-49C9-8C08-563E0966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0F5CA-8F41-4369-9B8D-D30CDA7B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FD307-AFD5-4E2C-BF2C-9F4C5329F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BA964-363D-43DF-A76D-88D769B4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84B7-8656-4892-BCED-043AAA49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9DEBF-EA9E-4EFE-9D3A-38306881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7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EB7B-AE11-4E99-88BE-75B6B4D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6F373-0222-47C6-BFF8-7A7DAD20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ACB4-B4BE-4039-9A65-86C7E3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207F3-8388-4F88-900C-E230B941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B9E64-6E80-474D-99A0-3CA30794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41145-4A6C-4AA5-B335-EE410190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8589-C9A8-48FD-A1ED-CB57C7E6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6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4817-439F-45D3-B415-2BC5449B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8E5D-1431-41A4-8C20-78CD7CD4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6073F-999A-45E9-95F5-B33094E5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86F8-7CBD-4168-AB39-F8F34DD7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3336-EE4E-4884-81DF-766CDF60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917C5-3845-46D4-8AA0-5D6A1978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8865-A84C-4A3A-BC5A-CCC214AD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2FB95-C9DC-4D56-9748-97F446ECE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82CCC-9BC7-4355-B1C6-4BC5E4D0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9D3A-67F3-470D-949E-F73D5180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8D2CC-E033-4508-B317-6579E493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47A48-C0F6-45BB-A9B6-F52D0AFA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88C25-A88F-4D00-80B5-649E647B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5F3B4-8AB6-439A-A40A-75FAC168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CF8A-A8C1-4F26-B825-470D6E587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34BB-E94C-4D75-8895-9587B0B7C3E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1931-7B5C-4C8E-9C62-B2A612C52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43B4-EC59-427F-88D6-3705FF79D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ECF3-0880-42CE-AF1F-CC31FA74D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2F50-B367-4AC1-BFB8-45EBE2E5605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61E74D-57AD-487B-9AFE-9335CAF24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E374-D6EE-4ED7-8109-0F8728633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Autofit/>
          </a:bodyPr>
          <a:lstStyle/>
          <a:p>
            <a:r>
              <a:rPr lang="en-US" sz="7200" dirty="0">
                <a:solidFill>
                  <a:schemeClr val="tx2"/>
                </a:solidFill>
              </a:rPr>
              <a:t>Meet 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0BF1D-6267-4944-9CEE-89FE5D7A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Courtney Lewis, Alicia Morgan, and Amber Scotty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53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55F823-3576-4F0B-964A-2B31FB80DE02}"/>
              </a:ext>
            </a:extLst>
          </p:cNvPr>
          <p:cNvSpPr txBox="1"/>
          <p:nvPr/>
        </p:nvSpPr>
        <p:spPr>
          <a:xfrm>
            <a:off x="7593306" y="605843"/>
            <a:ext cx="4111796" cy="1142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Alicia Morgan</a:t>
            </a:r>
            <a:endParaRPr kumimoji="0" lang="en-US" sz="4800" b="0" i="0" u="none" strike="noStrike" kern="1200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5596FD-EA39-4852-A7D3-A14BA106E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r="10455"/>
          <a:stretch/>
        </p:blipFill>
        <p:spPr>
          <a:xfrm>
            <a:off x="590287" y="1317879"/>
            <a:ext cx="3941916" cy="4213773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C06C3B5-5235-4731-9047-AF88A27F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66" y="1748790"/>
            <a:ext cx="4512988" cy="40864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daughter of an Engineer and an Accountant, my love for numbers began early! I graduated Glasgow High School in 2012 with honors and began my journey with Entity in 2021 after learning my love of coding and data at work. 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past 5 years I have worked with Medicare, as a remote claims adjuster, which is what lead to my passion and skill of problem solving. Before claims, I worked in insurance verification and billing at my local hospital, and as a Personal Marketing Assistant where I planned events, created logos, and was responsible for all accounts payable/receivable.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a very determined and fast-learning individual who is looking to maintain a steady career involved in Data Science where I can continue to move up and grow with my company as my skills develop.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4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E2B54-1D22-4B58-B0D5-DF1D2998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838" y="341832"/>
            <a:ext cx="3882324" cy="965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/>
              <a:t>Amber Scotty</a:t>
            </a:r>
          </a:p>
        </p:txBody>
      </p:sp>
      <p:pic>
        <p:nvPicPr>
          <p:cNvPr id="8" name="Picture Placeholder 7" descr="A picture containing person, outdoor, ground, clothing&#10;&#10;Description automatically generated">
            <a:extLst>
              <a:ext uri="{FF2B5EF4-FFF2-40B4-BE49-F238E27FC236}">
                <a16:creationId xmlns:a16="http://schemas.microsoft.com/office/drawing/2014/main" id="{0D7401F9-E411-4CEC-9A10-11AD1561FF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0" r="38709" b="9090"/>
          <a:stretch/>
        </p:blipFill>
        <p:spPr>
          <a:xfrm>
            <a:off x="87604" y="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graphicFrame>
        <p:nvGraphicFramePr>
          <p:cNvPr id="10" name="Text Placeholder 5">
            <a:extLst>
              <a:ext uri="{FF2B5EF4-FFF2-40B4-BE49-F238E27FC236}">
                <a16:creationId xmlns:a16="http://schemas.microsoft.com/office/drawing/2014/main" id="{766E0CC5-3DDF-4ECD-A238-33E761A39561}"/>
              </a:ext>
            </a:extLst>
          </p:cNvPr>
          <p:cNvGraphicFramePr/>
          <p:nvPr/>
        </p:nvGraphicFramePr>
        <p:xfrm>
          <a:off x="2927119" y="1226634"/>
          <a:ext cx="6337762" cy="528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375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5191E-AA5F-48E3-A429-3C76B79D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060" y="283593"/>
            <a:ext cx="3665347" cy="120715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Courtney Lewis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9C130-7760-42AC-93C4-F8A15E6C8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0" b="35441"/>
          <a:stretch/>
        </p:blipFill>
        <p:spPr>
          <a:xfrm>
            <a:off x="983142" y="1168399"/>
            <a:ext cx="3404992" cy="461010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4BBCB3-0FA6-48B4-9E4F-F48C01D9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937" y="1209311"/>
            <a:ext cx="5014064" cy="5518533"/>
          </a:xfrm>
        </p:spPr>
        <p:txBody>
          <a:bodyPr anchor="t">
            <a:normAutofit fontScale="92500" lnSpcReduction="20000"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Growing up I was always very curious and loved learning how things worked. I was an excellent student who had perfect attendance all four years of high school and graduated top 20 of my class on May 17, 2012. I always enjoyed math and analytical thinking and was always told I was very observant. Originally, I started in the field of dentistry but later changed my major to Process Technology. </a:t>
            </a: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obtained my Associate degree in Applied Science and Technology at Louisiana Delta Community College on Dec 15, 2014. I had plans of becoming an engineer, but I was made an offer by Drax Biomass during my last semester at Delta. I started as a heavy equipment operator where I operated a 25-ton crane and Volvo loaders to unload logger trucks. I was later promoted to a Process Quality Lab Technician where my love for gathering data, running analysis tests and drawing conclusions emerged.</a:t>
            </a: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January of 2020, I moved to Texas from Louisiana and started working at General Motors. While it was interesting</a:t>
            </a:r>
            <a:r>
              <a:rPr lang="en-US" sz="17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assemble vehicles like: </a:t>
            </a:r>
            <a:r>
              <a:rPr lang="en-US" sz="17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Tahoe</a:t>
            </a:r>
            <a:r>
              <a:rPr lang="en-US" sz="17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Denali</a:t>
            </a:r>
            <a:r>
              <a:rPr lang="en-US" sz="17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Escalades,  and </a:t>
            </a:r>
            <a:r>
              <a:rPr lang="en-US" sz="17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Suburban</a:t>
            </a:r>
            <a:r>
              <a:rPr lang="en-US" sz="17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wanted a change from the industrial field.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decided to enroll in the Data Science program through SCI. While attending the course I’ve been working remotely as a Collection Specialist at Credit Management. Now I’m looking forward to pursuing a career in the exciting field of data science. 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7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Meet the Team</vt:lpstr>
      <vt:lpstr>PowerPoint Presentation</vt:lpstr>
      <vt:lpstr>Amber Scotty</vt:lpstr>
      <vt:lpstr>Courtney Lewis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the Team</dc:title>
  <dc:creator>amber scotty</dc:creator>
  <cp:lastModifiedBy>amber scotty</cp:lastModifiedBy>
  <cp:revision>1</cp:revision>
  <dcterms:created xsi:type="dcterms:W3CDTF">2022-02-22T01:16:09Z</dcterms:created>
  <dcterms:modified xsi:type="dcterms:W3CDTF">2022-02-22T01:22:59Z</dcterms:modified>
</cp:coreProperties>
</file>