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59" r:id="rId4"/>
    <p:sldId id="263" r:id="rId5"/>
    <p:sldId id="261" r:id="rId6"/>
    <p:sldId id="265" r:id="rId7"/>
    <p:sldId id="262" r:id="rId8"/>
    <p:sldId id="266" r:id="rId9"/>
    <p:sldId id="268" r:id="rId10"/>
    <p:sldId id="275" r:id="rId11"/>
    <p:sldId id="267" r:id="rId12"/>
    <p:sldId id="277" r:id="rId13"/>
    <p:sldId id="269" r:id="rId14"/>
    <p:sldId id="278" r:id="rId15"/>
    <p:sldId id="270" r:id="rId16"/>
    <p:sldId id="279" r:id="rId17"/>
    <p:sldId id="271" r:id="rId18"/>
    <p:sldId id="276" r:id="rId19"/>
    <p:sldId id="282" r:id="rId20"/>
    <p:sldId id="285" r:id="rId21"/>
  </p:sldIdLst>
  <p:sldSz cx="9601200" cy="12801600" type="A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87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C7FD"/>
    <a:srgbClr val="007FBB"/>
    <a:srgbClr val="4DC7FF"/>
    <a:srgbClr val="4DC6FF"/>
    <a:srgbClr val="14C7FD"/>
    <a:srgbClr val="0927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40" d="100"/>
          <a:sy n="40" d="100"/>
        </p:scale>
        <p:origin x="2136" y="72"/>
      </p:cViewPr>
      <p:guideLst>
        <p:guide orient="horz" pos="3987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63A03-706A-4D18-966E-D4DD9410FE1C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3AA48-B8DC-4B2F-9233-A02B9AB3CB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160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E81A-647C-437A-AB1A-110FA842F1C6}" type="datetime1">
              <a:rPr lang="pt-BR" smtClean="0"/>
              <a:t>27/05/2025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 PARA JEDIS - PEDRO AMORIM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814F-FECE-4169-9D9A-5CD7C38AA4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929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F7F32-484A-4996-A62F-D9884EBAFF9E}" type="datetime1">
              <a:rPr lang="pt-BR" smtClean="0"/>
              <a:t>27/05/2025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 PARA JEDIS - PEDRO AMORIM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814F-FECE-4169-9D9A-5CD7C38AA4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46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93B8B-E922-40E3-B673-925F36F2825E}" type="datetime1">
              <a:rPr lang="pt-BR" smtClean="0"/>
              <a:t>27/05/2025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 PARA JEDIS - PEDRO AMORIM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814F-FECE-4169-9D9A-5CD7C38AA4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00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528E-6BF9-4738-848D-79DAB334141B}" type="datetime1">
              <a:rPr lang="pt-BR" smtClean="0"/>
              <a:t>27/05/2025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 PARA JEDIS - PEDRO AMORIM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814F-FECE-4169-9D9A-5CD7C38AA4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54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0AC0-0619-4BF5-90DD-F0314F75C9C3}" type="datetime1">
              <a:rPr lang="pt-BR" smtClean="0"/>
              <a:t>27/05/2025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 PARA JEDIS - PEDRO AMORIM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814F-FECE-4169-9D9A-5CD7C38AA4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106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3A1F1-8493-413E-B3DB-08329BA95B81}" type="datetime1">
              <a:rPr lang="pt-BR" smtClean="0"/>
              <a:t>27/05/2025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 PARA JEDIS - PEDRO AMORIM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814F-FECE-4169-9D9A-5CD7C38AA4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90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9792-D8C1-4174-A436-535FD68E4975}" type="datetime1">
              <a:rPr lang="pt-BR" smtClean="0"/>
              <a:t>27/05/2025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 PARA JEDIS - PEDRO AMORIM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814F-FECE-4169-9D9A-5CD7C38AA4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70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4522C-8FF3-4517-AAE4-BCAE2282BECE}" type="datetime1">
              <a:rPr lang="pt-BR" smtClean="0"/>
              <a:t>27/05/2025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 PARA JEDIS - PEDRO AMORIM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814F-FECE-4169-9D9A-5CD7C38AA4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75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807A7-21A2-4754-BEF5-438AE3C76B69}" type="datetime1">
              <a:rPr lang="pt-BR" smtClean="0"/>
              <a:t>27/05/2025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 PARA JEDIS - PEDRO AMORIM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814F-FECE-4169-9D9A-5CD7C38AA4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38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30BA-A5F1-4F5E-9935-4103C93C6F8C}" type="datetime1">
              <a:rPr lang="pt-BR" smtClean="0"/>
              <a:t>27/05/2025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 PARA JEDIS - PEDRO AMORIM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814F-FECE-4169-9D9A-5CD7C38AA4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92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CB2A4-AEF9-42BF-913A-73B9A7F0ED54}" type="datetime1">
              <a:rPr lang="pt-BR" smtClean="0"/>
              <a:t>27/05/2025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 PARA JEDIS - PEDRO AMORIM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814F-FECE-4169-9D9A-5CD7C38AA4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59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148D0-2EDE-4998-B787-FFFB1CA6A20F}" type="datetime1">
              <a:rPr lang="pt-BR" smtClean="0"/>
              <a:t>27/05/2025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SELETORES CSS PARA JEDIS - PEDRO AMORIM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E814F-FECE-4169-9D9A-5CD7C38AA4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426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FUNDO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927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JEDI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2" t="3696" r="20077" b="34403"/>
          <a:stretch/>
        </p:blipFill>
        <p:spPr>
          <a:xfrm>
            <a:off x="1461799" y="2876566"/>
            <a:ext cx="6653540" cy="6046274"/>
          </a:xfrm>
          <a:prstGeom prst="rect">
            <a:avLst/>
          </a:prstGeom>
          <a:effectLst/>
        </p:spPr>
      </p:pic>
      <p:sp>
        <p:nvSpPr>
          <p:cNvPr id="12" name="fundo_subtitulo">
            <a:extLst>
              <a:ext uri="{FF2B5EF4-FFF2-40B4-BE49-F238E27FC236}">
                <a16:creationId xmlns:a16="http://schemas.microsoft.com/office/drawing/2014/main" id="{CECE1AD7-AD65-2877-B848-F4A38CF96147}"/>
              </a:ext>
            </a:extLst>
          </p:cNvPr>
          <p:cNvSpPr/>
          <p:nvPr/>
        </p:nvSpPr>
        <p:spPr>
          <a:xfrm>
            <a:off x="0" y="2024008"/>
            <a:ext cx="9601200" cy="830997"/>
          </a:xfrm>
          <a:prstGeom prst="rect">
            <a:avLst/>
          </a:prstGeom>
          <a:solidFill>
            <a:srgbClr val="36A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logo_css" descr="Ícone&#10;&#10;Descrição gerada automaticamente">
            <a:extLst>
              <a:ext uri="{FF2B5EF4-FFF2-40B4-BE49-F238E27FC236}">
                <a16:creationId xmlns:a16="http://schemas.microsoft.com/office/drawing/2014/main" id="{EA26D580-CAFF-82C8-5A63-D0CFDDFA66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575"/>
          <a:stretch/>
        </p:blipFill>
        <p:spPr>
          <a:xfrm>
            <a:off x="1838232" y="7231851"/>
            <a:ext cx="5924736" cy="2797577"/>
          </a:xfrm>
          <a:prstGeom prst="rect">
            <a:avLst/>
          </a:prstGeom>
        </p:spPr>
      </p:pic>
      <p:sp>
        <p:nvSpPr>
          <p:cNvPr id="15" name="subtitulo">
            <a:extLst>
              <a:ext uri="{FF2B5EF4-FFF2-40B4-BE49-F238E27FC236}">
                <a16:creationId xmlns:a16="http://schemas.microsoft.com/office/drawing/2014/main" id="{429024B7-8E30-E5DB-74CA-5CCE07B84C5A}"/>
              </a:ext>
            </a:extLst>
          </p:cNvPr>
          <p:cNvSpPr txBox="1"/>
          <p:nvPr/>
        </p:nvSpPr>
        <p:spPr>
          <a:xfrm>
            <a:off x="817041" y="2044467"/>
            <a:ext cx="79671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>
                <a:solidFill>
                  <a:schemeClr val="bg1"/>
                </a:solidFill>
                <a:latin typeface="Impact" panose="020B0806030902050204" pitchFamily="34" charset="0"/>
              </a:rPr>
              <a:t>DOMINE A FORÇA DOS SELETORES</a:t>
            </a:r>
          </a:p>
        </p:txBody>
      </p:sp>
      <p:sp>
        <p:nvSpPr>
          <p:cNvPr id="16" name="fundo_rodape">
            <a:extLst>
              <a:ext uri="{FF2B5EF4-FFF2-40B4-BE49-F238E27FC236}">
                <a16:creationId xmlns:a16="http://schemas.microsoft.com/office/drawing/2014/main" id="{8A5EDDAD-04F3-2FDC-9612-B1EBD47701CD}"/>
              </a:ext>
            </a:extLst>
          </p:cNvPr>
          <p:cNvSpPr/>
          <p:nvPr/>
        </p:nvSpPr>
        <p:spPr>
          <a:xfrm>
            <a:off x="2611518" y="11656639"/>
            <a:ext cx="4378164" cy="830997"/>
          </a:xfrm>
          <a:prstGeom prst="rect">
            <a:avLst/>
          </a:prstGeom>
          <a:solidFill>
            <a:srgbClr val="36AB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odape">
            <a:extLst>
              <a:ext uri="{FF2B5EF4-FFF2-40B4-BE49-F238E27FC236}">
                <a16:creationId xmlns:a16="http://schemas.microsoft.com/office/drawing/2014/main" id="{6275A980-272E-6995-30C1-C7DA34BD34F2}"/>
              </a:ext>
            </a:extLst>
          </p:cNvPr>
          <p:cNvSpPr txBox="1"/>
          <p:nvPr/>
        </p:nvSpPr>
        <p:spPr>
          <a:xfrm>
            <a:off x="2953474" y="11656638"/>
            <a:ext cx="4036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 smtClean="0">
                <a:solidFill>
                  <a:srgbClr val="0D0A27"/>
                </a:solidFill>
                <a:latin typeface="Impact" panose="020B0806030902050204" pitchFamily="34" charset="0"/>
              </a:rPr>
              <a:t>PEDRO AMORIM</a:t>
            </a:r>
            <a:endParaRPr lang="pt-BR" sz="4800" dirty="0">
              <a:solidFill>
                <a:srgbClr val="0D0A27"/>
              </a:solidFill>
              <a:latin typeface="Impact" panose="020B0806030902050204" pitchFamily="34" charset="0"/>
            </a:endParaRPr>
          </a:p>
        </p:txBody>
      </p:sp>
      <p:sp>
        <p:nvSpPr>
          <p:cNvPr id="21" name="subtitulo_componente">
            <a:extLst>
              <a:ext uri="{FF2B5EF4-FFF2-40B4-BE49-F238E27FC236}">
                <a16:creationId xmlns:a16="http://schemas.microsoft.com/office/drawing/2014/main" id="{4AC64B63-F496-F80D-2DF0-D95D155A98DB}"/>
              </a:ext>
            </a:extLst>
          </p:cNvPr>
          <p:cNvSpPr txBox="1"/>
          <p:nvPr/>
        </p:nvSpPr>
        <p:spPr>
          <a:xfrm>
            <a:off x="250420" y="10426005"/>
            <a:ext cx="91003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+mj-lt"/>
              </a:rPr>
              <a:t>Aprenda quais são os principais tipos de seletores mais utilizadas na hora de construir páginas web</a:t>
            </a:r>
          </a:p>
        </p:txBody>
      </p:sp>
      <p:sp>
        <p:nvSpPr>
          <p:cNvPr id="2" name="Retângulo 1"/>
          <p:cNvSpPr/>
          <p:nvPr/>
        </p:nvSpPr>
        <p:spPr>
          <a:xfrm>
            <a:off x="531776" y="140384"/>
            <a:ext cx="102487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  <a:effectLst>
                  <a:glow rad="342900">
                    <a:srgbClr val="37ABFF"/>
                  </a:glow>
                </a:effectLst>
                <a:latin typeface="8BIT WONDER" panose="00000400000000000000" pitchFamily="2" charset="0"/>
              </a:rPr>
              <a:t>CSS JEDI</a:t>
            </a:r>
            <a:endParaRPr lang="pt-BR" dirty="0">
              <a:solidFill>
                <a:schemeClr val="bg1"/>
              </a:solidFill>
              <a:effectLst>
                <a:glow rad="342900">
                  <a:srgbClr val="37ABFF"/>
                </a:glow>
              </a:effectLst>
              <a:latin typeface="8BIT WONDER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79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"/>
          <p:cNvSpPr txBox="1"/>
          <p:nvPr/>
        </p:nvSpPr>
        <p:spPr>
          <a:xfrm>
            <a:off x="1588168" y="1611830"/>
            <a:ext cx="7759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smtClean="0">
                <a:latin typeface="Impact" panose="020B0806030902050204" pitchFamily="34" charset="0"/>
              </a:rPr>
              <a:t>SELETOR DE DESCENDÊNCIA (ESPAÇO) 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 rot="5400000">
            <a:off x="357312" y="862639"/>
            <a:ext cx="2093495" cy="368217"/>
          </a:xfrm>
          <a:prstGeom prst="rect">
            <a:avLst/>
          </a:prstGeom>
          <a:solidFill>
            <a:srgbClr val="12C7FD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60482"/>
            <a:ext cx="9601200" cy="576072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829029" y="2545937"/>
            <a:ext cx="794314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/>
              <a:t>Um tipo de escolha, meio distante, usa um espaço (" "). Ele junta duas escolhas para pegar coisas que seguem a primeira escolha e têm um antepassado na segunda escolha.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814F-FECE-4169-9D9A-5CD7C38AA45F}" type="slidenum">
              <a:rPr lang="pt-BR" smtClean="0"/>
              <a:t>10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 PARA JEDIS - PEDRO AMORIM</a:t>
            </a:r>
            <a:endParaRPr lang="pt-BR"/>
          </a:p>
        </p:txBody>
      </p:sp>
      <p:pic>
        <p:nvPicPr>
          <p:cNvPr id="11" name="logo_css" descr="Ícone&#10;&#10;Descrição gerada automaticamente">
            <a:extLst>
              <a:ext uri="{FF2B5EF4-FFF2-40B4-BE49-F238E27FC236}">
                <a16:creationId xmlns:a16="http://schemas.microsoft.com/office/drawing/2014/main" id="{235338D6-664D-B03E-FE78-1033D6C90F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3689"/>
          <a:stretch/>
        </p:blipFill>
        <p:spPr>
          <a:xfrm>
            <a:off x="3535991" y="10380837"/>
            <a:ext cx="2529215" cy="148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7200" dirty="0"/>
          </a:p>
        </p:txBody>
      </p:sp>
      <p:sp>
        <p:nvSpPr>
          <p:cNvPr id="3" name="titulo"/>
          <p:cNvSpPr/>
          <p:nvPr/>
        </p:nvSpPr>
        <p:spPr>
          <a:xfrm>
            <a:off x="332123" y="6881487"/>
            <a:ext cx="84060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BR" sz="7200" b="1" dirty="0" smtClean="0">
                <a:solidFill>
                  <a:prstClr val="white"/>
                </a:solidFill>
                <a:latin typeface="Impact" panose="020B0806030902050204" pitchFamily="34" charset="0"/>
              </a:rPr>
              <a:t>SELETOR DE AGRUPAMENTO</a:t>
            </a:r>
            <a:endParaRPr lang="pt-BR" sz="7200" b="1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61782" y="1495397"/>
            <a:ext cx="8546690" cy="53860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4400" b="1" dirty="0" smtClean="0">
                <a:ln w="22225">
                  <a:solidFill>
                    <a:srgbClr val="4DC6FF"/>
                  </a:solidFill>
                  <a:prstDash val="solid"/>
                </a:ln>
                <a:noFill/>
                <a:latin typeface="Impact" panose="020B0806030902050204" pitchFamily="34" charset="0"/>
              </a:rPr>
              <a:t>05</a:t>
            </a:r>
            <a:endParaRPr lang="pt-BR" sz="34400" b="1" dirty="0">
              <a:ln w="22225">
                <a:solidFill>
                  <a:srgbClr val="4DC6FF"/>
                </a:solidFill>
                <a:prstDash val="solid"/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481864" y="9056974"/>
            <a:ext cx="6106525" cy="265673"/>
          </a:xfrm>
          <a:prstGeom prst="rect">
            <a:avLst/>
          </a:prstGeom>
          <a:solidFill>
            <a:srgbClr val="007F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814F-FECE-4169-9D9A-5CD7C38AA45F}" type="slidenum">
              <a:rPr lang="pt-BR" smtClean="0"/>
              <a:t>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 PARA JEDIS - PEDRO AMORIM</a:t>
            </a:r>
            <a:endParaRPr lang="pt-BR"/>
          </a:p>
        </p:txBody>
      </p:sp>
      <p:sp>
        <p:nvSpPr>
          <p:cNvPr id="8" name="texto_componente">
            <a:extLst>
              <a:ext uri="{FF2B5EF4-FFF2-40B4-BE49-F238E27FC236}">
                <a16:creationId xmlns:a16="http://schemas.microsoft.com/office/drawing/2014/main" id="{1A38D318-280C-0E99-2186-7D919CA59191}"/>
              </a:ext>
            </a:extLst>
          </p:cNvPr>
          <p:cNvSpPr txBox="1"/>
          <p:nvPr/>
        </p:nvSpPr>
        <p:spPr>
          <a:xfrm>
            <a:off x="892277" y="9860917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O seletor de agrupamento em CSS é uma regra que especifica quais estilos seriam aplicados a determinados elementos HTML</a:t>
            </a:r>
          </a:p>
        </p:txBody>
      </p:sp>
    </p:spTree>
    <p:extLst>
      <p:ext uri="{BB962C8B-B14F-4D97-AF65-F5344CB8AC3E}">
        <p14:creationId xmlns:p14="http://schemas.microsoft.com/office/powerpoint/2010/main" val="309485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"/>
          <p:cNvSpPr txBox="1"/>
          <p:nvPr/>
        </p:nvSpPr>
        <p:spPr>
          <a:xfrm>
            <a:off x="1842168" y="1196726"/>
            <a:ext cx="75905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 smtClean="0"/>
          </a:p>
          <a:p>
            <a:r>
              <a:rPr lang="pt-BR" sz="4000" dirty="0" smtClean="0">
                <a:latin typeface="Impact" panose="020B0806030902050204" pitchFamily="34" charset="0"/>
              </a:rPr>
              <a:t>SELETOR DE ELEMENTO (SIMPLES)</a:t>
            </a:r>
            <a:endParaRPr lang="pt-BR" sz="4800" dirty="0"/>
          </a:p>
        </p:txBody>
      </p:sp>
      <p:sp>
        <p:nvSpPr>
          <p:cNvPr id="7" name="Retângulo 6"/>
          <p:cNvSpPr/>
          <p:nvPr/>
        </p:nvSpPr>
        <p:spPr>
          <a:xfrm rot="5400000">
            <a:off x="357312" y="862639"/>
            <a:ext cx="2093495" cy="368217"/>
          </a:xfrm>
          <a:prstGeom prst="rect">
            <a:avLst/>
          </a:prstGeom>
          <a:solidFill>
            <a:srgbClr val="12C7FD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36419"/>
            <a:ext cx="9601200" cy="576072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778417" y="2624130"/>
            <a:ext cx="804436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/>
              <a:t>Um filtro de coisas é o começo de uma norma CSS e diz quais partes do HTML serão pegas, para que os jeitos CSS dentro da norma peguem nelas.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814F-FECE-4169-9D9A-5CD7C38AA45F}" type="slidenum">
              <a:rPr lang="pt-BR" smtClean="0"/>
              <a:t>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 PARA JEDIS - PEDRO AMORIM</a:t>
            </a:r>
            <a:endParaRPr lang="pt-BR"/>
          </a:p>
        </p:txBody>
      </p:sp>
      <p:pic>
        <p:nvPicPr>
          <p:cNvPr id="9" name="logo_css" descr="Ícone&#10;&#10;Descrição gerada automaticamente">
            <a:extLst>
              <a:ext uri="{FF2B5EF4-FFF2-40B4-BE49-F238E27FC236}">
                <a16:creationId xmlns:a16="http://schemas.microsoft.com/office/drawing/2014/main" id="{235338D6-664D-B03E-FE78-1033D6C90F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3689"/>
          <a:stretch/>
        </p:blipFill>
        <p:spPr>
          <a:xfrm>
            <a:off x="3535991" y="10380837"/>
            <a:ext cx="2529215" cy="148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7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7200" dirty="0"/>
          </a:p>
        </p:txBody>
      </p:sp>
      <p:sp>
        <p:nvSpPr>
          <p:cNvPr id="3" name="titulo"/>
          <p:cNvSpPr/>
          <p:nvPr/>
        </p:nvSpPr>
        <p:spPr>
          <a:xfrm>
            <a:off x="-306206" y="6881487"/>
            <a:ext cx="96826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BR" sz="7200" b="1" dirty="0" smtClean="0">
                <a:solidFill>
                  <a:prstClr val="white"/>
                </a:solidFill>
                <a:latin typeface="Impact" panose="020B0806030902050204" pitchFamily="34" charset="0"/>
              </a:rPr>
              <a:t>SELETOR DE PSEUDOCLASSE </a:t>
            </a:r>
            <a:endParaRPr lang="pt-BR" sz="7200" b="1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61782" y="1495397"/>
            <a:ext cx="8546690" cy="53860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4400" b="1" dirty="0" smtClean="0">
                <a:ln w="22225">
                  <a:solidFill>
                    <a:srgbClr val="4DC6FF"/>
                  </a:solidFill>
                  <a:prstDash val="solid"/>
                </a:ln>
                <a:noFill/>
                <a:latin typeface="Impact" panose="020B0806030902050204" pitchFamily="34" charset="0"/>
              </a:rPr>
              <a:t>06</a:t>
            </a:r>
            <a:endParaRPr lang="pt-BR" sz="34400" b="1" dirty="0">
              <a:ln w="22225">
                <a:solidFill>
                  <a:srgbClr val="4DC6FF"/>
                </a:solidFill>
                <a:prstDash val="solid"/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481863" y="9056974"/>
            <a:ext cx="6106525" cy="265673"/>
          </a:xfrm>
          <a:prstGeom prst="rect">
            <a:avLst/>
          </a:prstGeom>
          <a:solidFill>
            <a:srgbClr val="007F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814F-FECE-4169-9D9A-5CD7C38AA45F}" type="slidenum">
              <a:rPr lang="pt-BR" smtClean="0"/>
              <a:t>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 PARA JEDIS - PEDRO AMORIM</a:t>
            </a:r>
            <a:endParaRPr lang="pt-BR"/>
          </a:p>
        </p:txBody>
      </p:sp>
      <p:sp>
        <p:nvSpPr>
          <p:cNvPr id="8" name="texto_componente">
            <a:extLst>
              <a:ext uri="{FF2B5EF4-FFF2-40B4-BE49-F238E27FC236}">
                <a16:creationId xmlns:a16="http://schemas.microsoft.com/office/drawing/2014/main" id="{1A38D318-280C-0E99-2186-7D919CA59191}"/>
              </a:ext>
            </a:extLst>
          </p:cNvPr>
          <p:cNvSpPr txBox="1"/>
          <p:nvPr/>
        </p:nvSpPr>
        <p:spPr>
          <a:xfrm>
            <a:off x="892277" y="9914616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Os seletores de </a:t>
            </a:r>
            <a:r>
              <a:rPr lang="pt-BR" sz="2400" dirty="0" err="1">
                <a:solidFill>
                  <a:schemeClr val="bg1"/>
                </a:solidFill>
              </a:rPr>
              <a:t>pseudo-classes</a:t>
            </a:r>
            <a:r>
              <a:rPr lang="pt-BR" sz="2400" dirty="0">
                <a:solidFill>
                  <a:schemeClr val="bg1"/>
                </a:solidFill>
              </a:rPr>
              <a:t> permitem selecionar elementos em estados específicos ou com base em ações do usuário. Eles são úteis para estilizar elementos interativos. Veja os exemplos a seguir:</a:t>
            </a:r>
          </a:p>
        </p:txBody>
      </p:sp>
    </p:spTree>
    <p:extLst>
      <p:ext uri="{BB962C8B-B14F-4D97-AF65-F5344CB8AC3E}">
        <p14:creationId xmlns:p14="http://schemas.microsoft.com/office/powerpoint/2010/main" val="16496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"/>
          <p:cNvSpPr txBox="1"/>
          <p:nvPr/>
        </p:nvSpPr>
        <p:spPr>
          <a:xfrm>
            <a:off x="1979861" y="1512782"/>
            <a:ext cx="6370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SELETOR DE </a:t>
            </a:r>
            <a:r>
              <a:rPr lang="pt-BR" sz="4000" dirty="0" smtClean="0">
                <a:latin typeface="Impact" panose="020B0806030902050204" pitchFamily="34" charset="0"/>
              </a:rPr>
              <a:t>PSEUDO CLASSE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 rot="5400000">
            <a:off x="357312" y="862639"/>
            <a:ext cx="2093495" cy="368217"/>
          </a:xfrm>
          <a:prstGeom prst="rect">
            <a:avLst/>
          </a:prstGeom>
          <a:solidFill>
            <a:srgbClr val="12C7FD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7699" y="5156735"/>
            <a:ext cx="10896598" cy="653795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826000" y="2347842"/>
            <a:ext cx="867777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/>
              <a:t>Em CSS, um tipo de seletor meio esquisito é como um apelido que damos aos seletores, dizendo qual humor especial eles devem ter. Tipo, o ":</a:t>
            </a:r>
            <a:r>
              <a:rPr lang="pt-BR" sz="3200" b="1" dirty="0" err="1"/>
              <a:t>hover</a:t>
            </a:r>
            <a:r>
              <a:rPr lang="pt-BR" sz="3200" b="1" dirty="0"/>
              <a:t>" serve para mudar a cor do botão quando alguém chega perto com o mouse.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814F-FECE-4169-9D9A-5CD7C38AA45F}" type="slidenum">
              <a:rPr lang="pt-BR" smtClean="0"/>
              <a:t>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 PARA JEDIS - PEDRO AMORIM</a:t>
            </a:r>
            <a:endParaRPr lang="pt-BR"/>
          </a:p>
        </p:txBody>
      </p:sp>
      <p:pic>
        <p:nvPicPr>
          <p:cNvPr id="9" name="logo_css" descr="Ícone&#10;&#10;Descrição gerada automaticamente">
            <a:extLst>
              <a:ext uri="{FF2B5EF4-FFF2-40B4-BE49-F238E27FC236}">
                <a16:creationId xmlns:a16="http://schemas.microsoft.com/office/drawing/2014/main" id="{235338D6-664D-B03E-FE78-1033D6C90F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3689"/>
          <a:stretch/>
        </p:blipFill>
        <p:spPr>
          <a:xfrm>
            <a:off x="3535992" y="10380837"/>
            <a:ext cx="2529215" cy="148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8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7200" dirty="0"/>
          </a:p>
        </p:txBody>
      </p:sp>
      <p:sp>
        <p:nvSpPr>
          <p:cNvPr id="3" name="titulo"/>
          <p:cNvSpPr/>
          <p:nvPr/>
        </p:nvSpPr>
        <p:spPr>
          <a:xfrm>
            <a:off x="-306206" y="7176554"/>
            <a:ext cx="96826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BR" sz="7200" b="1" dirty="0" smtClean="0">
                <a:solidFill>
                  <a:prstClr val="white"/>
                </a:solidFill>
                <a:latin typeface="Impact" panose="020B0806030902050204" pitchFamily="34" charset="0"/>
              </a:rPr>
              <a:t>SELETOR DE ATRIBUTO</a:t>
            </a:r>
            <a:endParaRPr lang="pt-BR" sz="7200" b="1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61782" y="1495397"/>
            <a:ext cx="8546690" cy="53860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4400" b="1" dirty="0" smtClean="0">
                <a:ln w="22225">
                  <a:solidFill>
                    <a:srgbClr val="4DC6FF"/>
                  </a:solidFill>
                  <a:prstDash val="solid"/>
                </a:ln>
                <a:noFill/>
                <a:latin typeface="Impact" panose="020B0806030902050204" pitchFamily="34" charset="0"/>
              </a:rPr>
              <a:t>07</a:t>
            </a:r>
            <a:endParaRPr lang="pt-BR" sz="34400" b="1" dirty="0">
              <a:ln w="22225">
                <a:solidFill>
                  <a:srgbClr val="4DC6FF"/>
                </a:solidFill>
                <a:prstDash val="solid"/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481864" y="8376883"/>
            <a:ext cx="6106525" cy="265673"/>
          </a:xfrm>
          <a:prstGeom prst="rect">
            <a:avLst/>
          </a:prstGeom>
          <a:solidFill>
            <a:srgbClr val="007F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814F-FECE-4169-9D9A-5CD7C38AA45F}" type="slidenum">
              <a:rPr lang="pt-BR" smtClean="0"/>
              <a:t>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 PARA JEDIS - PEDRO AMORIM</a:t>
            </a:r>
            <a:endParaRPr lang="pt-BR"/>
          </a:p>
        </p:txBody>
      </p:sp>
      <p:sp>
        <p:nvSpPr>
          <p:cNvPr id="8" name="texto_componente">
            <a:extLst>
              <a:ext uri="{FF2B5EF4-FFF2-40B4-BE49-F238E27FC236}">
                <a16:creationId xmlns:a16="http://schemas.microsoft.com/office/drawing/2014/main" id="{1A38D318-280C-0E99-2186-7D919CA59191}"/>
              </a:ext>
            </a:extLst>
          </p:cNvPr>
          <p:cNvSpPr txBox="1"/>
          <p:nvPr/>
        </p:nvSpPr>
        <p:spPr>
          <a:xfrm>
            <a:off x="892277" y="9203369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Os seletores de atributo permitem que você selecione elementos com base em seus atributos HTML. Eles são úteis quando você precisa estilizar elementos com atributos específicos. Veja os exemplos abaixo</a:t>
            </a:r>
          </a:p>
        </p:txBody>
      </p:sp>
    </p:spTree>
    <p:extLst>
      <p:ext uri="{BB962C8B-B14F-4D97-AF65-F5344CB8AC3E}">
        <p14:creationId xmlns:p14="http://schemas.microsoft.com/office/powerpoint/2010/main" val="232414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"/>
          <p:cNvSpPr txBox="1"/>
          <p:nvPr/>
        </p:nvSpPr>
        <p:spPr>
          <a:xfrm>
            <a:off x="2328778" y="1505924"/>
            <a:ext cx="4943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Impact" panose="020B0806030902050204" pitchFamily="34" charset="0"/>
              </a:rPr>
              <a:t>SELETOR DE ATRIBUTO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 rot="5400000">
            <a:off x="357312" y="862639"/>
            <a:ext cx="2093495" cy="368217"/>
          </a:xfrm>
          <a:prstGeom prst="rect">
            <a:avLst/>
          </a:prstGeom>
          <a:solidFill>
            <a:srgbClr val="12C7FD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8924"/>
            <a:ext cx="9601200" cy="576072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528051" y="2383937"/>
            <a:ext cx="854509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/>
              <a:t>Esses filtros deixam você escolher algo usando um detalhe que ele tem, tipo o "</a:t>
            </a:r>
            <a:r>
              <a:rPr lang="pt-BR" sz="3200" b="1" dirty="0" err="1"/>
              <a:t>href</a:t>
            </a:r>
            <a:r>
              <a:rPr lang="pt-BR" sz="3200" b="1" dirty="0"/>
              <a:t>", ou por jeitos diferentes que batem com o que o detalhe vale. Ele pega coisas que têm um "</a:t>
            </a:r>
            <a:r>
              <a:rPr lang="pt-BR" sz="3200" b="1" dirty="0" err="1"/>
              <a:t>attr</a:t>
            </a:r>
            <a:r>
              <a:rPr lang="pt-BR" sz="3200" b="1" dirty="0"/>
              <a:t>", que é o nome que está dentro dos colchetes.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814F-FECE-4169-9D9A-5CD7C38AA45F}" type="slidenum">
              <a:rPr lang="pt-BR" smtClean="0"/>
              <a:t>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 PARA JEDIS - PEDRO AMORIM</a:t>
            </a:r>
            <a:endParaRPr lang="pt-BR"/>
          </a:p>
        </p:txBody>
      </p:sp>
      <p:pic>
        <p:nvPicPr>
          <p:cNvPr id="9" name="logo_css" descr="Ícone&#10;&#10;Descrição gerada automaticamente">
            <a:extLst>
              <a:ext uri="{FF2B5EF4-FFF2-40B4-BE49-F238E27FC236}">
                <a16:creationId xmlns:a16="http://schemas.microsoft.com/office/drawing/2014/main" id="{235338D6-664D-B03E-FE78-1033D6C90F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3689"/>
          <a:stretch/>
        </p:blipFill>
        <p:spPr>
          <a:xfrm>
            <a:off x="3535991" y="10380837"/>
            <a:ext cx="2529215" cy="148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27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7200" dirty="0"/>
          </a:p>
        </p:txBody>
      </p:sp>
      <p:sp>
        <p:nvSpPr>
          <p:cNvPr id="3" name="titulo"/>
          <p:cNvSpPr/>
          <p:nvPr/>
        </p:nvSpPr>
        <p:spPr>
          <a:xfrm>
            <a:off x="-306206" y="7176554"/>
            <a:ext cx="96826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ctr"/>
            <a:r>
              <a:rPr lang="pt-BR" sz="7200" b="1" dirty="0" smtClean="0">
                <a:solidFill>
                  <a:prstClr val="white"/>
                </a:solidFill>
                <a:latin typeface="Impact" panose="020B0806030902050204" pitchFamily="34" charset="0"/>
              </a:rPr>
              <a:t>SELETOR UNIVERSAL</a:t>
            </a:r>
            <a:endParaRPr lang="pt-BR" sz="7200" b="1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61782" y="1495397"/>
            <a:ext cx="8546690" cy="53860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4400" b="1" dirty="0" smtClean="0">
                <a:ln w="22225">
                  <a:solidFill>
                    <a:srgbClr val="4DC6FF"/>
                  </a:solidFill>
                  <a:prstDash val="solid"/>
                </a:ln>
                <a:noFill/>
                <a:latin typeface="Impact" panose="020B0806030902050204" pitchFamily="34" charset="0"/>
              </a:rPr>
              <a:t>08</a:t>
            </a:r>
            <a:endParaRPr lang="pt-BR" sz="34400" b="1" dirty="0">
              <a:ln w="22225">
                <a:solidFill>
                  <a:srgbClr val="4DC6FF"/>
                </a:solidFill>
                <a:prstDash val="solid"/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481864" y="8376883"/>
            <a:ext cx="6106525" cy="265673"/>
          </a:xfrm>
          <a:prstGeom prst="rect">
            <a:avLst/>
          </a:prstGeom>
          <a:solidFill>
            <a:srgbClr val="007F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814F-FECE-4169-9D9A-5CD7C38AA45F}" type="slidenum">
              <a:rPr lang="pt-BR" smtClean="0"/>
              <a:t>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 PARA JEDIS - PEDRO AMORIM</a:t>
            </a:r>
            <a:endParaRPr lang="pt-BR"/>
          </a:p>
        </p:txBody>
      </p:sp>
      <p:sp>
        <p:nvSpPr>
          <p:cNvPr id="9" name="texto_componente">
            <a:extLst>
              <a:ext uri="{FF2B5EF4-FFF2-40B4-BE49-F238E27FC236}">
                <a16:creationId xmlns:a16="http://schemas.microsoft.com/office/drawing/2014/main" id="{1A38D318-280C-0E99-2186-7D919CA59191}"/>
              </a:ext>
            </a:extLst>
          </p:cNvPr>
          <p:cNvSpPr txBox="1"/>
          <p:nvPr/>
        </p:nvSpPr>
        <p:spPr>
          <a:xfrm>
            <a:off x="892277" y="9203369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Os seletores de atributo permitem que você selecione elementos com base em seus atributos HTML. Eles são úteis quando você precisa estilizar elementos com atributos específicos. Veja os exemplos abaixo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66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"/>
          <p:cNvSpPr txBox="1"/>
          <p:nvPr/>
        </p:nvSpPr>
        <p:spPr>
          <a:xfrm>
            <a:off x="2545347" y="1385609"/>
            <a:ext cx="4510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Impact" panose="020B0806030902050204" pitchFamily="34" charset="0"/>
              </a:rPr>
              <a:t>SELETOR UNIVERSAL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 rot="5400000">
            <a:off x="357312" y="862639"/>
            <a:ext cx="2093495" cy="368217"/>
          </a:xfrm>
          <a:prstGeom prst="rect">
            <a:avLst/>
          </a:prstGeom>
          <a:solidFill>
            <a:srgbClr val="12C7FD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7366"/>
            <a:ext cx="9601200" cy="576072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18431" y="2468158"/>
            <a:ext cx="876433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/>
              <a:t>O CSS usa o seletor geral (*) para dar estilo a tudo. Desde o CSS3, o asterisco casa com domínios, meio esquisito, né? Ele some em seletores simples: *.cuidado e .cuidado são quase a mesma dança, são equivalentes.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814F-FECE-4169-9D9A-5CD7C38AA45F}" type="slidenum">
              <a:rPr lang="pt-BR" smtClean="0"/>
              <a:t>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 PARA JEDIS - PEDRO AMORIM</a:t>
            </a:r>
            <a:endParaRPr lang="pt-BR"/>
          </a:p>
        </p:txBody>
      </p:sp>
      <p:pic>
        <p:nvPicPr>
          <p:cNvPr id="9" name="logo_css" descr="Ícone&#10;&#10;Descrição gerada automaticamente">
            <a:extLst>
              <a:ext uri="{FF2B5EF4-FFF2-40B4-BE49-F238E27FC236}">
                <a16:creationId xmlns:a16="http://schemas.microsoft.com/office/drawing/2014/main" id="{235338D6-664D-B03E-FE78-1033D6C90F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3689"/>
          <a:stretch/>
        </p:blipFill>
        <p:spPr>
          <a:xfrm>
            <a:off x="3535991" y="10415910"/>
            <a:ext cx="2529215" cy="148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2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7200" dirty="0"/>
          </a:p>
        </p:txBody>
      </p:sp>
      <p:sp>
        <p:nvSpPr>
          <p:cNvPr id="3" name="titulo"/>
          <p:cNvSpPr/>
          <p:nvPr/>
        </p:nvSpPr>
        <p:spPr>
          <a:xfrm>
            <a:off x="-306208" y="5800635"/>
            <a:ext cx="96826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BR" sz="7200" b="1" dirty="0" smtClean="0">
                <a:solidFill>
                  <a:prstClr val="white"/>
                </a:solidFill>
                <a:latin typeface="Impact" panose="020B0806030902050204" pitchFamily="34" charset="0"/>
              </a:rPr>
              <a:t>AGRADECIMENTOS</a:t>
            </a:r>
            <a:endParaRPr lang="pt-BR" sz="7200" b="1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481861" y="6995550"/>
            <a:ext cx="6106525" cy="265673"/>
          </a:xfrm>
          <a:prstGeom prst="rect">
            <a:avLst/>
          </a:prstGeom>
          <a:solidFill>
            <a:srgbClr val="007F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814F-FECE-4169-9D9A-5CD7C38AA45F}" type="slidenum">
              <a:rPr lang="pt-BR" smtClean="0"/>
              <a:t>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 PARA JEDIS - PEDRO AMORIM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03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"/>
          <p:cNvSpPr txBox="1"/>
          <p:nvPr/>
        </p:nvSpPr>
        <p:spPr>
          <a:xfrm>
            <a:off x="1842168" y="1196726"/>
            <a:ext cx="635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 smtClean="0"/>
          </a:p>
          <a:p>
            <a:r>
              <a:rPr lang="pt-BR" sz="4000" dirty="0">
                <a:latin typeface="Impact" panose="020B0806030902050204" pitchFamily="34" charset="0"/>
              </a:rPr>
              <a:t>Dominando os Seletores CSS</a:t>
            </a:r>
            <a:endParaRPr lang="pt-BR" sz="4800" dirty="0"/>
          </a:p>
        </p:txBody>
      </p:sp>
      <p:sp>
        <p:nvSpPr>
          <p:cNvPr id="5" name="texto"/>
          <p:cNvSpPr/>
          <p:nvPr/>
        </p:nvSpPr>
        <p:spPr>
          <a:xfrm>
            <a:off x="1142498" y="4082819"/>
            <a:ext cx="743184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dirty="0" smtClean="0"/>
              <a:t>CSS é o que dá vida ao seu HTML. E tudo começa com seletores — eles são a ponte entre o seu código HTML e os estilos que você quer aplicar. Vamos conhecer os seletores mais importantes do CSS com explicações simples e exemplos de uso no mundo real</a:t>
            </a:r>
            <a:r>
              <a:rPr lang="pt-BR" sz="4000" dirty="0" smtClean="0"/>
              <a:t>.</a:t>
            </a:r>
            <a:endParaRPr lang="pt-BR" sz="4000" dirty="0"/>
          </a:p>
        </p:txBody>
      </p:sp>
      <p:sp>
        <p:nvSpPr>
          <p:cNvPr id="6" name="sub titulo"/>
          <p:cNvSpPr/>
          <p:nvPr/>
        </p:nvSpPr>
        <p:spPr>
          <a:xfrm>
            <a:off x="1842168" y="2728604"/>
            <a:ext cx="60325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b="1" dirty="0" smtClean="0">
                <a:latin typeface="+mj-lt"/>
              </a:rPr>
              <a:t>Guia </a:t>
            </a:r>
            <a:r>
              <a:rPr lang="pt-BR" sz="3200" b="1" dirty="0">
                <a:latin typeface="+mj-lt"/>
              </a:rPr>
              <a:t>Rápido com Exemplos Práticos</a:t>
            </a:r>
            <a:r>
              <a:rPr lang="pt-BR" sz="3200" b="1" dirty="0" smtClean="0"/>
              <a:t>. </a:t>
            </a:r>
            <a:endParaRPr lang="pt-BR" sz="3200" b="1" dirty="0"/>
          </a:p>
        </p:txBody>
      </p:sp>
      <p:sp>
        <p:nvSpPr>
          <p:cNvPr id="7" name="Retângulo 6"/>
          <p:cNvSpPr/>
          <p:nvPr/>
        </p:nvSpPr>
        <p:spPr>
          <a:xfrm rot="5400000">
            <a:off x="357312" y="862639"/>
            <a:ext cx="2093495" cy="368217"/>
          </a:xfrm>
          <a:prstGeom prst="rect">
            <a:avLst/>
          </a:prstGeom>
          <a:solidFill>
            <a:srgbClr val="12C7FD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814F-FECE-4169-9D9A-5CD7C38AA45F}" type="slidenum">
              <a:rPr lang="pt-BR" smtClean="0"/>
              <a:t>2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SELETORES CSS PARA JEDIS - PEDRO AMORIM</a:t>
            </a:r>
            <a:endParaRPr lang="pt-BR" dirty="0"/>
          </a:p>
        </p:txBody>
      </p:sp>
      <p:pic>
        <p:nvPicPr>
          <p:cNvPr id="11" name="logo_css" descr="Ícone&#10;&#10;Descrição gerada automaticamente">
            <a:extLst>
              <a:ext uri="{FF2B5EF4-FFF2-40B4-BE49-F238E27FC236}">
                <a16:creationId xmlns:a16="http://schemas.microsoft.com/office/drawing/2014/main" id="{EA26D580-CAFF-82C8-5A63-D0CFDDFA66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575"/>
          <a:stretch/>
        </p:blipFill>
        <p:spPr>
          <a:xfrm>
            <a:off x="1896050" y="8514800"/>
            <a:ext cx="5924736" cy="279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6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Esse Ebook foi gerado por IA, e diagramado por humano.</a:t>
            </a:r>
            <a:br>
              <a:rPr lang="pt-BR" sz="2400" dirty="0"/>
            </a:br>
            <a:r>
              <a:rPr lang="pt-BR" sz="2400" dirty="0"/>
              <a:t>O passo a passo se encontra no meu </a:t>
            </a:r>
            <a:r>
              <a:rPr lang="pt-BR" sz="2400" dirty="0" err="1"/>
              <a:t>Github</a:t>
            </a:r>
            <a:endParaRPr lang="pt-BR" sz="2400" dirty="0"/>
          </a:p>
          <a:p>
            <a:pPr algn="ctr"/>
            <a:r>
              <a:rPr lang="pt-BR" sz="4400" dirty="0"/>
              <a:t>.</a:t>
            </a: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>Esse conteúdo foi gerado com fins didáticos de construção, não foi realizado uma validação cuidadosa humana no conteúdo e pode conter erros gerados por uma IA.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269438" y="777781"/>
            <a:ext cx="8302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OBRIGADO POR LER ATÉ AQUI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3548456-7C95-80DE-D379-01E177977A3D}"/>
              </a:ext>
            </a:extLst>
          </p:cNvPr>
          <p:cNvSpPr/>
          <p:nvPr/>
        </p:nvSpPr>
        <p:spPr>
          <a:xfrm>
            <a:off x="651281" y="-216344"/>
            <a:ext cx="144000" cy="15120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4B80E3D0-EEFE-5ED5-3B8A-29C7805C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5194B7CE-3343-6082-D5FE-370D98CA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20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00835EE-A170-C4AE-5EE7-9322E1BA6163}"/>
              </a:ext>
            </a:extLst>
          </p:cNvPr>
          <p:cNvSpPr/>
          <p:nvPr/>
        </p:nvSpPr>
        <p:spPr>
          <a:xfrm>
            <a:off x="870768" y="7097501"/>
            <a:ext cx="7562940" cy="646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accent1"/>
                </a:solidFill>
              </a:rPr>
              <a:t>https</a:t>
            </a:r>
            <a:r>
              <a:rPr lang="pt-BR" b="1" dirty="0">
                <a:solidFill>
                  <a:schemeClr val="accent1"/>
                </a:solidFill>
              </a:rPr>
              <a:t>://github.com/amorim01332</a:t>
            </a:r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1EF46656-CC8F-7EC9-456E-5D0A6CD02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953" y="5587726"/>
            <a:ext cx="1676570" cy="167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logo_css" descr="Ícone&#10;&#10;Descrição gerada automaticamente">
            <a:extLst>
              <a:ext uri="{FF2B5EF4-FFF2-40B4-BE49-F238E27FC236}">
                <a16:creationId xmlns:a16="http://schemas.microsoft.com/office/drawing/2014/main" id="{235338D6-664D-B03E-FE78-1033D6C90F1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3689"/>
          <a:stretch/>
        </p:blipFill>
        <p:spPr>
          <a:xfrm>
            <a:off x="3535992" y="10380837"/>
            <a:ext cx="2529215" cy="148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0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"/>
          <p:cNvSpPr/>
          <p:nvPr/>
        </p:nvSpPr>
        <p:spPr>
          <a:xfrm>
            <a:off x="-2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7200" dirty="0"/>
          </a:p>
        </p:txBody>
      </p:sp>
      <p:sp>
        <p:nvSpPr>
          <p:cNvPr id="3" name="titulo"/>
          <p:cNvSpPr/>
          <p:nvPr/>
        </p:nvSpPr>
        <p:spPr>
          <a:xfrm>
            <a:off x="-2" y="7008113"/>
            <a:ext cx="9601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BR" sz="7200" b="1" dirty="0" smtClean="0">
                <a:solidFill>
                  <a:prstClr val="white"/>
                </a:solidFill>
                <a:latin typeface="Impact" panose="020B0806030902050204" pitchFamily="34" charset="0"/>
              </a:rPr>
              <a:t>SELETORES DE ELEMENTOS</a:t>
            </a:r>
            <a:endParaRPr lang="pt-BR" sz="7200" b="1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61782" y="1495397"/>
            <a:ext cx="8546690" cy="53860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4400" b="1" dirty="0" smtClean="0">
                <a:ln w="22225">
                  <a:solidFill>
                    <a:srgbClr val="4DC6FF"/>
                  </a:solidFill>
                  <a:prstDash val="solid"/>
                </a:ln>
                <a:noFill/>
                <a:latin typeface="Impact" panose="020B0806030902050204" pitchFamily="34" charset="0"/>
              </a:rPr>
              <a:t>01</a:t>
            </a:r>
            <a:endParaRPr lang="pt-BR" sz="34400" b="1" dirty="0">
              <a:ln w="22225">
                <a:solidFill>
                  <a:srgbClr val="4DC6FF"/>
                </a:solidFill>
                <a:prstDash val="solid"/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747336" y="8376883"/>
            <a:ext cx="6106525" cy="265673"/>
          </a:xfrm>
          <a:prstGeom prst="rect">
            <a:avLst/>
          </a:prstGeom>
          <a:solidFill>
            <a:srgbClr val="007F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814F-FECE-4169-9D9A-5CD7C38AA45F}" type="slidenum">
              <a:rPr lang="pt-BR" smtClean="0"/>
              <a:t>3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 PARA JEDIS - PEDRO AMORIM</a:t>
            </a:r>
            <a:endParaRPr lang="pt-BR"/>
          </a:p>
        </p:txBody>
      </p:sp>
      <p:sp>
        <p:nvSpPr>
          <p:cNvPr id="11" name="texto_componente">
            <a:extLst>
              <a:ext uri="{FF2B5EF4-FFF2-40B4-BE49-F238E27FC236}">
                <a16:creationId xmlns:a16="http://schemas.microsoft.com/office/drawing/2014/main" id="{A8281A8C-F51B-8070-EE7F-AC4CBC315387}"/>
              </a:ext>
            </a:extLst>
          </p:cNvPr>
          <p:cNvSpPr txBox="1"/>
          <p:nvPr/>
        </p:nvSpPr>
        <p:spPr>
          <a:xfrm>
            <a:off x="892275" y="9219594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Os seletores de elemento permitem que você direcione um elemento HTML específico com base em seu nome de </a:t>
            </a:r>
            <a:r>
              <a:rPr lang="pt-BR" sz="2400" dirty="0" err="1">
                <a:solidFill>
                  <a:schemeClr val="bg1"/>
                </a:solidFill>
              </a:rPr>
              <a:t>tag</a:t>
            </a:r>
            <a:r>
              <a:rPr lang="pt-BR" sz="2400" dirty="0">
                <a:solidFill>
                  <a:schemeClr val="bg1"/>
                </a:solidFill>
              </a:rPr>
              <a:t>. Eles são simples e diretos. Vamos ver alguns exemplos:</a:t>
            </a:r>
          </a:p>
        </p:txBody>
      </p:sp>
    </p:spTree>
    <p:extLst>
      <p:ext uri="{BB962C8B-B14F-4D97-AF65-F5344CB8AC3E}">
        <p14:creationId xmlns:p14="http://schemas.microsoft.com/office/powerpoint/2010/main" val="265517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"/>
          <p:cNvSpPr txBox="1"/>
          <p:nvPr/>
        </p:nvSpPr>
        <p:spPr>
          <a:xfrm>
            <a:off x="2497221" y="1118936"/>
            <a:ext cx="46067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 smtClean="0"/>
          </a:p>
          <a:p>
            <a:pPr algn="ctr"/>
            <a:r>
              <a:rPr lang="pt-BR" sz="4000" dirty="0" smtClean="0">
                <a:latin typeface="Impact" panose="020B0806030902050204" pitchFamily="34" charset="0"/>
              </a:rPr>
              <a:t>SELETOR DE ELEMENTO</a:t>
            </a:r>
          </a:p>
        </p:txBody>
      </p:sp>
      <p:sp>
        <p:nvSpPr>
          <p:cNvPr id="7" name="Retângulo 6"/>
          <p:cNvSpPr/>
          <p:nvPr/>
        </p:nvSpPr>
        <p:spPr>
          <a:xfrm rot="5400000">
            <a:off x="357312" y="862639"/>
            <a:ext cx="2093495" cy="368217"/>
          </a:xfrm>
          <a:prstGeom prst="rect">
            <a:avLst/>
          </a:prstGeom>
          <a:solidFill>
            <a:srgbClr val="12C7FD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912" y="5174331"/>
            <a:ext cx="10295022" cy="6177013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672263" y="2618096"/>
            <a:ext cx="825667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/>
              <a:t>Um jeito de escolher coisas é o começo de uma ordem CSS que diz ao programa quais partes HTML devem ser pegas para que os estilos CSS dentro da ordem sirvam para elas.</a:t>
            </a:r>
          </a:p>
        </p:txBody>
      </p:sp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814F-FECE-4169-9D9A-5CD7C38AA45F}" type="slidenum">
              <a:rPr lang="pt-BR" smtClean="0"/>
              <a:t>4</a:t>
            </a:fld>
            <a:endParaRPr lang="pt-BR"/>
          </a:p>
        </p:txBody>
      </p:sp>
      <p:sp>
        <p:nvSpPr>
          <p:cNvPr id="15" name="Espaço Reservado para Rodapé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 PARA JEDIS - PEDRO AMORIM</a:t>
            </a:r>
            <a:endParaRPr lang="pt-BR"/>
          </a:p>
        </p:txBody>
      </p:sp>
      <p:pic>
        <p:nvPicPr>
          <p:cNvPr id="8" name="logo_css" descr="Ícone&#10;&#10;Descrição gerada automaticamente">
            <a:extLst>
              <a:ext uri="{FF2B5EF4-FFF2-40B4-BE49-F238E27FC236}">
                <a16:creationId xmlns:a16="http://schemas.microsoft.com/office/drawing/2014/main" id="{235338D6-664D-B03E-FE78-1033D6C90F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3689"/>
          <a:stretch/>
        </p:blipFill>
        <p:spPr>
          <a:xfrm>
            <a:off x="3535990" y="10380837"/>
            <a:ext cx="2529215" cy="148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8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7200" dirty="0"/>
          </a:p>
        </p:txBody>
      </p:sp>
      <p:sp>
        <p:nvSpPr>
          <p:cNvPr id="3" name="titulo"/>
          <p:cNvSpPr/>
          <p:nvPr/>
        </p:nvSpPr>
        <p:spPr>
          <a:xfrm>
            <a:off x="-392973" y="7176554"/>
            <a:ext cx="96826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BR" sz="7200" b="1" dirty="0" smtClean="0">
                <a:solidFill>
                  <a:prstClr val="white"/>
                </a:solidFill>
                <a:latin typeface="Impact" panose="020B0806030902050204" pitchFamily="34" charset="0"/>
              </a:rPr>
              <a:t>SELECTOR DE </a:t>
            </a:r>
            <a:r>
              <a:rPr lang="pt-BR" sz="7200" b="1" dirty="0">
                <a:solidFill>
                  <a:prstClr val="white"/>
                </a:solidFill>
                <a:latin typeface="Impact" panose="020B0806030902050204" pitchFamily="34" charset="0"/>
              </a:rPr>
              <a:t>ID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61782" y="1495397"/>
            <a:ext cx="8546690" cy="53860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4400" b="1" dirty="0" smtClean="0">
                <a:ln w="22225">
                  <a:solidFill>
                    <a:srgbClr val="4DC6FF"/>
                  </a:solidFill>
                  <a:prstDash val="solid"/>
                </a:ln>
                <a:noFill/>
                <a:latin typeface="Impact" panose="020B0806030902050204" pitchFamily="34" charset="0"/>
              </a:rPr>
              <a:t>02</a:t>
            </a:r>
            <a:endParaRPr lang="pt-BR" sz="34400" b="1" dirty="0">
              <a:ln w="22225">
                <a:solidFill>
                  <a:srgbClr val="4DC6FF"/>
                </a:solidFill>
                <a:prstDash val="solid"/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481864" y="8376883"/>
            <a:ext cx="6106525" cy="265673"/>
          </a:xfrm>
          <a:prstGeom prst="rect">
            <a:avLst/>
          </a:prstGeom>
          <a:solidFill>
            <a:srgbClr val="007F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814F-FECE-4169-9D9A-5CD7C38AA45F}" type="slidenum">
              <a:rPr lang="pt-BR" smtClean="0"/>
              <a:t>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 PARA JEDIS - PEDRO AMORIM</a:t>
            </a:r>
            <a:endParaRPr lang="pt-BR"/>
          </a:p>
        </p:txBody>
      </p:sp>
      <p:sp>
        <p:nvSpPr>
          <p:cNvPr id="8" name="texto_componente">
            <a:extLst>
              <a:ext uri="{FF2B5EF4-FFF2-40B4-BE49-F238E27FC236}">
                <a16:creationId xmlns:a16="http://schemas.microsoft.com/office/drawing/2014/main" id="{4F6127F0-6CC7-2E82-46AB-DF602C5CC776}"/>
              </a:ext>
            </a:extLst>
          </p:cNvPr>
          <p:cNvSpPr txBox="1"/>
          <p:nvPr/>
        </p:nvSpPr>
        <p:spPr>
          <a:xfrm>
            <a:off x="892277" y="9203369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Os seletores de classe e ID fornecem uma maneira mais precisa de direcionar elementos. Eles permitem que você atribua identificadores ou classes aos elementos HTML e os estilize de forma independente. Veja os exemplos abaixo</a:t>
            </a:r>
          </a:p>
        </p:txBody>
      </p:sp>
    </p:spTree>
    <p:extLst>
      <p:ext uri="{BB962C8B-B14F-4D97-AF65-F5344CB8AC3E}">
        <p14:creationId xmlns:p14="http://schemas.microsoft.com/office/powerpoint/2010/main" val="264906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"/>
          <p:cNvSpPr txBox="1"/>
          <p:nvPr/>
        </p:nvSpPr>
        <p:spPr>
          <a:xfrm>
            <a:off x="3086768" y="1072863"/>
            <a:ext cx="34276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 smtClean="0"/>
          </a:p>
          <a:p>
            <a:pPr algn="ctr"/>
            <a:r>
              <a:rPr lang="pt-BR" sz="4000" dirty="0" smtClean="0">
                <a:latin typeface="Impact" panose="020B0806030902050204" pitchFamily="34" charset="0"/>
              </a:rPr>
              <a:t>SELETOR DE  ID</a:t>
            </a:r>
            <a:endParaRPr lang="pt-BR" sz="4800" dirty="0"/>
          </a:p>
        </p:txBody>
      </p:sp>
      <p:sp>
        <p:nvSpPr>
          <p:cNvPr id="7" name="Retângulo 6"/>
          <p:cNvSpPr/>
          <p:nvPr/>
        </p:nvSpPr>
        <p:spPr>
          <a:xfrm rot="5400000">
            <a:off x="357312" y="862639"/>
            <a:ext cx="2093495" cy="368217"/>
          </a:xfrm>
          <a:prstGeom prst="rect">
            <a:avLst/>
          </a:prstGeom>
          <a:solidFill>
            <a:srgbClr val="12C7FD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7385" y="5132671"/>
            <a:ext cx="10655970" cy="639358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724150" y="2351045"/>
            <a:ext cx="815289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/>
              <a:t>O seletor de ID serve para notar um só item no código HTML. Ele foca em um só elemento e age para dar estilo só para ele. O ID tem que ser único e não pode aparecer de novo em outras áreas do código.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814F-FECE-4169-9D9A-5CD7C38AA45F}" type="slidenum">
              <a:rPr lang="pt-BR" smtClean="0"/>
              <a:t>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 PARA JEDIS - PEDRO AMORIM</a:t>
            </a:r>
            <a:endParaRPr lang="pt-BR"/>
          </a:p>
        </p:txBody>
      </p:sp>
      <p:pic>
        <p:nvPicPr>
          <p:cNvPr id="9" name="logo_css" descr="Ícone&#10;&#10;Descrição gerada automaticamente">
            <a:extLst>
              <a:ext uri="{FF2B5EF4-FFF2-40B4-BE49-F238E27FC236}">
                <a16:creationId xmlns:a16="http://schemas.microsoft.com/office/drawing/2014/main" id="{235338D6-664D-B03E-FE78-1033D6C90F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3689"/>
          <a:stretch/>
        </p:blipFill>
        <p:spPr>
          <a:xfrm>
            <a:off x="3535991" y="10380837"/>
            <a:ext cx="2529215" cy="148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1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7200" dirty="0"/>
          </a:p>
        </p:txBody>
      </p:sp>
      <p:sp>
        <p:nvSpPr>
          <p:cNvPr id="3" name="titulo"/>
          <p:cNvSpPr/>
          <p:nvPr/>
        </p:nvSpPr>
        <p:spPr>
          <a:xfrm>
            <a:off x="-392973" y="7176554"/>
            <a:ext cx="96826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BR" sz="7200" b="1" dirty="0" smtClean="0">
                <a:solidFill>
                  <a:prstClr val="white"/>
                </a:solidFill>
                <a:latin typeface="Impact" panose="020B0806030902050204" pitchFamily="34" charset="0"/>
              </a:rPr>
              <a:t>SELETOR DE CLASSE</a:t>
            </a:r>
            <a:endParaRPr lang="pt-BR" sz="7200" b="1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61782" y="1495397"/>
            <a:ext cx="8546690" cy="53860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4400" b="1" dirty="0" smtClean="0">
                <a:ln w="22225">
                  <a:solidFill>
                    <a:srgbClr val="4DC6FF"/>
                  </a:solidFill>
                  <a:prstDash val="solid"/>
                </a:ln>
                <a:noFill/>
                <a:latin typeface="Impact" panose="020B0806030902050204" pitchFamily="34" charset="0"/>
              </a:rPr>
              <a:t>03</a:t>
            </a:r>
            <a:endParaRPr lang="pt-BR" sz="34400" b="1" dirty="0">
              <a:ln w="22225">
                <a:solidFill>
                  <a:srgbClr val="4DC6FF"/>
                </a:solidFill>
                <a:prstDash val="solid"/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481864" y="8376883"/>
            <a:ext cx="6106525" cy="265673"/>
          </a:xfrm>
          <a:prstGeom prst="rect">
            <a:avLst/>
          </a:prstGeom>
          <a:solidFill>
            <a:srgbClr val="007F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814F-FECE-4169-9D9A-5CD7C38AA45F}" type="slidenum">
              <a:rPr lang="pt-BR" smtClean="0"/>
              <a:t>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 PARA JEDIS - PEDRO AMORIM</a:t>
            </a:r>
            <a:endParaRPr lang="pt-BR"/>
          </a:p>
        </p:txBody>
      </p:sp>
      <p:sp>
        <p:nvSpPr>
          <p:cNvPr id="8" name="texto_componente">
            <a:extLst>
              <a:ext uri="{FF2B5EF4-FFF2-40B4-BE49-F238E27FC236}">
                <a16:creationId xmlns:a16="http://schemas.microsoft.com/office/drawing/2014/main" id="{1A38D318-280C-0E99-2186-7D919CA59191}"/>
              </a:ext>
            </a:extLst>
          </p:cNvPr>
          <p:cNvSpPr txBox="1"/>
          <p:nvPr/>
        </p:nvSpPr>
        <p:spPr>
          <a:xfrm>
            <a:off x="892277" y="9151540"/>
            <a:ext cx="781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Os seletores de </a:t>
            </a:r>
            <a:r>
              <a:rPr lang="pt-BR" sz="2400" dirty="0" smtClean="0">
                <a:solidFill>
                  <a:schemeClr val="bg1"/>
                </a:solidFill>
              </a:rPr>
              <a:t>classes </a:t>
            </a:r>
            <a:r>
              <a:rPr lang="pt-BR" sz="2400" dirty="0">
                <a:solidFill>
                  <a:schemeClr val="bg1"/>
                </a:solidFill>
              </a:rPr>
              <a:t>que você selecione elementos com base em sua hierarquia dentro do HTML. Eles são úteis para estilizar elementos específicos dentro de um contexto mais amplo. Confira os exemplos a seguir:</a:t>
            </a:r>
          </a:p>
        </p:txBody>
      </p:sp>
    </p:spTree>
    <p:extLst>
      <p:ext uri="{BB962C8B-B14F-4D97-AF65-F5344CB8AC3E}">
        <p14:creationId xmlns:p14="http://schemas.microsoft.com/office/powerpoint/2010/main" val="9270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ulo"/>
          <p:cNvSpPr txBox="1"/>
          <p:nvPr/>
        </p:nvSpPr>
        <p:spPr>
          <a:xfrm>
            <a:off x="2205120" y="1201990"/>
            <a:ext cx="51909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 smtClean="0"/>
          </a:p>
          <a:p>
            <a:pPr algn="ctr"/>
            <a:r>
              <a:rPr lang="pt-BR" sz="4000" dirty="0" smtClean="0">
                <a:latin typeface="Impact" panose="020B0806030902050204" pitchFamily="34" charset="0"/>
              </a:rPr>
              <a:t>SELETOR DE CLASSE </a:t>
            </a:r>
            <a:endParaRPr lang="pt-BR" sz="4800" dirty="0"/>
          </a:p>
        </p:txBody>
      </p:sp>
      <p:sp>
        <p:nvSpPr>
          <p:cNvPr id="7" name="Retângulo 6"/>
          <p:cNvSpPr/>
          <p:nvPr/>
        </p:nvSpPr>
        <p:spPr>
          <a:xfrm rot="5400000">
            <a:off x="357312" y="862639"/>
            <a:ext cx="2093495" cy="368217"/>
          </a:xfrm>
          <a:prstGeom prst="rect">
            <a:avLst/>
          </a:prstGeom>
          <a:solidFill>
            <a:srgbClr val="12C7FD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2987"/>
            <a:ext cx="9601200" cy="576072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822657" y="2657424"/>
            <a:ext cx="795588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/>
              <a:t>O seletor de classe no CSS serve para dar um visual aos itens conforme a classe CSS deles. Com ele, você consegue usar os mesmos estilos em vários lugares diferentes.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814F-FECE-4169-9D9A-5CD7C38AA45F}" type="slidenum">
              <a:rPr lang="pt-BR" smtClean="0"/>
              <a:t>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 PARA JEDIS - PEDRO AMORIM</a:t>
            </a:r>
            <a:endParaRPr lang="pt-BR"/>
          </a:p>
        </p:txBody>
      </p:sp>
      <p:pic>
        <p:nvPicPr>
          <p:cNvPr id="8" name="logo_css" descr="Ícone&#10;&#10;Descrição gerada automaticamente">
            <a:extLst>
              <a:ext uri="{FF2B5EF4-FFF2-40B4-BE49-F238E27FC236}">
                <a16:creationId xmlns:a16="http://schemas.microsoft.com/office/drawing/2014/main" id="{235338D6-664D-B03E-FE78-1033D6C90F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3689"/>
          <a:stretch/>
        </p:blipFill>
        <p:spPr>
          <a:xfrm>
            <a:off x="3535990" y="10380837"/>
            <a:ext cx="2529215" cy="148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3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7200" dirty="0"/>
          </a:p>
        </p:txBody>
      </p:sp>
      <p:sp>
        <p:nvSpPr>
          <p:cNvPr id="3" name="titulo"/>
          <p:cNvSpPr/>
          <p:nvPr/>
        </p:nvSpPr>
        <p:spPr>
          <a:xfrm>
            <a:off x="-65598" y="6881487"/>
            <a:ext cx="92014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BR" sz="7200" b="1" dirty="0" smtClean="0">
                <a:solidFill>
                  <a:prstClr val="white"/>
                </a:solidFill>
                <a:latin typeface="Impact" panose="020B0806030902050204" pitchFamily="34" charset="0"/>
              </a:rPr>
              <a:t>SELETOR DE DESCENDÊNCIA</a:t>
            </a:r>
            <a:endParaRPr lang="pt-BR" sz="7200" b="1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61782" y="1495397"/>
            <a:ext cx="8546690" cy="53860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4400" b="1" dirty="0" smtClean="0">
                <a:ln w="22225">
                  <a:solidFill>
                    <a:srgbClr val="4DC6FF"/>
                  </a:solidFill>
                  <a:prstDash val="solid"/>
                </a:ln>
                <a:noFill/>
                <a:latin typeface="Impact" panose="020B0806030902050204" pitchFamily="34" charset="0"/>
              </a:rPr>
              <a:t>04</a:t>
            </a:r>
            <a:endParaRPr lang="pt-BR" sz="34400" b="1" dirty="0">
              <a:ln w="22225">
                <a:solidFill>
                  <a:srgbClr val="4DC6FF"/>
                </a:solidFill>
                <a:prstDash val="solid"/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481863" y="9056974"/>
            <a:ext cx="6106525" cy="265673"/>
          </a:xfrm>
          <a:prstGeom prst="rect">
            <a:avLst/>
          </a:prstGeom>
          <a:solidFill>
            <a:srgbClr val="007F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E814F-FECE-4169-9D9A-5CD7C38AA45F}" type="slidenum">
              <a:rPr lang="pt-BR" smtClean="0"/>
              <a:t>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 PARA JEDIS - PEDRO AMORIM</a:t>
            </a:r>
            <a:endParaRPr lang="pt-BR"/>
          </a:p>
        </p:txBody>
      </p:sp>
      <p:sp>
        <p:nvSpPr>
          <p:cNvPr id="9" name="texto_componente">
            <a:extLst>
              <a:ext uri="{FF2B5EF4-FFF2-40B4-BE49-F238E27FC236}">
                <a16:creationId xmlns:a16="http://schemas.microsoft.com/office/drawing/2014/main" id="{1A38D318-280C-0E99-2186-7D919CA59191}"/>
              </a:ext>
            </a:extLst>
          </p:cNvPr>
          <p:cNvSpPr txBox="1"/>
          <p:nvPr/>
        </p:nvSpPr>
        <p:spPr>
          <a:xfrm>
            <a:off x="892277" y="9860917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O seletor de descendência é um dos quatro tipos básicos de seletores de CSS. Ele permite estilizar elementos que são filhos diretos ou descendentes de outro elemento</a:t>
            </a:r>
          </a:p>
        </p:txBody>
      </p:sp>
    </p:spTree>
    <p:extLst>
      <p:ext uri="{BB962C8B-B14F-4D97-AF65-F5344CB8AC3E}">
        <p14:creationId xmlns:p14="http://schemas.microsoft.com/office/powerpoint/2010/main" val="312903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7178</TotalTime>
  <Words>858</Words>
  <Application>Microsoft Office PowerPoint</Application>
  <PresentationFormat>Papel A3 (297 x 420 mm)</PresentationFormat>
  <Paragraphs>94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8BIT WONDER</vt:lpstr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amorim</dc:creator>
  <cp:lastModifiedBy>amorim</cp:lastModifiedBy>
  <cp:revision>42</cp:revision>
  <dcterms:created xsi:type="dcterms:W3CDTF">2025-05-22T20:46:32Z</dcterms:created>
  <dcterms:modified xsi:type="dcterms:W3CDTF">2025-05-28T01:50:22Z</dcterms:modified>
</cp:coreProperties>
</file>