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FFF051-C209-4534-8A89-2700DA00DE16}">
  <a:tblStyle styleId="{54FFF051-C209-4534-8A89-2700DA00DE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765B43D-42BA-4211-A749-12042C6C71A9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66242f12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66242f12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set consists of 10% of the dataset, 100 reviews.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66242f12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66242f12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set consists of 10% of the dataset, 100 reviews.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66242f12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66242f12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set consists of 10% of the dataset, 100 reviews.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66242f12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66242f12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set consists of 10% of the dataset, 100 reviews.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6629b30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6629b30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 Parameters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Loss function Binary Cross Entropy Loss With Logits Loss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`Binary` 2 classes positive/negative sentiment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`Cross Entropy Loss` useful for classification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`With Logits Loss` precedes with a sigmoid function and also does </a:t>
            </a:r>
            <a:r>
              <a:rPr lang="en"/>
              <a:t>log-sum-exp trick for numerical stability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Optimizer Adam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Default for training BERT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Generally useful to solve NLP tasks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Initial Learning Rate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Should be a small number, google used the same initial LR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Scheduler: </a:t>
            </a:r>
            <a:r>
              <a:rPr lang="en">
                <a:solidFill>
                  <a:schemeClr val="dk1"/>
                </a:solidFill>
              </a:rPr>
              <a:t>Reduce Learning Rate On Plateau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Means in our case that learning rate should be lowered when the networks performs worse with some patience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Patience is 6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the validation loss gets worse we run for 6 more epochs before doing early stopping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Checkpoints are stored whenever better </a:t>
            </a:r>
            <a:r>
              <a:rPr lang="en"/>
              <a:t>validation</a:t>
            </a:r>
            <a:r>
              <a:rPr lang="en"/>
              <a:t> loss is reached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6546a0c6e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6546a0c6e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training result running 4 minutes and 11 seconds (20 epochs) on a Tesla K80 GPU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this graph we can see that the validation accuracy starts at about 50% and rises </a:t>
            </a:r>
            <a:r>
              <a:rPr lang="en"/>
              <a:t>above</a:t>
            </a:r>
            <a:r>
              <a:rPr lang="en"/>
              <a:t> 90% in 3 epochs.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reaches the highest validation accuracy of 96% at epoch 10.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loss values in the graph is the batch losses, at every other batch we plot the batch loss.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at each epoch we calculate the average loss, so these are the best average losses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...for training we get 0.542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...for validation we get 0.551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d2dcced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d2dcced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test accuracy we got was 94% and the average loss is 0.663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the different losses we get similar values.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As mentioned previously the test set only consists of 10% of the dataset which is 100 reviews.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663dd85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663dd85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d2dcced5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d2dcced5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65d67f8c3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65d67f8c3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c5196fb8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c5196fb8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Train/Validation/Test = 80/10/10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d2dcced5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d2dcced5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d2dcced5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d2dcced5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6546a0c6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6546a0c6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Encode/Decode parts (RNNs?)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Both has a feed forward and self attention layer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Uses self attention:a layer that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helps the encoder or decoder look at other words in the input sentence as it encodes a specific word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-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Decoder has another attention layer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that helps the decoder focus on relevant parts of the input sentence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(our attention mask?)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-"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65d67f8c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65d67f8c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Tokenizer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Vocabulary size 30 000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Removes capital letters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Numbers, symbols preserved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Adds CLS and SEP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c169bd23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c169bd23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easy to implement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d2dcced5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d2dcced5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Faster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Using our own classification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Albert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Newer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Slower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Better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of -- we chose to continue with model --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99/100 and 100/100 is random, could be overfitting/bias or just because the models are extremely good but we made a test set to try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66242f12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66242f12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set consists of 10% of the dataset, 100 reviews.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66242f12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66242f12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set consists of 10% of the dataset, 100 reviews.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66242f12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66242f12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set consists of 10% of the dataset, 100 reviews.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hyperlink" Target="https://edition.cnn.com/" TargetMode="External"/><Relationship Id="rId6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blogs.nvidia.com/training-bert-with-gpus/" TargetMode="External"/><Relationship Id="rId4" Type="http://schemas.openxmlformats.org/officeDocument/2006/relationships/image" Target="../media/image11.jp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1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Chatbot Gamma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906475"/>
            <a:ext cx="8520600" cy="23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D7046E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</a:rPr>
              <a:t>Dpt. of Computer Science, Electrical and Space Engineering</a:t>
            </a:r>
            <a:endParaRPr sz="10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</a:rPr>
              <a:t>Louise Zalamans</a:t>
            </a:r>
            <a:endParaRPr sz="14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</a:rPr>
              <a:t>Alexander Mennborg</a:t>
            </a:r>
            <a:endParaRPr sz="14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</a:rPr>
              <a:t>Amos Johnson</a:t>
            </a:r>
            <a:endParaRPr sz="14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</a:rPr>
              <a:t>Anton Sundström</a:t>
            </a:r>
            <a:endParaRPr sz="14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</a:rPr>
              <a:t>Axel Björklund</a:t>
            </a:r>
            <a:endParaRPr sz="1400">
              <a:solidFill>
                <a:srgbClr val="F3F3F3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0550" y="4390800"/>
            <a:ext cx="1134049" cy="6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BERT outputs</a:t>
            </a:r>
            <a:endParaRPr sz="1400">
              <a:solidFill>
                <a:srgbClr val="FFFFFF"/>
              </a:solidFill>
            </a:endParaRPr>
          </a:p>
        </p:txBody>
      </p:sp>
      <p:grpSp>
        <p:nvGrpSpPr>
          <p:cNvPr id="155" name="Google Shape;155;p22"/>
          <p:cNvGrpSpPr/>
          <p:nvPr/>
        </p:nvGrpSpPr>
        <p:grpSpPr>
          <a:xfrm>
            <a:off x="5629050" y="1824046"/>
            <a:ext cx="2974022" cy="1715804"/>
            <a:chOff x="2538156" y="1893853"/>
            <a:chExt cx="4070100" cy="2439300"/>
          </a:xfrm>
        </p:grpSpPr>
        <p:sp>
          <p:nvSpPr>
            <p:cNvPr id="156" name="Google Shape;156;p22"/>
            <p:cNvSpPr/>
            <p:nvPr/>
          </p:nvSpPr>
          <p:spPr>
            <a:xfrm>
              <a:off x="2538156" y="1893853"/>
              <a:ext cx="4070100" cy="2439300"/>
            </a:xfrm>
            <a:prstGeom prst="roundRect">
              <a:avLst>
                <a:gd fmla="val 16667" name="adj"/>
              </a:avLst>
            </a:prstGeom>
            <a:solidFill>
              <a:srgbClr val="F7E06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BERT</a:t>
              </a:r>
              <a:endParaRPr sz="1800"/>
            </a:p>
          </p:txBody>
        </p:sp>
        <p:pic>
          <p:nvPicPr>
            <p:cNvPr id="157" name="Google Shape;157;p22"/>
            <p:cNvPicPr preferRelativeResize="0"/>
            <p:nvPr/>
          </p:nvPicPr>
          <p:blipFill rotWithShape="1">
            <a:blip r:embed="rId3">
              <a:alphaModFix/>
            </a:blip>
            <a:srcRect b="21593" l="0" r="0" t="0"/>
            <a:stretch/>
          </p:blipFill>
          <p:spPr>
            <a:xfrm>
              <a:off x="3855555" y="2081254"/>
              <a:ext cx="1435320" cy="161866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58" name="Google Shape;158;p22"/>
          <p:cNvCxnSpPr/>
          <p:nvPr/>
        </p:nvCxnSpPr>
        <p:spPr>
          <a:xfrm rot="10800000">
            <a:off x="6512950" y="3615950"/>
            <a:ext cx="0" cy="457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2"/>
          <p:cNvCxnSpPr/>
          <p:nvPr/>
        </p:nvCxnSpPr>
        <p:spPr>
          <a:xfrm rot="10800000">
            <a:off x="7664738" y="3579100"/>
            <a:ext cx="3000" cy="459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2"/>
          <p:cNvSpPr txBox="1"/>
          <p:nvPr/>
        </p:nvSpPr>
        <p:spPr>
          <a:xfrm>
            <a:off x="5941450" y="4073150"/>
            <a:ext cx="114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Attention Mask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1" name="Google Shape;161;p22"/>
          <p:cNvCxnSpPr/>
          <p:nvPr/>
        </p:nvCxnSpPr>
        <p:spPr>
          <a:xfrm rot="10800000">
            <a:off x="6512950" y="1343663"/>
            <a:ext cx="0" cy="457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2"/>
          <p:cNvSpPr txBox="1"/>
          <p:nvPr/>
        </p:nvSpPr>
        <p:spPr>
          <a:xfrm>
            <a:off x="5941450" y="810263"/>
            <a:ext cx="114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Last hidden states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7094750" y="787075"/>
            <a:ext cx="11430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Pooler output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4" name="Google Shape;164;p22"/>
          <p:cNvCxnSpPr/>
          <p:nvPr/>
        </p:nvCxnSpPr>
        <p:spPr>
          <a:xfrm rot="10800000">
            <a:off x="7666250" y="1327600"/>
            <a:ext cx="0" cy="457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2"/>
          <p:cNvSpPr/>
          <p:nvPr/>
        </p:nvSpPr>
        <p:spPr>
          <a:xfrm>
            <a:off x="7031888" y="831150"/>
            <a:ext cx="1268700" cy="457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311700" y="1865125"/>
            <a:ext cx="5317500" cy="13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Last hidden state of CLS token processed by FC layer and Tanh activation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Used for next sentence prediction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NO USE TO US!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7094738" y="4038700"/>
            <a:ext cx="114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Tokens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0550" y="4390800"/>
            <a:ext cx="1134049" cy="6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BERT outputs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415150" y="1343675"/>
            <a:ext cx="4946100" cy="3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LHS: Tensor of size (batch size, sequence length, hidden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size)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IOW: Embeddings for each token in each sentence of batch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 want the embedding for CLS!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75" name="Google Shape;175;p23"/>
          <p:cNvGrpSpPr/>
          <p:nvPr/>
        </p:nvGrpSpPr>
        <p:grpSpPr>
          <a:xfrm>
            <a:off x="5629050" y="1824046"/>
            <a:ext cx="2974022" cy="1715804"/>
            <a:chOff x="2538156" y="1893853"/>
            <a:chExt cx="4070100" cy="2439300"/>
          </a:xfrm>
        </p:grpSpPr>
        <p:sp>
          <p:nvSpPr>
            <p:cNvPr id="176" name="Google Shape;176;p23"/>
            <p:cNvSpPr/>
            <p:nvPr/>
          </p:nvSpPr>
          <p:spPr>
            <a:xfrm>
              <a:off x="2538156" y="1893853"/>
              <a:ext cx="4070100" cy="2439300"/>
            </a:xfrm>
            <a:prstGeom prst="roundRect">
              <a:avLst>
                <a:gd fmla="val 16667" name="adj"/>
              </a:avLst>
            </a:prstGeom>
            <a:solidFill>
              <a:srgbClr val="F7E06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BERT</a:t>
              </a:r>
              <a:endParaRPr sz="1800"/>
            </a:p>
          </p:txBody>
        </p:sp>
        <p:pic>
          <p:nvPicPr>
            <p:cNvPr id="177" name="Google Shape;177;p23"/>
            <p:cNvPicPr preferRelativeResize="0"/>
            <p:nvPr/>
          </p:nvPicPr>
          <p:blipFill rotWithShape="1">
            <a:blip r:embed="rId3">
              <a:alphaModFix/>
            </a:blip>
            <a:srcRect b="21593" l="0" r="0" t="0"/>
            <a:stretch/>
          </p:blipFill>
          <p:spPr>
            <a:xfrm>
              <a:off x="3855555" y="2081254"/>
              <a:ext cx="1435320" cy="161866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78" name="Google Shape;178;p23"/>
          <p:cNvCxnSpPr/>
          <p:nvPr/>
        </p:nvCxnSpPr>
        <p:spPr>
          <a:xfrm rot="10800000">
            <a:off x="6512950" y="3615950"/>
            <a:ext cx="0" cy="457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3"/>
          <p:cNvCxnSpPr/>
          <p:nvPr/>
        </p:nvCxnSpPr>
        <p:spPr>
          <a:xfrm rot="10800000">
            <a:off x="7664738" y="3579100"/>
            <a:ext cx="3000" cy="459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3"/>
          <p:cNvSpPr txBox="1"/>
          <p:nvPr/>
        </p:nvSpPr>
        <p:spPr>
          <a:xfrm>
            <a:off x="5941450" y="4073150"/>
            <a:ext cx="114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Attention Mask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81" name="Google Shape;181;p23"/>
          <p:cNvCxnSpPr/>
          <p:nvPr/>
        </p:nvCxnSpPr>
        <p:spPr>
          <a:xfrm rot="10800000">
            <a:off x="6512950" y="1343663"/>
            <a:ext cx="0" cy="457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3"/>
          <p:cNvSpPr txBox="1"/>
          <p:nvPr/>
        </p:nvSpPr>
        <p:spPr>
          <a:xfrm>
            <a:off x="5941450" y="810263"/>
            <a:ext cx="114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Last hidden states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7094750" y="787075"/>
            <a:ext cx="11430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Pooler output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84" name="Google Shape;184;p23"/>
          <p:cNvCxnSpPr/>
          <p:nvPr/>
        </p:nvCxnSpPr>
        <p:spPr>
          <a:xfrm rot="10800000">
            <a:off x="7666250" y="1327600"/>
            <a:ext cx="0" cy="457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23"/>
          <p:cNvSpPr/>
          <p:nvPr/>
        </p:nvSpPr>
        <p:spPr>
          <a:xfrm>
            <a:off x="5878588" y="863300"/>
            <a:ext cx="1268700" cy="457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7094738" y="4038700"/>
            <a:ext cx="114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Tokens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0550" y="4390800"/>
            <a:ext cx="1134049" cy="6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/>
        </p:nvSpPr>
        <p:spPr>
          <a:xfrm>
            <a:off x="5973700" y="2129363"/>
            <a:ext cx="30309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 Get CLS representation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3" name="Google Shape;19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gammaBERT - Forward function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4" name="Google Shape;194;p24"/>
          <p:cNvPicPr preferRelativeResize="0"/>
          <p:nvPr/>
        </p:nvPicPr>
        <p:blipFill rotWithShape="1">
          <a:blip r:embed="rId3">
            <a:alphaModFix/>
          </a:blip>
          <a:srcRect b="0" l="0" r="3334" t="0"/>
          <a:stretch/>
        </p:blipFill>
        <p:spPr>
          <a:xfrm>
            <a:off x="184850" y="1817800"/>
            <a:ext cx="5662150" cy="15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4"/>
          <p:cNvSpPr/>
          <p:nvPr/>
        </p:nvSpPr>
        <p:spPr>
          <a:xfrm>
            <a:off x="311700" y="2052950"/>
            <a:ext cx="5477700" cy="149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311700" y="2421950"/>
            <a:ext cx="5477700" cy="369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/>
          <p:nvPr/>
        </p:nvSpPr>
        <p:spPr>
          <a:xfrm>
            <a:off x="311700" y="2790950"/>
            <a:ext cx="5477700" cy="369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4"/>
          <p:cNvSpPr txBox="1"/>
          <p:nvPr/>
        </p:nvSpPr>
        <p:spPr>
          <a:xfrm>
            <a:off x="5973700" y="1407163"/>
            <a:ext cx="30309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 Pass tokens and attention mask to BERT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5973700" y="2713263"/>
            <a:ext cx="30309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r>
              <a:rPr lang="en">
                <a:solidFill>
                  <a:srgbClr val="FFFFFF"/>
                </a:solidFill>
              </a:rPr>
              <a:t>. Pass through linear layers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5973700" y="3298425"/>
            <a:ext cx="30309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r>
              <a:rPr lang="en">
                <a:solidFill>
                  <a:srgbClr val="FFFFFF"/>
                </a:solidFill>
              </a:rPr>
              <a:t>. Apply sigmoid and return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1" name="Google Shape;201;p24"/>
          <p:cNvSpPr/>
          <p:nvPr/>
        </p:nvSpPr>
        <p:spPr>
          <a:xfrm>
            <a:off x="311700" y="2237450"/>
            <a:ext cx="5477700" cy="149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0550" y="4390800"/>
            <a:ext cx="1134049" cy="6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Our model - gammaBERT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" y="1017725"/>
            <a:ext cx="5695416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0550" y="4390800"/>
            <a:ext cx="1134049" cy="6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Training Method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311700" y="960450"/>
            <a:ext cx="85206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Hyper Parameters: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216" name="Google Shape;216;p26"/>
          <p:cNvGraphicFramePr/>
          <p:nvPr/>
        </p:nvGraphicFramePr>
        <p:xfrm>
          <a:off x="337400" y="143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{B765B43D-42BA-4211-A749-12042C6C71A9}</a:tableStyleId>
              </a:tblPr>
              <a:tblGrid>
                <a:gridCol w="2432100"/>
                <a:gridCol w="2454350"/>
              </a:tblGrid>
              <a:tr h="442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Loss function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BCEWithLogitsLoss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Optimizer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Adam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Initial Learning Rate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1e-4 = 0.0001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Scheduler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ReduceLROnPlateau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Batch Size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32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Patience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6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0550" y="4390800"/>
            <a:ext cx="1134049" cy="6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Training Results 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Trained for 4m and 11s </a:t>
            </a:r>
            <a:r>
              <a:rPr lang="en">
                <a:solidFill>
                  <a:srgbClr val="FFFFFF"/>
                </a:solidFill>
              </a:rPr>
              <a:t>(20 epochs)</a:t>
            </a:r>
            <a:r>
              <a:rPr lang="en" sz="1400">
                <a:solidFill>
                  <a:srgbClr val="FFFFFF"/>
                </a:solidFill>
              </a:rPr>
              <a:t> 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Running on </a:t>
            </a:r>
            <a:r>
              <a:rPr lang="en" sz="1400">
                <a:solidFill>
                  <a:srgbClr val="FFFFFF"/>
                </a:solidFill>
              </a:rPr>
              <a:t>Tesla K80 GPU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Highest Validation Accuracy - 96%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0550" y="4390800"/>
            <a:ext cx="1134049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2375" y="2202576"/>
            <a:ext cx="7521626" cy="294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Average training loss: 0.542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Average validation loss: 0.551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 Results - Comparison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0550" y="4390800"/>
            <a:ext cx="1134049" cy="6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Test accuracy: 94%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Average test loss: 0.633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Average training loss: 0.542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Average validation loss: 0.551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4" name="Google Shape;234;p28"/>
          <p:cNvSpPr txBox="1"/>
          <p:nvPr>
            <p:ph idx="4294967295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3605700" y="2285400"/>
            <a:ext cx="193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Live Demo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0550" y="4390800"/>
            <a:ext cx="1134049" cy="6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434343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7875" y="4070175"/>
            <a:ext cx="1726726" cy="93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Albert Examples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47" name="Google Shape;24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4725" y="15700"/>
            <a:ext cx="5899275" cy="511212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0"/>
          <p:cNvSpPr txBox="1"/>
          <p:nvPr/>
        </p:nvSpPr>
        <p:spPr>
          <a:xfrm>
            <a:off x="0" y="1223125"/>
            <a:ext cx="3355800" cy="1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Headlines from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https://edition.cnn.com/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(5 Jan 2020)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Sarcasm?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49" name="Google Shape;24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894800"/>
            <a:ext cx="2939925" cy="2248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434343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Albert</a:t>
            </a:r>
            <a:r>
              <a:rPr lang="en">
                <a:solidFill>
                  <a:srgbClr val="FFFFFF"/>
                </a:solidFill>
              </a:rPr>
              <a:t> Examples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55" name="Google Shape;2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25575"/>
            <a:ext cx="7097324" cy="381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0550" y="4390800"/>
            <a:ext cx="1134049" cy="6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Introduction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017725"/>
            <a:ext cx="8692800" cy="40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Task - Chatbot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Transfer learning with pre-trained model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Amazon review dataset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0550" y="4390800"/>
            <a:ext cx="1134049" cy="6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Challenges / Improvements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2" name="Google Shape;26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Large model - RAM, compute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Only two classes - easy to </a:t>
            </a:r>
            <a:r>
              <a:rPr lang="en">
                <a:solidFill>
                  <a:srgbClr val="FFFFFF"/>
                </a:solidFill>
              </a:rPr>
              <a:t>accidentally guess right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Another network to give unique answers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One word reviews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More data for validation/test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0550" y="4390800"/>
            <a:ext cx="1134049" cy="6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/>
        </p:nvSpPr>
        <p:spPr>
          <a:xfrm>
            <a:off x="4458350" y="988775"/>
            <a:ext cx="4600800" cy="3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Baseline Training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NVIDIA Tesla V100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urier New"/>
              <a:buChar char="●"/>
            </a:pPr>
            <a:r>
              <a:rPr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TDP: 250W 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1472×250 W (watts)×47 minutes = </a:t>
            </a:r>
            <a:r>
              <a:rPr b="1"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1.04 Gigajoules</a:t>
            </a:r>
            <a:endParaRPr b="1"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≈ 0.5 × Energy of an ordinary 61 liter gasoline tank   ≈ 199 kilograms of carbon dioxide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≈ 1.21 Gigawatts for 0.859 seconds (Great Scott!)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Our Training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NVIDIA Tesla P100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urier New"/>
              <a:buChar char="●"/>
            </a:pPr>
            <a:r>
              <a:rPr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TDP: 250W 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250 W (watts)×12 minutes = </a:t>
            </a:r>
            <a:r>
              <a:rPr b="1"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180 kJ (kilojoules)</a:t>
            </a:r>
            <a:endParaRPr b="1"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≈ 1.2 × energy capacity of the iPad3 battery (≈ 43 Wh)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283 days 6 hours 44 minutes 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To train from start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3"/>
          <p:cNvSpPr txBox="1"/>
          <p:nvPr>
            <p:ph type="title"/>
          </p:nvPr>
        </p:nvSpPr>
        <p:spPr>
          <a:xfrm>
            <a:off x="311700" y="305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Final words on energy cost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0" name="Google Shape;270;p33"/>
          <p:cNvSpPr txBox="1"/>
          <p:nvPr/>
        </p:nvSpPr>
        <p:spPr>
          <a:xfrm>
            <a:off x="105400" y="1329375"/>
            <a:ext cx="4311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BERT-Large Training Times on NVIDIA DGX SuperPOD  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Courier New"/>
              <a:buChar char="●"/>
            </a:pP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Time: 47 min 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Courier New"/>
              <a:buChar char="●"/>
            </a:pP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Number of V100 GPUs: 1,472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https://devblogs.nvidia.com/training-bert-with-gpus/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1" name="Google Shape;27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45300"/>
            <a:ext cx="4416698" cy="249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0550" y="4390800"/>
            <a:ext cx="1134049" cy="6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pre-trained baseline models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2023488" y="26775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{54FFF051-C209-4534-8A89-2700DA00DE16}</a:tableStyleId>
              </a:tblPr>
              <a:tblGrid>
                <a:gridCol w="1609325"/>
                <a:gridCol w="1452900"/>
                <a:gridCol w="1765400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BERT (large)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ALBERT (xxlarge-v2)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Parameters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rgbClr val="FFFFFF"/>
                          </a:solidFill>
                        </a:rPr>
                        <a:t>334M</a:t>
                      </a:r>
                      <a:endParaRPr i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rgbClr val="FFFFFF"/>
                          </a:solidFill>
                        </a:rPr>
                        <a:t>235M</a:t>
                      </a:r>
                      <a:endParaRPr i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Layers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rgbClr val="FFFFFF"/>
                          </a:solidFill>
                        </a:rPr>
                        <a:t>24</a:t>
                      </a:r>
                      <a:endParaRPr i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rgbClr val="FFFFFF"/>
                          </a:solidFill>
                        </a:rPr>
                        <a:t>12</a:t>
                      </a:r>
                      <a:endParaRPr i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Hidden layers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rgbClr val="FFFFFF"/>
                          </a:solidFill>
                        </a:rPr>
                        <a:t>1024</a:t>
                      </a:r>
                      <a:endParaRPr i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rgbClr val="FFFFFF"/>
                          </a:solidFill>
                        </a:rPr>
                        <a:t>4096</a:t>
                      </a:r>
                      <a:endParaRPr i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Embeddings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rgbClr val="FFFFFF"/>
                          </a:solidFill>
                        </a:rPr>
                        <a:t>1024</a:t>
                      </a:r>
                      <a:endParaRPr i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rgbClr val="FFFFFF"/>
                          </a:solidFill>
                        </a:rPr>
                        <a:t>128</a:t>
                      </a:r>
                      <a:endParaRPr i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Parameter sharing?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rgbClr val="FFFFFF"/>
                          </a:solidFill>
                        </a:rPr>
                        <a:t>No</a:t>
                      </a:r>
                      <a:endParaRPr i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rgbClr val="FFFFFF"/>
                          </a:solidFill>
                        </a:rPr>
                        <a:t>Yes</a:t>
                      </a:r>
                      <a:endParaRPr i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213975" y="1066950"/>
            <a:ext cx="8063400" cy="21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Developed by Google				</a:t>
            </a:r>
            <a:endParaRPr sz="1400">
              <a:solidFill>
                <a:schemeClr val="lt1"/>
              </a:solidFill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Transformers 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Huge Models trained on BOOKCORPUS(Zhu et al., 2015) and English Wikipedia (Devlin et al., 2019),  These two corpora consist of around 16GB of uncompressed text.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-1171200" y="2488550"/>
            <a:ext cx="3194700" cy="14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t/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0550" y="4390800"/>
            <a:ext cx="1134049" cy="6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Preprocess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017725"/>
            <a:ext cx="8692800" cy="40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Split data into train/validation/test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Tokenizer 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Padding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Attention mask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0550" y="4390800"/>
            <a:ext cx="1134049" cy="6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3F3F3"/>
                </a:solidFill>
              </a:rPr>
              <a:t>Implementation - huggingface/🤗transformers</a:t>
            </a:r>
            <a:endParaRPr sz="2800">
              <a:solidFill>
                <a:srgbClr val="F3F3F3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311700" y="1152475"/>
            <a:ext cx="8520600" cy="3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Top 10 Python libraries of 2019</a:t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Repository brings state-of-the-art NLP models to everyone.</a:t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Adds new models as they are </a:t>
            </a:r>
            <a:r>
              <a:rPr lang="en" sz="1800">
                <a:solidFill>
                  <a:srgbClr val="F3F3F3"/>
                </a:solidFill>
              </a:rPr>
              <a:t>developed</a:t>
            </a:r>
            <a:r>
              <a:rPr lang="en" sz="1800">
                <a:solidFill>
                  <a:srgbClr val="F3F3F3"/>
                </a:solidFill>
              </a:rPr>
              <a:t> (ALBERT 26 Nov 2019)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pretrained_weights = </a:t>
            </a:r>
            <a:r>
              <a:rPr b="1"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'albert-xxlarge-v2'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50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Get pre-trained weights from Albert, specify what version. </a:t>
            </a:r>
            <a:endParaRPr b="1" sz="1050">
              <a:solidFill>
                <a:srgbClr val="6AA94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#pretrained_weights ='bert-large-uncased' #swap 'Albert' to 'Bert' below</a:t>
            </a:r>
            <a:endParaRPr b="1" sz="1050">
              <a:solidFill>
                <a:srgbClr val="6AA94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Model class and tokenizer</a:t>
            </a:r>
            <a:endParaRPr b="1" sz="1050">
              <a:solidFill>
                <a:srgbClr val="6AA94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tokenizer = AlbertTokenizer.from_pretrained</a:t>
            </a:r>
            <a:r>
              <a:rPr b="1"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pretrained_weights</a:t>
            </a:r>
            <a:r>
              <a:rPr b="1"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model_class = AlbertForSequenceClassification 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model = model_class.from_pretrained</a:t>
            </a:r>
            <a:r>
              <a:rPr b="1"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pretrained_weights</a:t>
            </a:r>
            <a:r>
              <a:rPr b="1"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3F3F3"/>
                </a:solidFill>
              </a:rPr>
              <a:t>SequenceClassification combines transformer Model with a classification layer</a:t>
            </a:r>
            <a:r>
              <a:rPr lang="en" sz="1800">
                <a:solidFill>
                  <a:srgbClr val="F3F3F3"/>
                </a:solidFill>
              </a:rPr>
              <a:t> </a:t>
            </a:r>
            <a:endParaRPr sz="1800">
              <a:solidFill>
                <a:srgbClr val="F3F3F3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0550" y="4390800"/>
            <a:ext cx="1134049" cy="6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43750" y="14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Testing predefined classifiers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-394025" y="718575"/>
            <a:ext cx="3821400" cy="41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BERT: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F3F3F3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Training on: Tesla P100-PCIE-16GB</a:t>
            </a:r>
            <a:endParaRPr sz="1050">
              <a:solidFill>
                <a:srgbClr val="F3F3F3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431800" lvl="0" marL="482600" marR="25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FEFEF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 2/10 epochs, , </a:t>
            </a:r>
            <a:r>
              <a:rPr b="1" lang="en" sz="1000">
                <a:solidFill>
                  <a:srgbClr val="EFEFEF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13.95s/it</a:t>
            </a:r>
            <a:r>
              <a:rPr lang="en" sz="1000">
                <a:solidFill>
                  <a:srgbClr val="EFEFEF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]</a:t>
            </a:r>
            <a:endParaRPr sz="1000">
              <a:solidFill>
                <a:srgbClr val="EFEFEF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31800" lvl="0" marL="482600" marR="25400" rtl="0" algn="l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FEFEF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Iteration 100% 29/29 [00:13&lt;00:00, 2.64it/s]</a:t>
            </a:r>
            <a:endParaRPr sz="1000">
              <a:solidFill>
                <a:srgbClr val="EFEFEF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100/100, 27 sec</a:t>
            </a:r>
            <a:endParaRPr sz="1400">
              <a:solidFill>
                <a:schemeClr val="lt1"/>
              </a:solidFill>
            </a:endParaRPr>
          </a:p>
          <a:p>
            <a:pPr indent="457200" lvl="0" marL="9144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ALBERT: </a:t>
            </a:r>
            <a:endParaRPr sz="14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FEFEF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Training on: Tesla P100-PCIE-16GB</a:t>
            </a:r>
            <a:endParaRPr sz="1100">
              <a:solidFill>
                <a:srgbClr val="EFEFEF"/>
              </a:solidFill>
            </a:endParaRPr>
          </a:p>
          <a:p>
            <a:pPr indent="431800" lvl="0" marL="25400" marR="25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FEFEF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Epoch 100% 10/10 [13:20&lt;00:00, </a:t>
            </a:r>
            <a:r>
              <a:rPr b="1" lang="en" sz="1000">
                <a:solidFill>
                  <a:srgbClr val="EFEFEF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90.83s/it</a:t>
            </a:r>
            <a:r>
              <a:rPr lang="en" sz="1000">
                <a:solidFill>
                  <a:srgbClr val="EFEFEF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]</a:t>
            </a:r>
            <a:endParaRPr sz="1000">
              <a:solidFill>
                <a:srgbClr val="EFEFEF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31800" lvl="0" marL="25400" marR="25400" rtl="0" algn="l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FEFEF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Iteration 100% 29/29 [01:07&lt;00:00, 1.68s/it]</a:t>
            </a:r>
            <a:endParaRPr b="1">
              <a:solidFill>
                <a:srgbClr val="EFEFEF"/>
              </a:solidFill>
            </a:endParaRPr>
          </a:p>
          <a:p>
            <a:pPr indent="457200" lvl="0" marL="0" rtl="0" algn="l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99/100 best, 11:20 min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7875" y="4070175"/>
            <a:ext cx="1726726" cy="93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6500" y="2638574"/>
            <a:ext cx="6487510" cy="25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1782" y="0"/>
            <a:ext cx="5682217" cy="26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75" y="1017725"/>
            <a:ext cx="5379750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5876400" y="3470325"/>
            <a:ext cx="2847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r>
              <a:rPr lang="en">
                <a:solidFill>
                  <a:srgbClr val="FFFFFF"/>
                </a:solidFill>
              </a:rPr>
              <a:t>. Forward pass function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Our model - gammaBERT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428625" y="1476375"/>
            <a:ext cx="4515000" cy="180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5876400" y="1424025"/>
            <a:ext cx="28479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 </a:t>
            </a:r>
            <a:r>
              <a:rPr lang="en">
                <a:solidFill>
                  <a:srgbClr val="FFFFFF"/>
                </a:solidFill>
              </a:rPr>
              <a:t>Load pretrained BERT model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28475" y="1781175"/>
            <a:ext cx="4515000" cy="504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5876400" y="1890825"/>
            <a:ext cx="28479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. Fine-tune or Feature extract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428625" y="2343150"/>
            <a:ext cx="4515000" cy="695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5876400" y="2428950"/>
            <a:ext cx="28479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r>
              <a:rPr lang="en">
                <a:solidFill>
                  <a:srgbClr val="FFFFFF"/>
                </a:solidFill>
              </a:rPr>
              <a:t>. Layers for sentiment classification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311700" y="3095625"/>
            <a:ext cx="5060400" cy="1143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0550" y="4390800"/>
            <a:ext cx="1134049" cy="6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311700" y="1236825"/>
            <a:ext cx="55899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Tokenize: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tokenizer.encode</a:t>
            </a:r>
            <a:r>
              <a:rPr b="1"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"Hi my name is Slim Shady"</a:t>
            </a:r>
            <a:r>
              <a:rPr b="1"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r>
              <a:rPr b="1" lang="en" sz="1050">
                <a:solidFill>
                  <a:srgbClr val="DCDCD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5D5D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[101, 7632, 2026, 2171, 2003, 11754, 22824, 102]</a:t>
            </a:r>
            <a:endParaRPr b="1">
              <a:solidFill>
                <a:srgbClr val="EFEFEF"/>
              </a:solidFill>
              <a:highlight>
                <a:srgbClr val="000000"/>
              </a:highlight>
            </a:endParaRPr>
          </a:p>
        </p:txBody>
      </p:sp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BERT inputs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7" name="Google Shape;117;p20"/>
          <p:cNvGrpSpPr/>
          <p:nvPr/>
        </p:nvGrpSpPr>
        <p:grpSpPr>
          <a:xfrm>
            <a:off x="5629050" y="1824046"/>
            <a:ext cx="2974022" cy="1715804"/>
            <a:chOff x="2538156" y="1893853"/>
            <a:chExt cx="4070100" cy="2439300"/>
          </a:xfrm>
        </p:grpSpPr>
        <p:sp>
          <p:nvSpPr>
            <p:cNvPr id="118" name="Google Shape;118;p20"/>
            <p:cNvSpPr/>
            <p:nvPr/>
          </p:nvSpPr>
          <p:spPr>
            <a:xfrm>
              <a:off x="2538156" y="1893853"/>
              <a:ext cx="4070100" cy="2439300"/>
            </a:xfrm>
            <a:prstGeom prst="roundRect">
              <a:avLst>
                <a:gd fmla="val 16667" name="adj"/>
              </a:avLst>
            </a:prstGeom>
            <a:solidFill>
              <a:srgbClr val="F7E06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BERT</a:t>
              </a:r>
              <a:endParaRPr sz="1800"/>
            </a:p>
          </p:txBody>
        </p:sp>
        <p:pic>
          <p:nvPicPr>
            <p:cNvPr id="119" name="Google Shape;119;p20"/>
            <p:cNvPicPr preferRelativeResize="0"/>
            <p:nvPr/>
          </p:nvPicPr>
          <p:blipFill rotWithShape="1">
            <a:blip r:embed="rId3">
              <a:alphaModFix/>
            </a:blip>
            <a:srcRect b="21593" l="0" r="0" t="0"/>
            <a:stretch/>
          </p:blipFill>
          <p:spPr>
            <a:xfrm>
              <a:off x="3855555" y="2081254"/>
              <a:ext cx="1435320" cy="161866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20" name="Google Shape;120;p20"/>
          <p:cNvCxnSpPr/>
          <p:nvPr/>
        </p:nvCxnSpPr>
        <p:spPr>
          <a:xfrm rot="10800000">
            <a:off x="6512950" y="3615950"/>
            <a:ext cx="0" cy="457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20"/>
          <p:cNvCxnSpPr/>
          <p:nvPr/>
        </p:nvCxnSpPr>
        <p:spPr>
          <a:xfrm rot="10800000">
            <a:off x="7664738" y="3579100"/>
            <a:ext cx="3000" cy="459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20"/>
          <p:cNvSpPr txBox="1"/>
          <p:nvPr/>
        </p:nvSpPr>
        <p:spPr>
          <a:xfrm>
            <a:off x="5941450" y="4073150"/>
            <a:ext cx="114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Attention Mask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7094738" y="4038700"/>
            <a:ext cx="114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Tokens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4" name="Google Shape;124;p20"/>
          <p:cNvCxnSpPr/>
          <p:nvPr/>
        </p:nvCxnSpPr>
        <p:spPr>
          <a:xfrm rot="10800000">
            <a:off x="6512950" y="1343663"/>
            <a:ext cx="0" cy="457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20"/>
          <p:cNvSpPr txBox="1"/>
          <p:nvPr/>
        </p:nvSpPr>
        <p:spPr>
          <a:xfrm>
            <a:off x="5941450" y="810263"/>
            <a:ext cx="114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Last hidden states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7094750" y="787075"/>
            <a:ext cx="11430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Pooler output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7" name="Google Shape;127;p20"/>
          <p:cNvCxnSpPr/>
          <p:nvPr/>
        </p:nvCxnSpPr>
        <p:spPr>
          <a:xfrm rot="10800000">
            <a:off x="7666250" y="1327600"/>
            <a:ext cx="0" cy="457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20"/>
          <p:cNvSpPr/>
          <p:nvPr/>
        </p:nvSpPr>
        <p:spPr>
          <a:xfrm>
            <a:off x="7031888" y="4060725"/>
            <a:ext cx="1268700" cy="457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311700" y="2637738"/>
            <a:ext cx="60462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Pad: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sentence = sentence + </a:t>
            </a:r>
            <a:r>
              <a:rPr b="1"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sentence</a:t>
            </a:r>
            <a:r>
              <a:rPr b="1"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tokenizer.pad_token_id</a:t>
            </a:r>
            <a:r>
              <a:rPr b="1"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Output: tensor([101,7632,1010,2026,2171,2003,11754,22824,102,0,</a:t>
            </a:r>
            <a:endParaRPr b="1" sz="1050">
              <a:solidFill>
                <a:srgbClr val="D9D9D9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0,0,0,0,0,0,0,0,0,0,0,0,0,0,0,0,0,0,0,0,0,0])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0550" y="4390800"/>
            <a:ext cx="1134049" cy="6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BERT inputs</a:t>
            </a:r>
            <a:endParaRPr sz="1400">
              <a:solidFill>
                <a:srgbClr val="FFFFFF"/>
              </a:solidFill>
            </a:endParaRPr>
          </a:p>
        </p:txBody>
      </p:sp>
      <p:grpSp>
        <p:nvGrpSpPr>
          <p:cNvPr id="136" name="Google Shape;136;p21"/>
          <p:cNvGrpSpPr/>
          <p:nvPr/>
        </p:nvGrpSpPr>
        <p:grpSpPr>
          <a:xfrm>
            <a:off x="5629050" y="1824046"/>
            <a:ext cx="2974022" cy="1715804"/>
            <a:chOff x="2538156" y="1893853"/>
            <a:chExt cx="4070100" cy="2439300"/>
          </a:xfrm>
        </p:grpSpPr>
        <p:sp>
          <p:nvSpPr>
            <p:cNvPr id="137" name="Google Shape;137;p21"/>
            <p:cNvSpPr/>
            <p:nvPr/>
          </p:nvSpPr>
          <p:spPr>
            <a:xfrm>
              <a:off x="2538156" y="1893853"/>
              <a:ext cx="4070100" cy="2439300"/>
            </a:xfrm>
            <a:prstGeom prst="roundRect">
              <a:avLst>
                <a:gd fmla="val 16667" name="adj"/>
              </a:avLst>
            </a:prstGeom>
            <a:solidFill>
              <a:srgbClr val="F7E06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BERT</a:t>
              </a:r>
              <a:endParaRPr sz="1800"/>
            </a:p>
          </p:txBody>
        </p:sp>
        <p:pic>
          <p:nvPicPr>
            <p:cNvPr id="138" name="Google Shape;138;p21"/>
            <p:cNvPicPr preferRelativeResize="0"/>
            <p:nvPr/>
          </p:nvPicPr>
          <p:blipFill rotWithShape="1">
            <a:blip r:embed="rId3">
              <a:alphaModFix/>
            </a:blip>
            <a:srcRect b="21593" l="0" r="0" t="0"/>
            <a:stretch/>
          </p:blipFill>
          <p:spPr>
            <a:xfrm>
              <a:off x="3855555" y="2081254"/>
              <a:ext cx="1435320" cy="161866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39" name="Google Shape;139;p21"/>
          <p:cNvCxnSpPr/>
          <p:nvPr/>
        </p:nvCxnSpPr>
        <p:spPr>
          <a:xfrm rot="10800000">
            <a:off x="6512950" y="3615950"/>
            <a:ext cx="0" cy="457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1"/>
          <p:cNvCxnSpPr/>
          <p:nvPr/>
        </p:nvCxnSpPr>
        <p:spPr>
          <a:xfrm rot="10800000">
            <a:off x="7664738" y="3579100"/>
            <a:ext cx="3000" cy="459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 txBox="1"/>
          <p:nvPr/>
        </p:nvSpPr>
        <p:spPr>
          <a:xfrm>
            <a:off x="5941450" y="4073150"/>
            <a:ext cx="114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Attention Mask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42" name="Google Shape;142;p21"/>
          <p:cNvCxnSpPr/>
          <p:nvPr/>
        </p:nvCxnSpPr>
        <p:spPr>
          <a:xfrm rot="10800000">
            <a:off x="6512950" y="1343663"/>
            <a:ext cx="0" cy="457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 txBox="1"/>
          <p:nvPr/>
        </p:nvSpPr>
        <p:spPr>
          <a:xfrm>
            <a:off x="5941450" y="810263"/>
            <a:ext cx="114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Last hidden states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7094750" y="787075"/>
            <a:ext cx="11430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Pooler output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45" name="Google Shape;145;p21"/>
          <p:cNvCxnSpPr/>
          <p:nvPr/>
        </p:nvCxnSpPr>
        <p:spPr>
          <a:xfrm rot="10800000">
            <a:off x="7666250" y="1327600"/>
            <a:ext cx="0" cy="457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1"/>
          <p:cNvSpPr/>
          <p:nvPr/>
        </p:nvSpPr>
        <p:spPr>
          <a:xfrm>
            <a:off x="5878588" y="4096425"/>
            <a:ext cx="1268700" cy="457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311700" y="1865113"/>
            <a:ext cx="5593200" cy="13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Generate attention mask: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ttn_mask = </a:t>
            </a:r>
            <a:r>
              <a:rPr b="1"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tokenid != tokenizer.pad_token_id </a:t>
            </a:r>
            <a:r>
              <a:rPr b="1"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tokenid </a:t>
            </a:r>
            <a:r>
              <a:rPr b="1" lang="en" sz="1050">
                <a:solidFill>
                  <a:srgbClr val="82C6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sentence</a:t>
            </a:r>
            <a:r>
              <a:rPr b="1"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r>
              <a:rPr b="1" lang="en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5D5D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[1,1, 1, 1, 1,</a:t>
            </a:r>
            <a:r>
              <a:rPr b="1" lang="en" sz="1050">
                <a:solidFill>
                  <a:srgbClr val="D5D5D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50">
                <a:solidFill>
                  <a:srgbClr val="D5D5D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1, 1, 0, 0, 0, 0, 0, 0, 0, 0, 0, 0, 0,</a:t>
            </a:r>
            <a:endParaRPr b="1" sz="1050">
              <a:solidFill>
                <a:srgbClr val="D5D5D5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5D5D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0, 0, 0, 0, 0, 0, 0, 0, 0, 0, 0, 0, 0]</a:t>
            </a:r>
            <a:endParaRPr b="1"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7094738" y="4038700"/>
            <a:ext cx="114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Tokens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0550" y="4390800"/>
            <a:ext cx="1134049" cy="6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