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  <p:sldId id="259" r:id="rId4"/>
    <p:sldId id="260" r:id="rId5"/>
    <p:sldId id="264" r:id="rId6"/>
    <p:sldId id="266" r:id="rId7"/>
    <p:sldId id="25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272DC39-01EC-4318-B98E-7E0ADF03EAD4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3F65202-6782-48D4-B3D2-1522EB24FBC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662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2DC39-01EC-4318-B98E-7E0ADF03EAD4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65202-6782-48D4-B3D2-1522EB24F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219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2DC39-01EC-4318-B98E-7E0ADF03EAD4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65202-6782-48D4-B3D2-1522EB24F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21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2DC39-01EC-4318-B98E-7E0ADF03EAD4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65202-6782-48D4-B3D2-1522EB24F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577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2DC39-01EC-4318-B98E-7E0ADF03EAD4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65202-6782-48D4-B3D2-1522EB24FBC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6908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2DC39-01EC-4318-B98E-7E0ADF03EAD4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65202-6782-48D4-B3D2-1522EB24F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644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2DC39-01EC-4318-B98E-7E0ADF03EAD4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65202-6782-48D4-B3D2-1522EB24F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991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2DC39-01EC-4318-B98E-7E0ADF03EAD4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65202-6782-48D4-B3D2-1522EB24F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072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2DC39-01EC-4318-B98E-7E0ADF03EAD4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65202-6782-48D4-B3D2-1522EB24F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018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2DC39-01EC-4318-B98E-7E0ADF03EAD4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65202-6782-48D4-B3D2-1522EB24F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145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2DC39-01EC-4318-B98E-7E0ADF03EAD4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65202-6782-48D4-B3D2-1522EB24F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713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D272DC39-01EC-4318-B98E-7E0ADF03EAD4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23F65202-6782-48D4-B3D2-1522EB24F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340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0C72A-7C6D-4F2B-ACCB-389D71B35B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Topic Filtering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E6A7BB-730E-47D8-9775-9D0B3805A3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CMDA Team</a:t>
            </a:r>
          </a:p>
        </p:txBody>
      </p:sp>
    </p:spTree>
    <p:extLst>
      <p:ext uri="{BB962C8B-B14F-4D97-AF65-F5344CB8AC3E}">
        <p14:creationId xmlns:p14="http://schemas.microsoft.com/office/powerpoint/2010/main" val="2167802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18BA7-B6F4-46AA-B0D0-012B25B1A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3A829-14CE-4CF8-AA2A-D3DF9C919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/>
              <a:t>Given the responses to question 64, filter by those relating to race/race relations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B3AF13-AD11-4E07-9F63-489FD1D6E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746" y="3352783"/>
            <a:ext cx="9407377" cy="1247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928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D3ABA-A642-4C7F-A504-41C137EE5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2B895-2D14-434B-9DB3-60C9FD218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400550"/>
          </a:xfrm>
        </p:spPr>
        <p:txBody>
          <a:bodyPr/>
          <a:lstStyle/>
          <a:p>
            <a:pPr marL="45720" indent="0">
              <a:buNone/>
            </a:pPr>
            <a:r>
              <a:rPr lang="en-US" sz="2800" dirty="0"/>
              <a:t>Strategy</a:t>
            </a:r>
          </a:p>
          <a:p>
            <a:r>
              <a:rPr lang="en-US" dirty="0"/>
              <a:t>Create a list of keywords</a:t>
            </a:r>
          </a:p>
          <a:p>
            <a:r>
              <a:rPr lang="en-US" dirty="0"/>
              <a:t>Return responses that include these keywords</a:t>
            </a:r>
          </a:p>
          <a:p>
            <a:pPr lvl="1"/>
            <a:r>
              <a:rPr lang="en-US" dirty="0"/>
              <a:t>may choose to require a keyword be used at least some number of times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sz="2800" dirty="0"/>
              <a:t>Limitations</a:t>
            </a:r>
          </a:p>
          <a:p>
            <a:r>
              <a:rPr lang="en-US" dirty="0"/>
              <a:t>Words with multiple meanings may lead to false positives</a:t>
            </a:r>
          </a:p>
          <a:p>
            <a:r>
              <a:rPr lang="en-US" dirty="0"/>
              <a:t>Fails to capture similar words/ideas/misspellings that may not be in the list</a:t>
            </a:r>
          </a:p>
          <a:p>
            <a:r>
              <a:rPr lang="en-US" dirty="0"/>
              <a:t>Forming a robust list of keywords requires a lot of foresight</a:t>
            </a:r>
          </a:p>
        </p:txBody>
      </p:sp>
    </p:spTree>
    <p:extLst>
      <p:ext uri="{BB962C8B-B14F-4D97-AF65-F5344CB8AC3E}">
        <p14:creationId xmlns:p14="http://schemas.microsoft.com/office/powerpoint/2010/main" val="1917023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E54F7-7DDD-4B70-8A78-E8DC65479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0D5D3-D083-4823-9116-9D59E74FC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" indent="0">
              <a:buNone/>
            </a:pPr>
            <a:r>
              <a:rPr lang="en-US" sz="2800" dirty="0"/>
              <a:t>Strategy</a:t>
            </a:r>
            <a:endParaRPr lang="en-US" dirty="0"/>
          </a:p>
          <a:p>
            <a:r>
              <a:rPr lang="en-US" dirty="0"/>
              <a:t>Create a “dictionary” of keywords</a:t>
            </a:r>
          </a:p>
          <a:p>
            <a:pPr lvl="1"/>
            <a:r>
              <a:rPr lang="en-US" dirty="0"/>
              <a:t>Provide example phrases using these words to give context</a:t>
            </a:r>
          </a:p>
          <a:p>
            <a:pPr lvl="1"/>
            <a:r>
              <a:rPr lang="en-US" dirty="0"/>
              <a:t>Use these phrases to get contextualized embeddings for the key tokens</a:t>
            </a:r>
          </a:p>
          <a:p>
            <a:r>
              <a:rPr lang="en-US" dirty="0"/>
              <a:t>Get embeddings for each token in a response</a:t>
            </a:r>
          </a:p>
          <a:p>
            <a:r>
              <a:rPr lang="en-US" dirty="0"/>
              <a:t>Return responses containing tokens with a high* cosine similarity to key tokens</a:t>
            </a:r>
            <a:endParaRPr lang="en-US" sz="2000" dirty="0"/>
          </a:p>
          <a:p>
            <a:pPr lvl="1"/>
            <a:r>
              <a:rPr lang="en-US" sz="1800" dirty="0"/>
              <a:t>* Finding this threshold requires some experimentation </a:t>
            </a:r>
          </a:p>
          <a:p>
            <a:pPr marL="45720" indent="0">
              <a:buNone/>
            </a:pPr>
            <a:r>
              <a:rPr lang="en-US" sz="2800" dirty="0"/>
              <a:t>Limitations</a:t>
            </a:r>
          </a:p>
          <a:p>
            <a:r>
              <a:rPr lang="en-US" dirty="0"/>
              <a:t>Not guaranteed to select a response even if it contains one of the keywords</a:t>
            </a:r>
          </a:p>
          <a:p>
            <a:pPr lvl="1"/>
            <a:r>
              <a:rPr lang="en-US" dirty="0"/>
              <a:t>This is sometimes beneficial depending on the context of the word.</a:t>
            </a:r>
          </a:p>
          <a:p>
            <a:pPr marL="45720" indent="0">
              <a:buNone/>
            </a:pPr>
            <a:endParaRPr lang="en-US" sz="1800" dirty="0"/>
          </a:p>
          <a:p>
            <a:pPr marL="4572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88006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6E7FA-0AAD-40CF-9D81-D35FA7941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 2 – Simple 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A1C2C-763C-4B5C-8487-945BAAC10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3667125" cy="4038600"/>
          </a:xfrm>
        </p:spPr>
        <p:txBody>
          <a:bodyPr/>
          <a:lstStyle/>
          <a:p>
            <a:pPr marL="45720" indent="0">
              <a:buNone/>
            </a:pPr>
            <a:r>
              <a:rPr lang="en-US" sz="2800" dirty="0"/>
              <a:t>Build dictionary</a:t>
            </a:r>
          </a:p>
          <a:p>
            <a:r>
              <a:rPr lang="en-US" dirty="0"/>
              <a:t>Few keywords needed to get accurate 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A63EEA-4AC5-4F2B-BDBB-69BEE860E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6569" y="2057400"/>
            <a:ext cx="6626061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712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B8E06-EB61-4564-B4B1-F4561DE4E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 2 -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154E5-2F24-41B8-8065-3E06BE133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False positives: 9/1938</a:t>
            </a:r>
          </a:p>
          <a:p>
            <a:r>
              <a:rPr lang="en-US" dirty="0"/>
              <a:t>False negatives: 55/1938</a:t>
            </a:r>
          </a:p>
          <a:p>
            <a:r>
              <a:rPr lang="en-US" dirty="0"/>
              <a:t>~97% accuracy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B43056-8C4B-464A-84A3-A53641F7042F}"/>
              </a:ext>
            </a:extLst>
          </p:cNvPr>
          <p:cNvSpPr txBox="1"/>
          <p:nvPr/>
        </p:nvSpPr>
        <p:spPr>
          <a:xfrm>
            <a:off x="5100141" y="5654277"/>
            <a:ext cx="56768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Example of  responses categorized as relating to race.</a:t>
            </a:r>
          </a:p>
          <a:p>
            <a:pPr algn="ctr"/>
            <a:r>
              <a:rPr lang="en-US" dirty="0">
                <a:solidFill>
                  <a:schemeClr val="accent1"/>
                </a:solidFill>
              </a:rPr>
              <a:t>Notice that it picked up relevant responses that did not contain any of the designated keywords.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7331552-4396-4AD4-B01D-B078736CE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2393" y="1835348"/>
            <a:ext cx="6972396" cy="3798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402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75C3B-F1C5-47B3-AFD7-0D496C5F2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D2624-23E5-481E-BD39-B737FF970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filtered responses for further research</a:t>
            </a:r>
          </a:p>
          <a:p>
            <a:r>
              <a:rPr lang="en-US" dirty="0"/>
              <a:t>Filter by other topics</a:t>
            </a:r>
          </a:p>
          <a:p>
            <a:pPr lvl="1"/>
            <a:r>
              <a:rPr lang="en-US" dirty="0"/>
              <a:t>would require a separate keyword dictionary</a:t>
            </a:r>
          </a:p>
          <a:p>
            <a:pPr lvl="1"/>
            <a:r>
              <a:rPr lang="en-US" dirty="0"/>
              <a:t>may need to adjust cosine similarity threshold</a:t>
            </a:r>
          </a:p>
          <a:p>
            <a:pPr lvl="1"/>
            <a:r>
              <a:rPr lang="en-US" dirty="0"/>
              <a:t>performance relative to the simple keyword list method may vary depending on list/dictionary size</a:t>
            </a:r>
          </a:p>
        </p:txBody>
      </p:sp>
    </p:spTree>
    <p:extLst>
      <p:ext uri="{BB962C8B-B14F-4D97-AF65-F5344CB8AC3E}">
        <p14:creationId xmlns:p14="http://schemas.microsoft.com/office/powerpoint/2010/main" val="4069477176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407</TotalTime>
  <Words>268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Corbel</vt:lpstr>
      <vt:lpstr>Basis</vt:lpstr>
      <vt:lpstr>Topic Filtering</vt:lpstr>
      <vt:lpstr>Goal</vt:lpstr>
      <vt:lpstr>Idea 1</vt:lpstr>
      <vt:lpstr>Idea 2</vt:lpstr>
      <vt:lpstr>Idea 2 – Simple Dictionary</vt:lpstr>
      <vt:lpstr>Idea 2 - Results</vt:lpstr>
      <vt:lpstr>Extensions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Filtering</dc:title>
  <dc:creator>Planet Jup</dc:creator>
  <cp:lastModifiedBy>Planet Jup</cp:lastModifiedBy>
  <cp:revision>18</cp:revision>
  <dcterms:created xsi:type="dcterms:W3CDTF">2020-07-10T20:18:39Z</dcterms:created>
  <dcterms:modified xsi:type="dcterms:W3CDTF">2020-07-11T03:06:29Z</dcterms:modified>
</cp:coreProperties>
</file>