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58" r:id="rId5"/>
    <p:sldId id="259"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30" autoAdjust="0"/>
    <p:restoredTop sz="94660"/>
  </p:normalViewPr>
  <p:slideViewPr>
    <p:cSldViewPr snapToGrid="0">
      <p:cViewPr varScale="1">
        <p:scale>
          <a:sx n="112" d="100"/>
          <a:sy n="112"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EE6D41-C55D-4D17-8996-EDBE52B4CFE8}" type="datetimeFigureOut">
              <a:rPr lang="en-US" smtClean="0"/>
              <a:t>8/3/20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B9D7F5A-41FA-4BDD-A63A-1502137C11DA}" type="slidenum">
              <a:rPr lang="en-US" smtClean="0"/>
              <a:t>‹#›</a:t>
            </a:fld>
            <a:endParaRPr lang="en-US"/>
          </a:p>
        </p:txBody>
      </p:sp>
    </p:spTree>
    <p:extLst>
      <p:ext uri="{BB962C8B-B14F-4D97-AF65-F5344CB8AC3E}">
        <p14:creationId xmlns:p14="http://schemas.microsoft.com/office/powerpoint/2010/main" val="28853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E6D41-C55D-4D17-8996-EDBE52B4CFE8}"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41874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EE6D41-C55D-4D17-8996-EDBE52B4CFE8}" type="datetimeFigureOut">
              <a:rPr lang="en-US" smtClean="0"/>
              <a:t>8/3/20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B9D7F5A-41FA-4BDD-A63A-1502137C11DA}" type="slidenum">
              <a:rPr lang="en-US" smtClean="0"/>
              <a:t>‹#›</a:t>
            </a:fld>
            <a:endParaRPr lang="en-US"/>
          </a:p>
        </p:txBody>
      </p:sp>
    </p:spTree>
    <p:extLst>
      <p:ext uri="{BB962C8B-B14F-4D97-AF65-F5344CB8AC3E}">
        <p14:creationId xmlns:p14="http://schemas.microsoft.com/office/powerpoint/2010/main" val="102866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E6D41-C55D-4D17-8996-EDBE52B4CFE8}" type="datetimeFigureOut">
              <a:rPr lang="en-US" smtClean="0"/>
              <a:t>8/3/20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356314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EE6D41-C55D-4D17-8996-EDBE52B4CFE8}" type="datetimeFigureOut">
              <a:rPr lang="en-US" smtClean="0"/>
              <a:t>8/3/20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B9D7F5A-41FA-4BDD-A63A-1502137C11DA}" type="slidenum">
              <a:rPr lang="en-US" smtClean="0"/>
              <a:t>‹#›</a:t>
            </a:fld>
            <a:endParaRPr lang="en-US"/>
          </a:p>
        </p:txBody>
      </p:sp>
    </p:spTree>
    <p:extLst>
      <p:ext uri="{BB962C8B-B14F-4D97-AF65-F5344CB8AC3E}">
        <p14:creationId xmlns:p14="http://schemas.microsoft.com/office/powerpoint/2010/main" val="284785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E6D41-C55D-4D17-8996-EDBE52B4CFE8}"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34179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E6D41-C55D-4D17-8996-EDBE52B4CFE8}" type="datetimeFigureOut">
              <a:rPr lang="en-US" smtClean="0"/>
              <a:t>8/3/20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66955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E6D41-C55D-4D17-8996-EDBE52B4CFE8}" type="datetimeFigureOut">
              <a:rPr lang="en-US" smtClean="0"/>
              <a:t>8/3/20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429297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E6D41-C55D-4D17-8996-EDBE52B4CFE8}" type="datetimeFigureOut">
              <a:rPr lang="en-US" smtClean="0"/>
              <a:t>8/3/20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406058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0EE6D41-C55D-4D17-8996-EDBE52B4CFE8}" type="datetimeFigureOut">
              <a:rPr lang="en-US" smtClean="0"/>
              <a:t>8/3/20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B9D7F5A-41FA-4BDD-A63A-1502137C11DA}" type="slidenum">
              <a:rPr lang="en-US" smtClean="0"/>
              <a:t>‹#›</a:t>
            </a:fld>
            <a:endParaRPr lang="en-US"/>
          </a:p>
        </p:txBody>
      </p:sp>
    </p:spTree>
    <p:extLst>
      <p:ext uri="{BB962C8B-B14F-4D97-AF65-F5344CB8AC3E}">
        <p14:creationId xmlns:p14="http://schemas.microsoft.com/office/powerpoint/2010/main" val="350505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E6D41-C55D-4D17-8996-EDBE52B4CFE8}" type="datetimeFigureOut">
              <a:rPr lang="en-US" smtClean="0"/>
              <a:t>8/3/20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157579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EE6D41-C55D-4D17-8996-EDBE52B4CFE8}" type="datetimeFigureOut">
              <a:rPr lang="en-US" smtClean="0"/>
              <a:t>8/3/20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B9D7F5A-41FA-4BDD-A63A-1502137C11D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35468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B36C-D803-40E7-AADF-378E2CAF1CE5}"/>
              </a:ext>
            </a:extLst>
          </p:cNvPr>
          <p:cNvSpPr>
            <a:spLocks noGrp="1"/>
          </p:cNvSpPr>
          <p:nvPr>
            <p:ph type="ctrTitle"/>
          </p:nvPr>
        </p:nvSpPr>
        <p:spPr>
          <a:xfrm>
            <a:off x="2109732" y="478714"/>
            <a:ext cx="7295507" cy="3556076"/>
          </a:xfrm>
        </p:spPr>
        <p:txBody>
          <a:bodyPr anchor="ctr">
            <a:normAutofit/>
          </a:bodyPr>
          <a:lstStyle/>
          <a:p>
            <a:pPr algn="ctr"/>
            <a:r>
              <a:rPr lang="en-US" sz="4800" dirty="0"/>
              <a:t>Clustering survey 32, method 3 ranking</a:t>
            </a:r>
          </a:p>
        </p:txBody>
      </p:sp>
      <p:sp>
        <p:nvSpPr>
          <p:cNvPr id="3" name="Subtitle 2">
            <a:extLst>
              <a:ext uri="{FF2B5EF4-FFF2-40B4-BE49-F238E27FC236}">
                <a16:creationId xmlns:a16="http://schemas.microsoft.com/office/drawing/2014/main" id="{E0034B52-C06C-4D6C-81A5-79E37FD2B17F}"/>
              </a:ext>
            </a:extLst>
          </p:cNvPr>
          <p:cNvSpPr>
            <a:spLocks noGrp="1"/>
          </p:cNvSpPr>
          <p:nvPr>
            <p:ph type="subTitle" idx="1"/>
          </p:nvPr>
        </p:nvSpPr>
        <p:spPr>
          <a:xfrm>
            <a:off x="444342" y="1507414"/>
            <a:ext cx="3330781" cy="3703320"/>
          </a:xfrm>
          <a:ln w="57150">
            <a:noFill/>
          </a:ln>
        </p:spPr>
        <p:txBody>
          <a:bodyPr anchor="ctr">
            <a:normAutofit/>
          </a:bodyPr>
          <a:lstStyle/>
          <a:p>
            <a:pPr algn="r"/>
            <a:endParaRPr lang="en-US" sz="2000" dirty="0"/>
          </a:p>
        </p:txBody>
      </p:sp>
    </p:spTree>
    <p:extLst>
      <p:ext uri="{BB962C8B-B14F-4D97-AF65-F5344CB8AC3E}">
        <p14:creationId xmlns:p14="http://schemas.microsoft.com/office/powerpoint/2010/main" val="80697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4</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600" dirty="0">
                <a:solidFill>
                  <a:srgbClr val="000000"/>
                </a:solidFill>
              </a:rPr>
              <a:t>Response 1</a:t>
            </a:r>
          </a:p>
          <a:p>
            <a:pPr lvl="1"/>
            <a:r>
              <a:rPr lang="en-US" dirty="0"/>
              <a:t>discrimination in the south among white and negro soldiers is intolerable. </a:t>
            </a:r>
            <a:r>
              <a:rPr lang="en-US" dirty="0">
                <a:solidFill>
                  <a:srgbClr val="FF0000"/>
                </a:solidFill>
              </a:rPr>
              <a:t>-- the bus service to and from our post is extremely poor, it is run by a southern white concern who seemingly have no regards for its soldier passengers</a:t>
            </a:r>
            <a:r>
              <a:rPr lang="en-US" dirty="0"/>
              <a:t>. the civilians in this locality are hostile toward the soldiers. they act as though we are not offering our very life's blood for their welfare as much as ours. the </a:t>
            </a:r>
            <a:r>
              <a:rPr lang="en-US" dirty="0" err="1"/>
              <a:t>mp's</a:t>
            </a:r>
            <a:r>
              <a:rPr lang="en-US" dirty="0"/>
              <a:t> on the post are very unfair toward the soldier. instead of protecting him, they are against him in almost every instant. they are no protection whatsoever to the soldier in town. instead of protecting him against the civilian , they blank on him and take advantage of him. instead of carrying a gun in town to protect his fellow soldier, he carries a night stick which he uses freely on the heads of his fellow soldier at the slightest provocation, but he carries a pistol on the post -- a place where it is not needed. there is no place in the army for cliques, the man with ability should lead, but in many instances that is not the case here. (among officers mainly )</a:t>
            </a:r>
          </a:p>
          <a:p>
            <a:r>
              <a:rPr lang="en-US" altLang="en-US" sz="1600" dirty="0">
                <a:solidFill>
                  <a:srgbClr val="000000"/>
                </a:solidFill>
                <a:cs typeface="Calibri" panose="020F0502020204030204" pitchFamily="34" charset="0"/>
              </a:rPr>
              <a:t>Response 2</a:t>
            </a:r>
            <a:endParaRPr lang="en-US" altLang="en-US" sz="1600" dirty="0">
              <a:cs typeface="Calibri" panose="020F0502020204030204" pitchFamily="34" charset="0"/>
            </a:endParaRPr>
          </a:p>
          <a:p>
            <a:pPr lvl="1"/>
            <a:r>
              <a:rPr lang="en-US" dirty="0" err="1"/>
              <a:t>i</a:t>
            </a:r>
            <a:r>
              <a:rPr lang="en-US" dirty="0"/>
              <a:t> don't see why colored soldiers should have to stand up on the bus &amp; trains after having paid same price as every other soldier. </a:t>
            </a:r>
            <a:r>
              <a:rPr lang="en-US" dirty="0">
                <a:solidFill>
                  <a:srgbClr val="FF0000"/>
                </a:solidFill>
              </a:rPr>
              <a:t>and in the same uniform</a:t>
            </a:r>
            <a:r>
              <a:rPr lang="en-US" dirty="0"/>
              <a:t>.</a:t>
            </a:r>
            <a:endParaRPr lang="en-US" dirty="0">
              <a:solidFill>
                <a:srgbClr val="000000"/>
              </a:solidFill>
            </a:endParaRPr>
          </a:p>
        </p:txBody>
      </p:sp>
    </p:spTree>
    <p:extLst>
      <p:ext uri="{BB962C8B-B14F-4D97-AF65-F5344CB8AC3E}">
        <p14:creationId xmlns:p14="http://schemas.microsoft.com/office/powerpoint/2010/main" val="311796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5</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800" dirty="0">
                <a:solidFill>
                  <a:srgbClr val="000000"/>
                </a:solidFill>
              </a:rPr>
              <a:t>Response 1</a:t>
            </a:r>
          </a:p>
          <a:p>
            <a:pPr lvl="1"/>
            <a:r>
              <a:rPr lang="en-US" sz="1800" dirty="0">
                <a:solidFill>
                  <a:srgbClr val="FF0000"/>
                </a:solidFill>
              </a:rPr>
              <a:t>this questionnaire is a very well constructed and informative one</a:t>
            </a:r>
            <a:r>
              <a:rPr lang="en-US" sz="1800" dirty="0"/>
              <a:t>. informative in this respect, after reading it one can or should be able to see what is most needed to improve unity, understanding, brotherly love and such other elements that make up a true, freedom loving people the world over. </a:t>
            </a:r>
          </a:p>
          <a:p>
            <a:r>
              <a:rPr lang="en-US" altLang="en-US" sz="2600" dirty="0">
                <a:solidFill>
                  <a:srgbClr val="000000"/>
                </a:solidFill>
                <a:cs typeface="Calibri" panose="020F0502020204030204" pitchFamily="34" charset="0"/>
              </a:rPr>
              <a:t>Response 2</a:t>
            </a:r>
            <a:endParaRPr lang="en-US" altLang="en-US" sz="2600" dirty="0">
              <a:cs typeface="Calibri" panose="020F0502020204030204" pitchFamily="34" charset="0"/>
            </a:endParaRPr>
          </a:p>
          <a:p>
            <a:pPr lvl="1"/>
            <a:r>
              <a:rPr lang="en-US" sz="1800" dirty="0" err="1">
                <a:solidFill>
                  <a:srgbClr val="FF0000"/>
                </a:solidFill>
              </a:rPr>
              <a:t>i</a:t>
            </a:r>
            <a:r>
              <a:rPr lang="en-US" sz="1800" dirty="0">
                <a:solidFill>
                  <a:srgbClr val="FF0000"/>
                </a:solidFill>
              </a:rPr>
              <a:t> like for every soldier in the army to get the analysis of these questionnaires so that they will know how the others are thinking.</a:t>
            </a:r>
          </a:p>
        </p:txBody>
      </p:sp>
    </p:spTree>
    <p:extLst>
      <p:ext uri="{BB962C8B-B14F-4D97-AF65-F5344CB8AC3E}">
        <p14:creationId xmlns:p14="http://schemas.microsoft.com/office/powerpoint/2010/main" val="20401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6</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800" dirty="0">
                <a:solidFill>
                  <a:srgbClr val="000000"/>
                </a:solidFill>
              </a:rPr>
              <a:t>Response 1</a:t>
            </a:r>
          </a:p>
          <a:p>
            <a:pPr lvl="1"/>
            <a:r>
              <a:rPr lang="en-US" sz="1800" dirty="0" err="1">
                <a:solidFill>
                  <a:srgbClr val="FF0000"/>
                </a:solidFill>
              </a:rPr>
              <a:t>i</a:t>
            </a:r>
            <a:r>
              <a:rPr lang="en-US" sz="1800" dirty="0">
                <a:solidFill>
                  <a:srgbClr val="FF0000"/>
                </a:solidFill>
              </a:rPr>
              <a:t> don't have any comments to give. </a:t>
            </a:r>
            <a:r>
              <a:rPr lang="en-US" sz="1800" dirty="0" err="1">
                <a:solidFill>
                  <a:srgbClr val="FF0000"/>
                </a:solidFill>
              </a:rPr>
              <a:t>i</a:t>
            </a:r>
            <a:r>
              <a:rPr lang="en-US" sz="1800" dirty="0">
                <a:solidFill>
                  <a:srgbClr val="FF0000"/>
                </a:solidFill>
              </a:rPr>
              <a:t> </a:t>
            </a:r>
            <a:r>
              <a:rPr lang="en-US" sz="1800" dirty="0" err="1">
                <a:solidFill>
                  <a:srgbClr val="FF0000"/>
                </a:solidFill>
              </a:rPr>
              <a:t>don‚äôt</a:t>
            </a:r>
            <a:r>
              <a:rPr lang="en-US" sz="1800" dirty="0">
                <a:solidFill>
                  <a:srgbClr val="FF0000"/>
                </a:solidFill>
              </a:rPr>
              <a:t> have any comments to give</a:t>
            </a:r>
            <a:r>
              <a:rPr lang="en-US" sz="1800" dirty="0"/>
              <a:t>. </a:t>
            </a:r>
          </a:p>
          <a:p>
            <a:r>
              <a:rPr lang="en-US" altLang="en-US" dirty="0">
                <a:solidFill>
                  <a:srgbClr val="000000"/>
                </a:solidFill>
                <a:cs typeface="Calibri" panose="020F0502020204030204" pitchFamily="34" charset="0"/>
              </a:rPr>
              <a:t>Response 2</a:t>
            </a:r>
            <a:endParaRPr lang="en-US" altLang="en-US" dirty="0">
              <a:cs typeface="Calibri" panose="020F0502020204030204" pitchFamily="34" charset="0"/>
            </a:endParaRPr>
          </a:p>
          <a:p>
            <a:pPr lvl="1"/>
            <a:r>
              <a:rPr lang="en-US" sz="1800" dirty="0" err="1">
                <a:solidFill>
                  <a:srgbClr val="FF0000"/>
                </a:solidFill>
              </a:rPr>
              <a:t>i</a:t>
            </a:r>
            <a:r>
              <a:rPr lang="en-US" sz="1800" dirty="0">
                <a:solidFill>
                  <a:srgbClr val="FF0000"/>
                </a:solidFill>
              </a:rPr>
              <a:t> am to far to . </a:t>
            </a:r>
            <a:r>
              <a:rPr lang="en-US" sz="1800" dirty="0" err="1"/>
              <a:t>i</a:t>
            </a:r>
            <a:r>
              <a:rPr lang="en-US" sz="1800" dirty="0"/>
              <a:t> can't walk very far</a:t>
            </a:r>
            <a:endParaRPr lang="en-US" sz="1800" dirty="0">
              <a:solidFill>
                <a:srgbClr val="FF0000"/>
              </a:solidFill>
            </a:endParaRPr>
          </a:p>
        </p:txBody>
      </p:sp>
    </p:spTree>
    <p:extLst>
      <p:ext uri="{BB962C8B-B14F-4D97-AF65-F5344CB8AC3E}">
        <p14:creationId xmlns:p14="http://schemas.microsoft.com/office/powerpoint/2010/main" val="59245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789D-41DB-7F45-B3F7-EDA7C6459596}"/>
              </a:ext>
            </a:extLst>
          </p:cNvPr>
          <p:cNvSpPr>
            <a:spLocks noGrp="1"/>
          </p:cNvSpPr>
          <p:nvPr>
            <p:ph type="title"/>
          </p:nvPr>
        </p:nvSpPr>
        <p:spPr/>
        <p:txBody>
          <a:bodyPr/>
          <a:lstStyle/>
          <a:p>
            <a:r>
              <a:rPr lang="en-US" dirty="0"/>
              <a:t>White Soldiers</a:t>
            </a:r>
          </a:p>
        </p:txBody>
      </p:sp>
    </p:spTree>
    <p:extLst>
      <p:ext uri="{BB962C8B-B14F-4D97-AF65-F5344CB8AC3E}">
        <p14:creationId xmlns:p14="http://schemas.microsoft.com/office/powerpoint/2010/main" val="1386878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581192" y="641653"/>
            <a:ext cx="11029616" cy="1095560"/>
          </a:xfrm>
        </p:spPr>
        <p:txBody>
          <a:bodyPr anchor="t">
            <a:normAutofit/>
          </a:bodyPr>
          <a:lstStyle/>
          <a:p>
            <a:r>
              <a:rPr lang="en-US" dirty="0"/>
              <a:t>Cluster 1</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581192" y="1879600"/>
            <a:ext cx="11029615" cy="3979200"/>
          </a:xfrm>
        </p:spPr>
        <p:txBody>
          <a:bodyPr>
            <a:normAutofit/>
          </a:bodyPr>
          <a:lstStyle/>
          <a:p>
            <a:pPr>
              <a:lnSpc>
                <a:spcPct val="90000"/>
              </a:lnSpc>
            </a:pPr>
            <a:r>
              <a:rPr lang="en-US" sz="2000" dirty="0">
                <a:solidFill>
                  <a:schemeClr val="accent2">
                    <a:lumMod val="50000"/>
                  </a:schemeClr>
                </a:solidFill>
              </a:rPr>
              <a:t>Response 1</a:t>
            </a:r>
          </a:p>
          <a:p>
            <a:pPr lvl="1">
              <a:lnSpc>
                <a:spcPct val="90000"/>
              </a:lnSpc>
            </a:pPr>
            <a:r>
              <a:rPr lang="en-US" sz="1700" dirty="0" err="1">
                <a:solidFill>
                  <a:schemeClr val="accent2">
                    <a:lumMod val="50000"/>
                  </a:schemeClr>
                </a:solidFill>
              </a:rPr>
              <a:t>i</a:t>
            </a:r>
            <a:r>
              <a:rPr lang="en-US" sz="1700" dirty="0">
                <a:solidFill>
                  <a:schemeClr val="accent2">
                    <a:lumMod val="50000"/>
                  </a:schemeClr>
                </a:solidFill>
              </a:rPr>
              <a:t> have been in the air corps three months and so far it has been nothing but a game of politics. to make a rating, a fellow must do practically everything for his non-coms one of which is to keep him furnished with </a:t>
            </a:r>
            <a:r>
              <a:rPr lang="en-US" sz="1700" dirty="0" err="1">
                <a:solidFill>
                  <a:schemeClr val="accent2">
                    <a:lumMod val="50000"/>
                  </a:schemeClr>
                </a:solidFill>
              </a:rPr>
              <a:t>licqor</a:t>
            </a:r>
            <a:r>
              <a:rPr lang="en-US" sz="1700" dirty="0">
                <a:solidFill>
                  <a:schemeClr val="accent2">
                    <a:lumMod val="50000"/>
                  </a:schemeClr>
                </a:solidFill>
              </a:rPr>
              <a:t> and this is a little difficult to do when a guy doesn't drink himself. </a:t>
            </a:r>
            <a:r>
              <a:rPr lang="en-US" sz="1700" dirty="0">
                <a:solidFill>
                  <a:srgbClr val="FF0000"/>
                </a:solidFill>
              </a:rPr>
              <a:t>soldiers are not too aware of the fact that we are fighting a war - our men should be more serious minded and </a:t>
            </a:r>
            <a:r>
              <a:rPr lang="en-US" sz="1700" dirty="0" err="1">
                <a:solidFill>
                  <a:srgbClr val="FF0000"/>
                </a:solidFill>
              </a:rPr>
              <a:t>i</a:t>
            </a:r>
            <a:r>
              <a:rPr lang="en-US" sz="1700" dirty="0">
                <a:solidFill>
                  <a:srgbClr val="FF0000"/>
                </a:solidFill>
              </a:rPr>
              <a:t> believe things would get along much better in the days to come. </a:t>
            </a:r>
          </a:p>
          <a:p>
            <a:pPr>
              <a:lnSpc>
                <a:spcPct val="90000"/>
              </a:lnSpc>
            </a:pPr>
            <a:r>
              <a:rPr lang="en-US" altLang="en-US" sz="2000" dirty="0">
                <a:solidFill>
                  <a:schemeClr val="accent2">
                    <a:lumMod val="50000"/>
                  </a:schemeClr>
                </a:solidFill>
                <a:cs typeface="Calibri" panose="020F0502020204030204" pitchFamily="34" charset="0"/>
              </a:rPr>
              <a:t>Response 2</a:t>
            </a:r>
          </a:p>
          <a:p>
            <a:pPr lvl="1">
              <a:lnSpc>
                <a:spcPct val="90000"/>
              </a:lnSpc>
            </a:pPr>
            <a:r>
              <a:rPr lang="en-US" sz="1700" dirty="0" err="1">
                <a:solidFill>
                  <a:schemeClr val="accent2">
                    <a:lumMod val="50000"/>
                  </a:schemeClr>
                </a:solidFill>
              </a:rPr>
              <a:t>i</a:t>
            </a:r>
            <a:r>
              <a:rPr lang="en-US" sz="1700" dirty="0">
                <a:solidFill>
                  <a:schemeClr val="accent2">
                    <a:lumMod val="50000"/>
                  </a:schemeClr>
                </a:solidFill>
              </a:rPr>
              <a:t> think the person in charge of the physical education program here at </a:t>
            </a:r>
            <a:r>
              <a:rPr lang="en-US" sz="1700" dirty="0" err="1">
                <a:solidFill>
                  <a:schemeClr val="accent2">
                    <a:lumMod val="50000"/>
                  </a:schemeClr>
                </a:solidFill>
              </a:rPr>
              <a:t>atlantic</a:t>
            </a:r>
            <a:r>
              <a:rPr lang="en-US" sz="1700" dirty="0">
                <a:solidFill>
                  <a:schemeClr val="accent2">
                    <a:lumMod val="50000"/>
                  </a:schemeClr>
                </a:solidFill>
              </a:rPr>
              <a:t> city is out of his head. </a:t>
            </a:r>
            <a:r>
              <a:rPr lang="en-US" sz="1700" dirty="0" err="1">
                <a:solidFill>
                  <a:schemeClr val="accent2">
                    <a:lumMod val="50000"/>
                  </a:schemeClr>
                </a:solidFill>
              </a:rPr>
              <a:t>i</a:t>
            </a:r>
            <a:r>
              <a:rPr lang="en-US" sz="1700" dirty="0">
                <a:solidFill>
                  <a:schemeClr val="accent2">
                    <a:lumMod val="50000"/>
                  </a:schemeClr>
                </a:solidFill>
              </a:rPr>
              <a:t> was some what of an athlete before entering the army and considered my self in pretty good shape. instead of being physically outfit the men are being made physical wrecks. the most sleep </a:t>
            </a:r>
            <a:r>
              <a:rPr lang="en-US" sz="1700" dirty="0" err="1">
                <a:solidFill>
                  <a:schemeClr val="accent2">
                    <a:lumMod val="50000"/>
                  </a:schemeClr>
                </a:solidFill>
              </a:rPr>
              <a:t>i</a:t>
            </a:r>
            <a:r>
              <a:rPr lang="en-US" sz="1700" dirty="0">
                <a:solidFill>
                  <a:schemeClr val="accent2">
                    <a:lumMod val="50000"/>
                  </a:schemeClr>
                </a:solidFill>
              </a:rPr>
              <a:t> have ever gotten in one night is 7 hrs. and </a:t>
            </a:r>
            <a:r>
              <a:rPr lang="en-US" sz="1700" dirty="0" err="1">
                <a:solidFill>
                  <a:schemeClr val="accent2">
                    <a:lumMod val="50000"/>
                  </a:schemeClr>
                </a:solidFill>
              </a:rPr>
              <a:t>i</a:t>
            </a:r>
            <a:r>
              <a:rPr lang="en-US" sz="1700" dirty="0">
                <a:solidFill>
                  <a:schemeClr val="accent2">
                    <a:lumMod val="50000"/>
                  </a:schemeClr>
                </a:solidFill>
              </a:rPr>
              <a:t> go to bed as soon as </a:t>
            </a:r>
            <a:r>
              <a:rPr lang="en-US" sz="1700" dirty="0" err="1">
                <a:solidFill>
                  <a:schemeClr val="accent2">
                    <a:lumMod val="50000"/>
                  </a:schemeClr>
                </a:solidFill>
              </a:rPr>
              <a:t>i</a:t>
            </a:r>
            <a:r>
              <a:rPr lang="en-US" sz="1700" dirty="0">
                <a:solidFill>
                  <a:schemeClr val="accent2">
                    <a:lumMod val="50000"/>
                  </a:schemeClr>
                </a:solidFill>
              </a:rPr>
              <a:t> am permitted and as soon as </a:t>
            </a:r>
            <a:r>
              <a:rPr lang="en-US" sz="1700" dirty="0" err="1">
                <a:solidFill>
                  <a:schemeClr val="accent2">
                    <a:lumMod val="50000"/>
                  </a:schemeClr>
                </a:solidFill>
              </a:rPr>
              <a:t>i</a:t>
            </a:r>
            <a:r>
              <a:rPr lang="en-US" sz="1700" dirty="0">
                <a:solidFill>
                  <a:schemeClr val="accent2">
                    <a:lumMod val="50000"/>
                  </a:schemeClr>
                </a:solidFill>
              </a:rPr>
              <a:t> ready my equipment for the next day which is usually 9:pm 4:30 am we are up. this post is over run with colds &amp; sore throats. </a:t>
            </a:r>
            <a:r>
              <a:rPr lang="en-US" sz="1700" dirty="0">
                <a:solidFill>
                  <a:srgbClr val="FF0000"/>
                </a:solidFill>
              </a:rPr>
              <a:t>this is what </a:t>
            </a:r>
            <a:r>
              <a:rPr lang="en-US" sz="1700" dirty="0" err="1">
                <a:solidFill>
                  <a:srgbClr val="FF0000"/>
                </a:solidFill>
              </a:rPr>
              <a:t>i</a:t>
            </a:r>
            <a:r>
              <a:rPr lang="en-US" sz="1700" dirty="0">
                <a:solidFill>
                  <a:srgbClr val="FF0000"/>
                </a:solidFill>
              </a:rPr>
              <a:t> attribute it to</a:t>
            </a:r>
            <a:r>
              <a:rPr lang="en-US" sz="1700" dirty="0">
                <a:solidFill>
                  <a:schemeClr val="accent2">
                    <a:lumMod val="50000"/>
                  </a:schemeClr>
                </a:solidFill>
              </a:rPr>
              <a:t>.', "the army is all right but not for married men because they have not got there hearts on what they are doing and you can't have your mind on your home and wife and the army to. it doesn't work. they ought to let the married men stay home and work and let these single kids take over but if we ever do go cross we would win this war or die fighting for our country</a:t>
            </a:r>
            <a:endParaRPr kumimoji="0" lang="en-US" altLang="en-US" sz="1700" b="0" i="0" u="none" strike="noStrike" cap="none" normalizeH="0" baseline="0" dirty="0">
              <a:ln>
                <a:noFill/>
              </a:ln>
              <a:solidFill>
                <a:schemeClr val="accent2">
                  <a:lumMod val="50000"/>
                </a:schemeClr>
              </a:solidFill>
              <a:effectLst/>
              <a:latin typeface="Arial" panose="020B0604020202020204" pitchFamily="34" charset="0"/>
            </a:endParaRPr>
          </a:p>
          <a:p>
            <a:pPr lvl="1">
              <a:lnSpc>
                <a:spcPct val="90000"/>
              </a:lnSpc>
            </a:pPr>
            <a:endParaRPr lang="en-US" sz="1700" dirty="0">
              <a:solidFill>
                <a:schemeClr val="accent2">
                  <a:lumMod val="50000"/>
                </a:schemeClr>
              </a:solidFill>
            </a:endParaRPr>
          </a:p>
        </p:txBody>
      </p:sp>
    </p:spTree>
    <p:extLst>
      <p:ext uri="{BB962C8B-B14F-4D97-AF65-F5344CB8AC3E}">
        <p14:creationId xmlns:p14="http://schemas.microsoft.com/office/powerpoint/2010/main" val="30311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F54C5-7A7F-4F3D-83DE-B2BB37727C05}"/>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2</a:t>
            </a:r>
          </a:p>
        </p:txBody>
      </p:sp>
      <p:sp>
        <p:nvSpPr>
          <p:cNvPr id="3" name="Content Placeholder 2">
            <a:extLst>
              <a:ext uri="{FF2B5EF4-FFF2-40B4-BE49-F238E27FC236}">
                <a16:creationId xmlns:a16="http://schemas.microsoft.com/office/drawing/2014/main" id="{54909628-0A19-473E-ADAE-A9FE193D5F7B}"/>
              </a:ext>
            </a:extLst>
          </p:cNvPr>
          <p:cNvSpPr>
            <a:spLocks noGrp="1"/>
          </p:cNvSpPr>
          <p:nvPr>
            <p:ph idx="1"/>
          </p:nvPr>
        </p:nvSpPr>
        <p:spPr>
          <a:xfrm>
            <a:off x="1179226" y="3092970"/>
            <a:ext cx="9833548" cy="2693976"/>
          </a:xfrm>
        </p:spPr>
        <p:txBody>
          <a:bodyPr>
            <a:normAutofit/>
          </a:bodyPr>
          <a:lstStyle/>
          <a:p>
            <a:r>
              <a:rPr lang="en-US" sz="1600" dirty="0">
                <a:solidFill>
                  <a:srgbClr val="000000"/>
                </a:solidFill>
              </a:rPr>
              <a:t>Response 1</a:t>
            </a:r>
          </a:p>
          <a:p>
            <a:pPr lvl="1"/>
            <a:r>
              <a:rPr lang="en-US" sz="1600" dirty="0"/>
              <a:t>“</a:t>
            </a:r>
            <a:r>
              <a:rPr lang="en-US" sz="1600" dirty="0">
                <a:solidFill>
                  <a:srgbClr val="FF0000"/>
                </a:solidFill>
              </a:rPr>
              <a:t>None</a:t>
            </a:r>
            <a:r>
              <a:rPr lang="en-US" sz="1600" dirty="0">
                <a:solidFill>
                  <a:srgbClr val="000000"/>
                </a:solidFill>
              </a:rPr>
              <a:t>”</a:t>
            </a:r>
            <a:r>
              <a:rPr kumimoji="0" lang="en-US" altLang="en-US" sz="1600" b="0" i="0" u="none" strike="noStrike" cap="none" normalizeH="0" baseline="0" dirty="0">
                <a:ln>
                  <a:noFill/>
                </a:ln>
                <a:solidFill>
                  <a:srgbClr val="000000"/>
                </a:solidFill>
                <a:effectLst/>
              </a:rPr>
              <a:t> </a:t>
            </a:r>
          </a:p>
          <a:p>
            <a:r>
              <a:rPr lang="en-US" altLang="en-US" sz="1600" dirty="0"/>
              <a:t>Response 2</a:t>
            </a:r>
          </a:p>
          <a:p>
            <a:pPr lvl="1"/>
            <a:r>
              <a:rPr kumimoji="0" lang="en-US" altLang="en-US" sz="1600" b="0" i="0" u="none" strike="noStrike" cap="none" normalizeH="0" baseline="0" dirty="0">
                <a:ln>
                  <a:noFill/>
                </a:ln>
                <a:solidFill>
                  <a:srgbClr val="000000"/>
                </a:solidFill>
                <a:effectLst/>
              </a:rPr>
              <a:t>"</a:t>
            </a:r>
            <a:r>
              <a:rPr lang="en-US" sz="1600" dirty="0"/>
              <a:t> </a:t>
            </a:r>
            <a:r>
              <a:rPr lang="en-US" sz="1600" dirty="0">
                <a:solidFill>
                  <a:srgbClr val="FF0000"/>
                </a:solidFill>
              </a:rPr>
              <a:t>sorry </a:t>
            </a:r>
            <a:r>
              <a:rPr lang="en-US" sz="1600" dirty="0" err="1">
                <a:solidFill>
                  <a:srgbClr val="FF0000"/>
                </a:solidFill>
              </a:rPr>
              <a:t>i</a:t>
            </a:r>
            <a:r>
              <a:rPr lang="en-US" sz="1600" dirty="0">
                <a:solidFill>
                  <a:srgbClr val="FF0000"/>
                </a:solidFill>
              </a:rPr>
              <a:t> haven't a present</a:t>
            </a:r>
            <a:r>
              <a:rPr lang="en-US" sz="1600" dirty="0"/>
              <a:t>”</a:t>
            </a:r>
            <a:endParaRPr kumimoji="0" lang="en-US" altLang="en-US" sz="1600" b="0" i="0" u="none" strike="noStrike" cap="none" normalizeH="0" baseline="0" dirty="0">
              <a:ln>
                <a:noFill/>
              </a:ln>
              <a:solidFill>
                <a:schemeClr val="tx1"/>
              </a:solidFill>
              <a:effectLst/>
            </a:endParaRPr>
          </a:p>
          <a:p>
            <a:pPr lvl="1"/>
            <a:endParaRPr lang="en-US" altLang="en-US" sz="1600" dirty="0"/>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endParaRPr lang="en-US" sz="1600" dirty="0">
              <a:solidFill>
                <a:srgbClr val="000000"/>
              </a:solidFill>
            </a:endParaRPr>
          </a:p>
        </p:txBody>
      </p:sp>
    </p:spTree>
    <p:extLst>
      <p:ext uri="{BB962C8B-B14F-4D97-AF65-F5344CB8AC3E}">
        <p14:creationId xmlns:p14="http://schemas.microsoft.com/office/powerpoint/2010/main" val="80390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0C78-7BF3-4106-B332-9C6142FB6336}"/>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3</a:t>
            </a:r>
          </a:p>
        </p:txBody>
      </p:sp>
      <p:sp>
        <p:nvSpPr>
          <p:cNvPr id="3" name="Content Placeholder 2">
            <a:extLst>
              <a:ext uri="{FF2B5EF4-FFF2-40B4-BE49-F238E27FC236}">
                <a16:creationId xmlns:a16="http://schemas.microsoft.com/office/drawing/2014/main" id="{51C601CB-A4A8-4A9E-82DA-B60D0FA43CE1}"/>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Response 1</a:t>
            </a:r>
          </a:p>
          <a:p>
            <a:pPr lvl="1"/>
            <a:r>
              <a:rPr lang="en-US" sz="2000" dirty="0"/>
              <a:t>‘</a:t>
            </a:r>
            <a:r>
              <a:rPr lang="en-US" sz="2000" dirty="0" err="1">
                <a:solidFill>
                  <a:srgbClr val="FF0000"/>
                </a:solidFill>
              </a:rPr>
              <a:t>i</a:t>
            </a:r>
            <a:r>
              <a:rPr lang="en-US" sz="2000" dirty="0">
                <a:solidFill>
                  <a:srgbClr val="FF0000"/>
                </a:solidFill>
              </a:rPr>
              <a:t> think the idea of this questionnaire is very good</a:t>
            </a:r>
            <a:r>
              <a:rPr kumimoji="0" lang="en-US" altLang="en-US" sz="2000" b="0" i="0" u="none" strike="noStrike" cap="none" normalizeH="0" baseline="0" dirty="0">
                <a:ln>
                  <a:noFill/>
                </a:ln>
                <a:solidFill>
                  <a:srgbClr val="FF0000"/>
                </a:solidFill>
                <a:effectLst/>
              </a:rPr>
              <a:t>.</a:t>
            </a:r>
            <a:r>
              <a:rPr kumimoji="0" lang="en-US" altLang="en-US" sz="2000" b="0" i="0" u="none" strike="noStrike" cap="none" normalizeH="0" baseline="0" dirty="0">
                <a:ln>
                  <a:noFill/>
                </a:ln>
                <a:solidFill>
                  <a:srgbClr val="000000"/>
                </a:solidFill>
                <a:effectLst/>
              </a:rPr>
              <a:t>’</a:t>
            </a:r>
            <a:r>
              <a:rPr kumimoji="0" lang="en-US" altLang="en-US" sz="2000" b="0" i="0" u="none" strike="noStrike" cap="none" normalizeH="0" baseline="0" dirty="0">
                <a:ln>
                  <a:noFill/>
                </a:ln>
                <a:solidFill>
                  <a:schemeClr val="tx1"/>
                </a:solidFill>
                <a:effectLst/>
              </a:rPr>
              <a:t> </a:t>
            </a:r>
          </a:p>
          <a:p>
            <a:r>
              <a:rPr lang="en-US" sz="2000" dirty="0">
                <a:solidFill>
                  <a:srgbClr val="000000"/>
                </a:solidFill>
              </a:rPr>
              <a:t>Response 2</a:t>
            </a:r>
          </a:p>
          <a:p>
            <a:pPr lvl="1"/>
            <a:r>
              <a:rPr lang="en-US" sz="2000" dirty="0"/>
              <a:t>‘</a:t>
            </a:r>
            <a:r>
              <a:rPr lang="en-US" sz="2000" dirty="0">
                <a:solidFill>
                  <a:srgbClr val="FF0000"/>
                </a:solidFill>
              </a:rPr>
              <a:t>its good</a:t>
            </a:r>
            <a:r>
              <a:rPr lang="en-US" sz="2000" dirty="0"/>
              <a:t>.</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a:ln>
                  <a:noFill/>
                </a:ln>
                <a:solidFill>
                  <a:schemeClr val="tx1"/>
                </a:solidFill>
                <a:effectLst/>
              </a:rPr>
              <a:t> </a:t>
            </a:r>
          </a:p>
          <a:p>
            <a:pPr marL="457200" lvl="1" indent="0">
              <a:buNone/>
            </a:pPr>
            <a:endParaRPr lang="en-US" sz="1600" dirty="0">
              <a:solidFill>
                <a:srgbClr val="000000"/>
              </a:solidFill>
            </a:endParaRPr>
          </a:p>
        </p:txBody>
      </p:sp>
    </p:spTree>
    <p:extLst>
      <p:ext uri="{BB962C8B-B14F-4D97-AF65-F5344CB8AC3E}">
        <p14:creationId xmlns:p14="http://schemas.microsoft.com/office/powerpoint/2010/main" val="238929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789D-41DB-7F45-B3F7-EDA7C6459596}"/>
              </a:ext>
            </a:extLst>
          </p:cNvPr>
          <p:cNvSpPr>
            <a:spLocks noGrp="1"/>
          </p:cNvSpPr>
          <p:nvPr>
            <p:ph type="title"/>
          </p:nvPr>
        </p:nvSpPr>
        <p:spPr/>
        <p:txBody>
          <a:bodyPr/>
          <a:lstStyle/>
          <a:p>
            <a:r>
              <a:rPr lang="en-US" dirty="0"/>
              <a:t>Black Soldiers</a:t>
            </a:r>
          </a:p>
        </p:txBody>
      </p:sp>
    </p:spTree>
    <p:extLst>
      <p:ext uri="{BB962C8B-B14F-4D97-AF65-F5344CB8AC3E}">
        <p14:creationId xmlns:p14="http://schemas.microsoft.com/office/powerpoint/2010/main" val="11839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1</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800" dirty="0">
                <a:solidFill>
                  <a:srgbClr val="000000"/>
                </a:solidFill>
              </a:rPr>
              <a:t>Response 1</a:t>
            </a:r>
          </a:p>
          <a:p>
            <a:pPr lvl="1"/>
            <a:r>
              <a:rPr lang="en-US" sz="1800" dirty="0" err="1">
                <a:solidFill>
                  <a:srgbClr val="FF0000"/>
                </a:solidFill>
              </a:rPr>
              <a:t>i</a:t>
            </a:r>
            <a:r>
              <a:rPr lang="en-US" sz="1800" dirty="0">
                <a:solidFill>
                  <a:srgbClr val="FF0000"/>
                </a:solidFill>
              </a:rPr>
              <a:t> like the camp where </a:t>
            </a:r>
            <a:r>
              <a:rPr lang="en-US" sz="1800" dirty="0" err="1">
                <a:solidFill>
                  <a:srgbClr val="FF0000"/>
                </a:solidFill>
              </a:rPr>
              <a:t>i</a:t>
            </a:r>
            <a:r>
              <a:rPr lang="en-US" sz="1800" dirty="0">
                <a:solidFill>
                  <a:srgbClr val="FF0000"/>
                </a:solidFill>
              </a:rPr>
              <a:t> am at but </a:t>
            </a:r>
            <a:r>
              <a:rPr lang="en-US" sz="1800" dirty="0" err="1">
                <a:solidFill>
                  <a:srgbClr val="FF0000"/>
                </a:solidFill>
              </a:rPr>
              <a:t>i</a:t>
            </a:r>
            <a:r>
              <a:rPr lang="en-US" sz="1800" dirty="0">
                <a:solidFill>
                  <a:srgbClr val="FF0000"/>
                </a:solidFill>
              </a:rPr>
              <a:t> </a:t>
            </a:r>
            <a:r>
              <a:rPr lang="en-US" sz="1800" dirty="0" err="1">
                <a:solidFill>
                  <a:srgbClr val="FF0000"/>
                </a:solidFill>
              </a:rPr>
              <a:t>dont</a:t>
            </a:r>
            <a:r>
              <a:rPr lang="en-US" sz="1800" dirty="0">
                <a:solidFill>
                  <a:srgbClr val="FF0000"/>
                </a:solidFill>
              </a:rPr>
              <a:t> like infantry. </a:t>
            </a:r>
            <a:r>
              <a:rPr lang="en-US" sz="1800" dirty="0" err="1"/>
              <a:t>i</a:t>
            </a:r>
            <a:r>
              <a:rPr lang="en-US" sz="1800" dirty="0"/>
              <a:t> would like to be in quarter-master. </a:t>
            </a:r>
            <a:r>
              <a:rPr lang="en-US" sz="1800" dirty="0" err="1"/>
              <a:t>i</a:t>
            </a:r>
            <a:r>
              <a:rPr lang="en-US" sz="1800" dirty="0"/>
              <a:t> would </a:t>
            </a:r>
            <a:r>
              <a:rPr lang="en-US" sz="1800" dirty="0" err="1"/>
              <a:t>seccused</a:t>
            </a:r>
            <a:r>
              <a:rPr lang="en-US" sz="1800" dirty="0"/>
              <a:t> much better that is my idea. </a:t>
            </a:r>
          </a:p>
          <a:p>
            <a:r>
              <a:rPr lang="en-US" altLang="en-US" sz="2000" dirty="0">
                <a:solidFill>
                  <a:srgbClr val="000000"/>
                </a:solidFill>
                <a:cs typeface="Calibri" panose="020F0502020204030204" pitchFamily="34" charset="0"/>
              </a:rPr>
              <a:t>Response 2</a:t>
            </a:r>
            <a:endParaRPr lang="en-US" altLang="en-US" sz="2000" dirty="0">
              <a:cs typeface="Calibri" panose="020F0502020204030204" pitchFamily="34" charset="0"/>
            </a:endParaRPr>
          </a:p>
          <a:p>
            <a:pPr lvl="1"/>
            <a:r>
              <a:rPr lang="en-US" sz="1800" dirty="0" err="1"/>
              <a:t>i</a:t>
            </a:r>
            <a:r>
              <a:rPr lang="en-US" sz="1800" dirty="0"/>
              <a:t> will be glad when the war is over </a:t>
            </a:r>
            <a:r>
              <a:rPr lang="en-US" sz="1800" dirty="0" err="1"/>
              <a:t>i</a:t>
            </a:r>
            <a:r>
              <a:rPr lang="en-US" sz="1800" dirty="0"/>
              <a:t> have been in the army nine months an had a furlough. </a:t>
            </a:r>
            <a:r>
              <a:rPr lang="en-US" sz="1800" dirty="0" err="1">
                <a:solidFill>
                  <a:srgbClr val="FF0000"/>
                </a:solidFill>
              </a:rPr>
              <a:t>i'll</a:t>
            </a:r>
            <a:r>
              <a:rPr lang="en-US" sz="1800" dirty="0">
                <a:solidFill>
                  <a:srgbClr val="FF0000"/>
                </a:solidFill>
              </a:rPr>
              <a:t> be happy to get on</a:t>
            </a:r>
            <a:r>
              <a:rPr lang="en-US" sz="1800" dirty="0"/>
              <a:t>. </a:t>
            </a:r>
            <a:r>
              <a:rPr lang="en-US" sz="1800" dirty="0" err="1"/>
              <a:t>i</a:t>
            </a:r>
            <a:r>
              <a:rPr lang="en-US" sz="1800" dirty="0"/>
              <a:t> wish they would change the cooks in co. c. 827.</a:t>
            </a:r>
            <a:endParaRPr lang="en-US" sz="1800" dirty="0">
              <a:solidFill>
                <a:srgbClr val="000000"/>
              </a:solidFill>
            </a:endParaRPr>
          </a:p>
        </p:txBody>
      </p:sp>
    </p:spTree>
    <p:extLst>
      <p:ext uri="{BB962C8B-B14F-4D97-AF65-F5344CB8AC3E}">
        <p14:creationId xmlns:p14="http://schemas.microsoft.com/office/powerpoint/2010/main" val="237668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2</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600" dirty="0">
                <a:solidFill>
                  <a:srgbClr val="000000"/>
                </a:solidFill>
              </a:rPr>
              <a:t>Response 1</a:t>
            </a:r>
          </a:p>
          <a:p>
            <a:pPr lvl="1"/>
            <a:r>
              <a:rPr lang="en-US" dirty="0"/>
              <a:t>the part the negro plays in this war will have a great deal of bearing on his future, if the negro shows just what he is capable of doing and that he plays an important part in this war the white man will realize that with out him they would be last after the war the negro will have already shown that he is competent in all class. </a:t>
            </a:r>
            <a:r>
              <a:rPr lang="en-US" dirty="0">
                <a:solidFill>
                  <a:srgbClr val="FF0000"/>
                </a:solidFill>
              </a:rPr>
              <a:t>he then should be given the respect and rights do him, the realize they are not getting the rights they deserve, after the war the us wins and the negro </a:t>
            </a:r>
            <a:r>
              <a:rPr lang="en-US" dirty="0" err="1">
                <a:solidFill>
                  <a:srgbClr val="FF0000"/>
                </a:solidFill>
              </a:rPr>
              <a:t>recieves</a:t>
            </a:r>
            <a:r>
              <a:rPr lang="en-US" dirty="0">
                <a:solidFill>
                  <a:srgbClr val="FF0000"/>
                </a:solidFill>
              </a:rPr>
              <a:t> his just rights this will be a far better country. </a:t>
            </a:r>
            <a:r>
              <a:rPr lang="en-US" dirty="0"/>
              <a:t>then the two classes will have respect for each. the negro is fighting two fights, one here and one on foreign soil. he has surpassed the average white man’s </a:t>
            </a:r>
          </a:p>
          <a:p>
            <a:r>
              <a:rPr lang="en-US" altLang="en-US" sz="1600" dirty="0">
                <a:solidFill>
                  <a:srgbClr val="000000"/>
                </a:solidFill>
                <a:cs typeface="Calibri" panose="020F0502020204030204" pitchFamily="34" charset="0"/>
              </a:rPr>
              <a:t>Response 2</a:t>
            </a:r>
            <a:endParaRPr lang="en-US" altLang="en-US" sz="1600" dirty="0">
              <a:cs typeface="Calibri" panose="020F0502020204030204" pitchFamily="34" charset="0"/>
            </a:endParaRPr>
          </a:p>
          <a:p>
            <a:pPr lvl="1"/>
            <a:r>
              <a:rPr lang="en-US" dirty="0"/>
              <a:t>this war is to insure for various minorities the protection of their right &amp; privileges that should be theirs in a </a:t>
            </a:r>
            <a:r>
              <a:rPr lang="en-US" dirty="0" err="1"/>
              <a:t>democractic</a:t>
            </a:r>
            <a:r>
              <a:rPr lang="en-US" dirty="0"/>
              <a:t> state. yet the </a:t>
            </a:r>
            <a:r>
              <a:rPr lang="en-US" dirty="0" err="1"/>
              <a:t>u.s</a:t>
            </a:r>
            <a:r>
              <a:rPr lang="en-US" dirty="0"/>
              <a:t> have made very little efforts to grant the negro those rights that the constitution says should be his. why do </a:t>
            </a:r>
            <a:r>
              <a:rPr lang="en-US" dirty="0" err="1"/>
              <a:t>i</a:t>
            </a:r>
            <a:r>
              <a:rPr lang="en-US" dirty="0"/>
              <a:t> as a negro wear the uniform and fight the </a:t>
            </a:r>
            <a:r>
              <a:rPr lang="en-US" dirty="0" err="1"/>
              <a:t>germans</a:t>
            </a:r>
            <a:r>
              <a:rPr lang="en-US" dirty="0"/>
              <a:t> because of things that they have done and the same things are being done my own people here in this country. the </a:t>
            </a:r>
            <a:r>
              <a:rPr lang="en-US" dirty="0" err="1"/>
              <a:t>germans</a:t>
            </a:r>
            <a:r>
              <a:rPr lang="en-US" dirty="0"/>
              <a:t> deny a minority group the privileges of working at profitable jobs &amp; permit them only the most menial. in democratic </a:t>
            </a:r>
            <a:r>
              <a:rPr lang="en-US" dirty="0" err="1"/>
              <a:t>america</a:t>
            </a:r>
            <a:r>
              <a:rPr lang="en-US" dirty="0"/>
              <a:t> the same thing exist. in </a:t>
            </a:r>
            <a:r>
              <a:rPr lang="en-US" dirty="0" err="1"/>
              <a:t>germany</a:t>
            </a:r>
            <a:r>
              <a:rPr lang="en-US" dirty="0"/>
              <a:t> the franchise is denied or restricted. in the representative democracy of the </a:t>
            </a:r>
            <a:r>
              <a:rPr lang="en-US" dirty="0" err="1"/>
              <a:t>u.s.</a:t>
            </a:r>
            <a:r>
              <a:rPr lang="en-US" dirty="0"/>
              <a:t> </a:t>
            </a:r>
            <a:r>
              <a:rPr lang="en-US" dirty="0">
                <a:solidFill>
                  <a:srgbClr val="FF0000"/>
                </a:solidFill>
              </a:rPr>
              <a:t>the same conditions exists. </a:t>
            </a:r>
            <a:r>
              <a:rPr lang="en-US" dirty="0"/>
              <a:t>therefore it would appear that my country is guilty of the same things she attempts to punish another for. segregation as exists in the various branches of the service &amp; government make a joke of our government. the newspapers, the church, radio, motion pictures &amp; lecture platforms are the dominating mediums of fostering it. a government of the people, for the people by the people should not be a segregated one. the </a:t>
            </a:r>
            <a:r>
              <a:rPr lang="en-US" dirty="0" err="1"/>
              <a:t>u.s.</a:t>
            </a:r>
            <a:r>
              <a:rPr lang="en-US" dirty="0"/>
              <a:t> government as is condones it - it gives the army at the various services the right to continue this evil practice.</a:t>
            </a:r>
            <a:endParaRPr lang="en-US" dirty="0">
              <a:solidFill>
                <a:srgbClr val="000000"/>
              </a:solidFill>
            </a:endParaRPr>
          </a:p>
        </p:txBody>
      </p:sp>
    </p:spTree>
    <p:extLst>
      <p:ext uri="{BB962C8B-B14F-4D97-AF65-F5344CB8AC3E}">
        <p14:creationId xmlns:p14="http://schemas.microsoft.com/office/powerpoint/2010/main" val="356663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408272"/>
            <a:ext cx="9833548" cy="1325563"/>
          </a:xfrm>
        </p:spPr>
        <p:txBody>
          <a:bodyPr>
            <a:normAutofit/>
          </a:bodyPr>
          <a:lstStyle/>
          <a:p>
            <a:pPr algn="ctr"/>
            <a:r>
              <a:rPr lang="en-US" sz="4000" dirty="0">
                <a:solidFill>
                  <a:srgbClr val="FFFFFF"/>
                </a:solidFill>
              </a:rPr>
              <a:t>Cluster 3</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82881" y="1908810"/>
            <a:ext cx="11618924" cy="4678236"/>
          </a:xfrm>
        </p:spPr>
        <p:txBody>
          <a:bodyPr>
            <a:noAutofit/>
          </a:bodyPr>
          <a:lstStyle/>
          <a:p>
            <a:r>
              <a:rPr lang="en-US" sz="1800" dirty="0">
                <a:solidFill>
                  <a:srgbClr val="000000"/>
                </a:solidFill>
              </a:rPr>
              <a:t>Response 1</a:t>
            </a:r>
          </a:p>
          <a:p>
            <a:pPr lvl="1"/>
            <a:r>
              <a:rPr lang="en-US" sz="1800" dirty="0" err="1">
                <a:solidFill>
                  <a:srgbClr val="FF0000"/>
                </a:solidFill>
              </a:rPr>
              <a:t>i</a:t>
            </a:r>
            <a:r>
              <a:rPr lang="en-US" sz="1800" dirty="0">
                <a:solidFill>
                  <a:srgbClr val="FF0000"/>
                </a:solidFill>
              </a:rPr>
              <a:t> think it is good </a:t>
            </a:r>
          </a:p>
          <a:p>
            <a:r>
              <a:rPr lang="en-US" altLang="en-US" sz="2200" dirty="0">
                <a:solidFill>
                  <a:srgbClr val="000000"/>
                </a:solidFill>
                <a:cs typeface="Calibri" panose="020F0502020204030204" pitchFamily="34" charset="0"/>
              </a:rPr>
              <a:t>Response 2</a:t>
            </a:r>
            <a:endParaRPr lang="en-US" altLang="en-US" sz="2200" dirty="0">
              <a:cs typeface="Calibri" panose="020F0502020204030204" pitchFamily="34" charset="0"/>
            </a:endParaRPr>
          </a:p>
          <a:p>
            <a:pPr lvl="1"/>
            <a:r>
              <a:rPr lang="en-US" sz="1800" dirty="0">
                <a:solidFill>
                  <a:srgbClr val="FF0000"/>
                </a:solidFill>
              </a:rPr>
              <a:t>this questionnaire is pretty good about the questions it asks.</a:t>
            </a:r>
          </a:p>
        </p:txBody>
      </p:sp>
    </p:spTree>
    <p:extLst>
      <p:ext uri="{BB962C8B-B14F-4D97-AF65-F5344CB8AC3E}">
        <p14:creationId xmlns:p14="http://schemas.microsoft.com/office/powerpoint/2010/main" val="4811700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{3B24B035-E7EF-4B45-94CE-4BD34CAE0853}tf10001123</Template>
  <TotalTime>8</TotalTime>
  <Words>1226</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Clustering survey 32, method 3 ranking</vt:lpstr>
      <vt:lpstr>White Soldiers</vt:lpstr>
      <vt:lpstr>Cluster 1</vt:lpstr>
      <vt:lpstr>Cluster 2</vt:lpstr>
      <vt:lpstr>Cluster 3</vt:lpstr>
      <vt:lpstr>Black Soldiers</vt:lpstr>
      <vt:lpstr>Cluster 1</vt:lpstr>
      <vt:lpstr>Cluster 2</vt:lpstr>
      <vt:lpstr>Cluster 3</vt:lpstr>
      <vt:lpstr>Cluster 4</vt:lpstr>
      <vt:lpstr>Cluster 5</vt:lpstr>
      <vt:lpstr>Cluster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survey 32 and ranking responses within the clusters</dc:title>
  <dc:creator>Joshi, Yash</dc:creator>
  <cp:lastModifiedBy>Joshi, Yash</cp:lastModifiedBy>
  <cp:revision>2</cp:revision>
  <dcterms:created xsi:type="dcterms:W3CDTF">2020-08-03T18:59:39Z</dcterms:created>
  <dcterms:modified xsi:type="dcterms:W3CDTF">2020-08-03T19:07:54Z</dcterms:modified>
</cp:coreProperties>
</file>