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p:scale>
          <a:sx n="92" d="100"/>
          <a:sy n="92" d="100"/>
        </p:scale>
        <p:origin x="66"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3764-EBBF-4CED-B91D-EB1617191B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DB0D3-7443-44A7-A9C0-5A653C3CE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CC687A-A0CE-4F12-B0EC-6394B4BC94FF}"/>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5" name="Footer Placeholder 4">
            <a:extLst>
              <a:ext uri="{FF2B5EF4-FFF2-40B4-BE49-F238E27FC236}">
                <a16:creationId xmlns:a16="http://schemas.microsoft.com/office/drawing/2014/main" id="{F718B647-9F05-43EA-B0DE-06643557C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58644-D7C4-42F0-A181-FBA38A1D8198}"/>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187729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3142-E254-453E-9794-D3A058558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058AC-6E14-4648-8E1A-029F8611F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C4492-1631-4D32-8D04-C90EC7B29E9B}"/>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5" name="Footer Placeholder 4">
            <a:extLst>
              <a:ext uri="{FF2B5EF4-FFF2-40B4-BE49-F238E27FC236}">
                <a16:creationId xmlns:a16="http://schemas.microsoft.com/office/drawing/2014/main" id="{69815137-5247-41BF-B972-274A71CB9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A6305-FA9B-431C-A234-7D6DC01CAC08}"/>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304519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FDF4B-4B82-41C8-8525-0E2BE3D02F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29D8CF-6DE1-4960-8840-E8C95A7FD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5FC60-7A0C-4BB7-977B-CE7D137971F1}"/>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5" name="Footer Placeholder 4">
            <a:extLst>
              <a:ext uri="{FF2B5EF4-FFF2-40B4-BE49-F238E27FC236}">
                <a16:creationId xmlns:a16="http://schemas.microsoft.com/office/drawing/2014/main" id="{9177938A-2378-458A-BA4D-7D8E3B331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172F6-6E32-402D-952B-DE02FB65A332}"/>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36907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A926-905D-440C-9017-AA8367AC5F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795E4E-E84D-4FFA-AD42-5735639A75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B5529-2BBD-4666-ADDF-8D2639CDA515}"/>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5" name="Footer Placeholder 4">
            <a:extLst>
              <a:ext uri="{FF2B5EF4-FFF2-40B4-BE49-F238E27FC236}">
                <a16:creationId xmlns:a16="http://schemas.microsoft.com/office/drawing/2014/main" id="{F367B22C-FF31-4BB2-9EB2-F38AEADCB8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033CA-C5B4-4C16-85B3-C38B0788D731}"/>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92900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BF8D-096F-4205-9B69-E291154092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719DFA-A551-4C17-BC68-093E010B03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D9A79F-818C-4336-BB34-2C5DA8536CFD}"/>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5" name="Footer Placeholder 4">
            <a:extLst>
              <a:ext uri="{FF2B5EF4-FFF2-40B4-BE49-F238E27FC236}">
                <a16:creationId xmlns:a16="http://schemas.microsoft.com/office/drawing/2014/main" id="{30804BA2-71C0-42FD-B8F9-8958BC0E5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416A9-3F11-4CE4-9E87-9C34A45AECE1}"/>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83327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1484-0B73-45B2-AEC7-96BD347A64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83C868-1C48-4A24-908E-FE2F7F2BD4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40B02-A9BF-486B-B014-99D33A3F91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48F86-159A-48A5-8249-FAA2A6531DD7}"/>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6" name="Footer Placeholder 5">
            <a:extLst>
              <a:ext uri="{FF2B5EF4-FFF2-40B4-BE49-F238E27FC236}">
                <a16:creationId xmlns:a16="http://schemas.microsoft.com/office/drawing/2014/main" id="{75370118-757F-4484-8198-D6F406AE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2D22D-02BF-4984-A53F-2E920A8E30FC}"/>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240709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67532-1AC5-462A-9FF9-564BF8A123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38FB6-2958-4027-B480-5B5F674F3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9E9601-AB10-46ED-99C8-BB09C8C27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9DDCDF-ADEC-4DC8-A57B-16DCACF17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F0AD72-4B27-42FB-A9D1-BF9FED2934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1188F8-7B04-4A9A-9C4D-53E7CC2A63DE}"/>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8" name="Footer Placeholder 7">
            <a:extLst>
              <a:ext uri="{FF2B5EF4-FFF2-40B4-BE49-F238E27FC236}">
                <a16:creationId xmlns:a16="http://schemas.microsoft.com/office/drawing/2014/main" id="{47E64615-623A-4F57-B935-36BCC5780F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9F77B5-20AD-4FB7-95FE-D4E3BF051639}"/>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339764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F5D7-1D37-4DDF-B82F-2F0243833E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4DFF0C-133D-48E8-9E66-9903FD6E55C7}"/>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4" name="Footer Placeholder 3">
            <a:extLst>
              <a:ext uri="{FF2B5EF4-FFF2-40B4-BE49-F238E27FC236}">
                <a16:creationId xmlns:a16="http://schemas.microsoft.com/office/drawing/2014/main" id="{BE628B54-A161-41B2-8BB6-8B9B37D6D6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A6C026-940B-44C5-99A5-0DA87E89553A}"/>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417205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A014F-EC47-479E-8267-1D0641BE8EFD}"/>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3" name="Footer Placeholder 2">
            <a:extLst>
              <a:ext uri="{FF2B5EF4-FFF2-40B4-BE49-F238E27FC236}">
                <a16:creationId xmlns:a16="http://schemas.microsoft.com/office/drawing/2014/main" id="{6A44A591-1485-48A5-8344-34255AE31E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1D21EC-4C5D-489C-839B-6A523918404F}"/>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155601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F96B-5482-4B04-8663-2FA81162A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13C24B-270D-4940-A705-B5946125DF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C302B4-9D6D-4C63-9061-E979AD58D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9E075-0CF4-4953-A019-2AB07FC676AE}"/>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6" name="Footer Placeholder 5">
            <a:extLst>
              <a:ext uri="{FF2B5EF4-FFF2-40B4-BE49-F238E27FC236}">
                <a16:creationId xmlns:a16="http://schemas.microsoft.com/office/drawing/2014/main" id="{A01E8DF9-E16F-4E8D-9D60-8C74AFDFA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99142-B3BE-41C6-9369-588320747237}"/>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231914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A000-53F9-4314-B63C-D3459DD88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511C84-E016-4393-8B48-2DEB61F30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6EB4D1-16E4-474E-B8AC-FDB7F4219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90758-8A61-486E-AE8D-FE664D669C08}"/>
              </a:ext>
            </a:extLst>
          </p:cNvPr>
          <p:cNvSpPr>
            <a:spLocks noGrp="1"/>
          </p:cNvSpPr>
          <p:nvPr>
            <p:ph type="dt" sz="half" idx="10"/>
          </p:nvPr>
        </p:nvSpPr>
        <p:spPr/>
        <p:txBody>
          <a:bodyPr/>
          <a:lstStyle/>
          <a:p>
            <a:fld id="{90EE6D41-C55D-4D17-8996-EDBE52B4CFE8}" type="datetimeFigureOut">
              <a:rPr lang="en-US" smtClean="0"/>
              <a:t>7/30/2020</a:t>
            </a:fld>
            <a:endParaRPr lang="en-US"/>
          </a:p>
        </p:txBody>
      </p:sp>
      <p:sp>
        <p:nvSpPr>
          <p:cNvPr id="6" name="Footer Placeholder 5">
            <a:extLst>
              <a:ext uri="{FF2B5EF4-FFF2-40B4-BE49-F238E27FC236}">
                <a16:creationId xmlns:a16="http://schemas.microsoft.com/office/drawing/2014/main" id="{EE04AFD2-A97B-49ED-AC11-439D0CE9D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6A816-F007-41AC-B26D-21145CD7A962}"/>
              </a:ext>
            </a:extLst>
          </p:cNvPr>
          <p:cNvSpPr>
            <a:spLocks noGrp="1"/>
          </p:cNvSpPr>
          <p:nvPr>
            <p:ph type="sldNum" sz="quarter" idx="12"/>
          </p:nvPr>
        </p:nvSpPr>
        <p:spPr/>
        <p:txBody>
          <a:bodyPr/>
          <a:lstStyle/>
          <a:p>
            <a:fld id="{7B9D7F5A-41FA-4BDD-A63A-1502137C11DA}" type="slidenum">
              <a:rPr lang="en-US" smtClean="0"/>
              <a:t>‹#›</a:t>
            </a:fld>
            <a:endParaRPr lang="en-US"/>
          </a:p>
        </p:txBody>
      </p:sp>
    </p:spTree>
    <p:extLst>
      <p:ext uri="{BB962C8B-B14F-4D97-AF65-F5344CB8AC3E}">
        <p14:creationId xmlns:p14="http://schemas.microsoft.com/office/powerpoint/2010/main" val="242694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7A8ED-F843-4B49-B206-88AA21B07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ECA3D-552A-48EA-BCCE-A3408ABFCD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D44FA-A1BA-4C18-BFF3-724CAAF18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E6D41-C55D-4D17-8996-EDBE52B4CFE8}" type="datetimeFigureOut">
              <a:rPr lang="en-US" smtClean="0"/>
              <a:t>7/30/2020</a:t>
            </a:fld>
            <a:endParaRPr lang="en-US"/>
          </a:p>
        </p:txBody>
      </p:sp>
      <p:sp>
        <p:nvSpPr>
          <p:cNvPr id="5" name="Footer Placeholder 4">
            <a:extLst>
              <a:ext uri="{FF2B5EF4-FFF2-40B4-BE49-F238E27FC236}">
                <a16:creationId xmlns:a16="http://schemas.microsoft.com/office/drawing/2014/main" id="{3E1A6DD9-4BBB-4878-940E-6992DD005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9A0333-A30B-40B4-BD0A-EB7957B9AC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D7F5A-41FA-4BDD-A63A-1502137C11DA}" type="slidenum">
              <a:rPr lang="en-US" smtClean="0"/>
              <a:t>‹#›</a:t>
            </a:fld>
            <a:endParaRPr lang="en-US"/>
          </a:p>
        </p:txBody>
      </p:sp>
    </p:spTree>
    <p:extLst>
      <p:ext uri="{BB962C8B-B14F-4D97-AF65-F5344CB8AC3E}">
        <p14:creationId xmlns:p14="http://schemas.microsoft.com/office/powerpoint/2010/main" val="4119920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084747"/>
            <a:ext cx="12188952"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12191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Title 1">
            <a:extLst>
              <a:ext uri="{FF2B5EF4-FFF2-40B4-BE49-F238E27FC236}">
                <a16:creationId xmlns:a16="http://schemas.microsoft.com/office/drawing/2014/main" id="{257EB36C-D803-40E7-AADF-378E2CAF1CE5}"/>
              </a:ext>
            </a:extLst>
          </p:cNvPr>
          <p:cNvSpPr>
            <a:spLocks noGrp="1"/>
          </p:cNvSpPr>
          <p:nvPr>
            <p:ph type="ctrTitle"/>
          </p:nvPr>
        </p:nvSpPr>
        <p:spPr>
          <a:xfrm>
            <a:off x="753925" y="2076450"/>
            <a:ext cx="10684151" cy="1345134"/>
          </a:xfrm>
        </p:spPr>
        <p:txBody>
          <a:bodyPr anchor="ctr">
            <a:normAutofit/>
          </a:bodyPr>
          <a:lstStyle/>
          <a:p>
            <a:r>
              <a:rPr lang="en-US" sz="4300">
                <a:solidFill>
                  <a:srgbClr val="FFFFFF"/>
                </a:solidFill>
              </a:rPr>
              <a:t>Clustering survey 64 and ranking responses within the clusters</a:t>
            </a:r>
          </a:p>
        </p:txBody>
      </p:sp>
      <p:sp>
        <p:nvSpPr>
          <p:cNvPr id="3" name="Subtitle 2">
            <a:extLst>
              <a:ext uri="{FF2B5EF4-FFF2-40B4-BE49-F238E27FC236}">
                <a16:creationId xmlns:a16="http://schemas.microsoft.com/office/drawing/2014/main" id="{E0034B52-C06C-4D6C-81A5-79E37FD2B17F}"/>
              </a:ext>
            </a:extLst>
          </p:cNvPr>
          <p:cNvSpPr>
            <a:spLocks noGrp="1"/>
          </p:cNvSpPr>
          <p:nvPr>
            <p:ph type="subTitle" idx="1"/>
          </p:nvPr>
        </p:nvSpPr>
        <p:spPr>
          <a:xfrm>
            <a:off x="1171575" y="4473360"/>
            <a:ext cx="9469211" cy="865639"/>
          </a:xfrm>
        </p:spPr>
        <p:txBody>
          <a:bodyPr anchor="ctr">
            <a:normAutofit/>
          </a:bodyPr>
          <a:lstStyle/>
          <a:p>
            <a:r>
              <a:rPr lang="en-US" sz="2800">
                <a:solidFill>
                  <a:srgbClr val="000000"/>
                </a:solidFill>
              </a:rPr>
              <a:t>Drew</a:t>
            </a:r>
          </a:p>
        </p:txBody>
      </p:sp>
    </p:spTree>
    <p:extLst>
      <p:ext uri="{BB962C8B-B14F-4D97-AF65-F5344CB8AC3E}">
        <p14:creationId xmlns:p14="http://schemas.microsoft.com/office/powerpoint/2010/main" val="80697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AE33E2-0585-4F1F-B83C-8D34B365CE59}"/>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Cluster 1</a:t>
            </a:r>
          </a:p>
        </p:txBody>
      </p:sp>
      <p:sp>
        <p:nvSpPr>
          <p:cNvPr id="3" name="Content Placeholder 2">
            <a:extLst>
              <a:ext uri="{FF2B5EF4-FFF2-40B4-BE49-F238E27FC236}">
                <a16:creationId xmlns:a16="http://schemas.microsoft.com/office/drawing/2014/main" id="{F6882E7F-735A-4D76-A64F-179AD1D8D84F}"/>
              </a:ext>
            </a:extLst>
          </p:cNvPr>
          <p:cNvSpPr>
            <a:spLocks noGrp="1"/>
          </p:cNvSpPr>
          <p:nvPr>
            <p:ph idx="1"/>
          </p:nvPr>
        </p:nvSpPr>
        <p:spPr>
          <a:xfrm>
            <a:off x="1179226" y="2753936"/>
            <a:ext cx="9833548" cy="3033010"/>
          </a:xfrm>
        </p:spPr>
        <p:txBody>
          <a:bodyPr>
            <a:normAutofit fontScale="92500" lnSpcReduction="10000"/>
          </a:bodyPr>
          <a:lstStyle/>
          <a:p>
            <a:r>
              <a:rPr lang="en-US" sz="2000" dirty="0">
                <a:solidFill>
                  <a:srgbClr val="000000"/>
                </a:solidFill>
              </a:rPr>
              <a:t>Response 1</a:t>
            </a:r>
            <a:endParaRPr lang="en-US" sz="1600" dirty="0">
              <a:solidFill>
                <a:srgbClr val="000000"/>
              </a:solidFill>
            </a:endParaRPr>
          </a:p>
          <a:p>
            <a:pPr lvl="1"/>
            <a:r>
              <a:rPr kumimoji="0" lang="en-US" altLang="en-US" sz="2000"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I realize that the army is a very large organization to run, but they could surely do a better job of placing their men where they are best fitted</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"for instance" if a man comes in the army that has been a </a:t>
            </a:r>
            <a:r>
              <a:rPr kumimoji="0" lang="en-US" altLang="en-US" sz="20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specialised</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mechanic all his life, the army will no doubt place him in the guard </a:t>
            </a:r>
            <a:r>
              <a:rPr kumimoji="0" lang="en-US" altLang="en-US" sz="2000" b="0" i="0" u="none" strike="noStrike" cap="none" normalizeH="0" baseline="0" dirty="0" err="1">
                <a:ln>
                  <a:noFill/>
                </a:ln>
                <a:solidFill>
                  <a:srgbClr val="000000"/>
                </a:solidFill>
                <a:effectLst/>
                <a:latin typeface="Calibri" panose="020F0502020204030204" pitchFamily="34" charset="0"/>
                <a:cs typeface="Calibri" panose="020F0502020204030204" pitchFamily="34" charset="0"/>
              </a:rPr>
              <a:t>sqd</a:t>
            </a:r>
            <a:r>
              <a:rPr kumimoji="0" lang="en-US" altLang="en-US" sz="2000" b="0" i="0" u="none" strike="noStrike" cap="none" normalizeH="0" baseline="0" dirty="0">
                <a:ln>
                  <a:noFill/>
                </a:ln>
                <a:solidFill>
                  <a:srgbClr val="000000"/>
                </a:solidFill>
                <a:effectLst/>
                <a:latin typeface="Calibri" panose="020F0502020204030204" pitchFamily="34" charset="0"/>
                <a:cs typeface="Calibri" panose="020F0502020204030204" pitchFamily="34" charset="0"/>
              </a:rPr>
              <a:t>. or send him to a cook &amp;’</a:t>
            </a:r>
          </a:p>
          <a:p>
            <a:r>
              <a:rPr lang="en-US" altLang="en-US" sz="2200" dirty="0">
                <a:solidFill>
                  <a:srgbClr val="000000"/>
                </a:solidFill>
                <a:cs typeface="Calibri" panose="020F0502020204030204" pitchFamily="34" charset="0"/>
              </a:rPr>
              <a:t>Response 2</a:t>
            </a:r>
            <a:endParaRPr lang="en-US" altLang="en-US" sz="2200" dirty="0">
              <a:cs typeface="Calibri" panose="020F0502020204030204" pitchFamily="34" charset="0"/>
            </a:endParaRPr>
          </a:p>
          <a:p>
            <a:pPr lvl="1"/>
            <a:r>
              <a:rPr kumimoji="0" lang="en-US" altLang="en-US" sz="2200" b="0" i="0" u="none" strike="noStrike" cap="none" normalizeH="0" baseline="0" dirty="0">
                <a:ln>
                  <a:noFill/>
                </a:ln>
                <a:solidFill>
                  <a:srgbClr val="000000"/>
                </a:solidFill>
                <a:effectLst/>
              </a:rPr>
              <a:t>It takes too long to relieve a man when he is on guard. The Marine guard is much more efficient in this respect as each man goes to his own post without being marched around the whole regiment by a corporal of the guard. Some of our N.C.O. are kids who never did a good days work in their lives or had men under them. </a:t>
            </a:r>
            <a:r>
              <a:rPr kumimoji="0" lang="en-US" altLang="en-US" sz="2200" b="1" i="0" u="none" strike="noStrike" cap="none" normalizeH="0" baseline="0" dirty="0">
                <a:ln>
                  <a:noFill/>
                </a:ln>
                <a:solidFill>
                  <a:srgbClr val="FF0000"/>
                </a:solidFill>
                <a:effectLst/>
              </a:rPr>
              <a:t>So they seem to</a:t>
            </a:r>
            <a:r>
              <a:rPr kumimoji="0" lang="en-US" altLang="en-US" sz="2200" b="0" i="0" u="none" strike="noStrike" cap="none" normalizeH="0" baseline="0" dirty="0">
                <a:ln>
                  <a:noFill/>
                </a:ln>
                <a:solidFill>
                  <a:srgbClr val="000000"/>
                </a:solidFill>
                <a:effectLst/>
              </a:rPr>
              <a:t>.</a:t>
            </a:r>
            <a:r>
              <a:rPr kumimoji="0" lang="en-US" altLang="en-US" sz="2600" b="0" i="0" u="none" strike="noStrike" cap="none" normalizeH="0" baseline="0" dirty="0">
                <a:ln>
                  <a:noFill/>
                </a:ln>
                <a:solidFill>
                  <a:schemeClr val="tx1"/>
                </a:solidFill>
                <a:effectLst/>
              </a:rPr>
              <a:t> </a:t>
            </a:r>
          </a:p>
          <a:p>
            <a:pPr lvl="1"/>
            <a:endParaRPr kumimoji="0" lang="en-US" altLang="en-US" sz="3200" b="0" i="0" u="none" strike="noStrike" cap="none" normalizeH="0" baseline="0" dirty="0">
              <a:ln>
                <a:noFill/>
              </a:ln>
              <a:solidFill>
                <a:schemeClr val="tx1"/>
              </a:solidFill>
              <a:effectLst/>
              <a:latin typeface="Arial" panose="020B0604020202020204" pitchFamily="34" charset="0"/>
            </a:endParaRPr>
          </a:p>
          <a:p>
            <a:pPr lvl="1"/>
            <a:endParaRPr lang="en-US" sz="1600" dirty="0">
              <a:solidFill>
                <a:srgbClr val="000000"/>
              </a:solidFill>
            </a:endParaRPr>
          </a:p>
        </p:txBody>
      </p:sp>
      <p:sp>
        <p:nvSpPr>
          <p:cNvPr id="7" name="Rectangle 4">
            <a:extLst>
              <a:ext uri="{FF2B5EF4-FFF2-40B4-BE49-F238E27FC236}">
                <a16:creationId xmlns:a16="http://schemas.microsoft.com/office/drawing/2014/main" id="{C52FE524-02D4-4155-B4C1-904B829FA6F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It takes too long to relieve a man when he is on guard. The Marine guard is much more efficient in this respect as each man goes to his own post without being marched around the whole regiment by a corporal of the guard. Some of our N.C.O. are kids who never did a good days work in their lives or had men under them. So they seem to</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1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9F54C5-7A7F-4F3D-83DE-B2BB37727C05}"/>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Cluster 2</a:t>
            </a:r>
          </a:p>
        </p:txBody>
      </p:sp>
      <p:sp>
        <p:nvSpPr>
          <p:cNvPr id="3" name="Content Placeholder 2">
            <a:extLst>
              <a:ext uri="{FF2B5EF4-FFF2-40B4-BE49-F238E27FC236}">
                <a16:creationId xmlns:a16="http://schemas.microsoft.com/office/drawing/2014/main" id="{54909628-0A19-473E-ADAE-A9FE193D5F7B}"/>
              </a:ext>
            </a:extLst>
          </p:cNvPr>
          <p:cNvSpPr>
            <a:spLocks noGrp="1"/>
          </p:cNvSpPr>
          <p:nvPr>
            <p:ph idx="1"/>
          </p:nvPr>
        </p:nvSpPr>
        <p:spPr>
          <a:xfrm>
            <a:off x="1179226" y="3092970"/>
            <a:ext cx="9833548" cy="2693976"/>
          </a:xfrm>
        </p:spPr>
        <p:txBody>
          <a:bodyPr>
            <a:normAutofit fontScale="25000" lnSpcReduction="20000"/>
          </a:bodyPr>
          <a:lstStyle/>
          <a:p>
            <a:r>
              <a:rPr lang="en-US" sz="8000" dirty="0">
                <a:solidFill>
                  <a:srgbClr val="000000"/>
                </a:solidFill>
              </a:rPr>
              <a:t>Response 1</a:t>
            </a:r>
          </a:p>
          <a:p>
            <a:pPr lvl="1"/>
            <a:r>
              <a:rPr kumimoji="0" lang="en-US" altLang="en-US" sz="8000" b="0" i="0" u="none" strike="noStrike" cap="none" normalizeH="0" baseline="0" dirty="0">
                <a:ln>
                  <a:noFill/>
                </a:ln>
                <a:solidFill>
                  <a:srgbClr val="000000"/>
                </a:solidFill>
                <a:effectLst/>
              </a:rPr>
              <a:t>"In re #96, the war has made things better for my friends and some of my relatives, but in my own family it has quartered our income. My wife and child are living on my army pay plus a portion of our savings, when our savings are gone, I don't know what they will do. </a:t>
            </a:r>
            <a:r>
              <a:rPr kumimoji="0" lang="en-US" altLang="en-US" sz="8000" b="1" i="0" u="none" strike="noStrike" cap="none" normalizeH="0" baseline="0" dirty="0">
                <a:ln>
                  <a:noFill/>
                </a:ln>
                <a:solidFill>
                  <a:srgbClr val="FF0000"/>
                </a:solidFill>
                <a:effectLst/>
              </a:rPr>
              <a:t>My wife is not well enough to work, and my army pay is not large enough to live on</a:t>
            </a:r>
            <a:r>
              <a:rPr kumimoji="0" lang="en-US" altLang="en-US" sz="8000" b="0" i="0" u="none" strike="noStrike" cap="none" normalizeH="0" baseline="0" dirty="0">
                <a:ln>
                  <a:noFill/>
                </a:ln>
                <a:solidFill>
                  <a:srgbClr val="000000"/>
                </a:solidFill>
                <a:effectLst/>
              </a:rPr>
              <a:t>. I have a personal gripe, in that I tried to enlist and was refused, but was accepted by the draft. Discharge all venereal cases, with their resultant chances of spreading infection.", </a:t>
            </a:r>
          </a:p>
          <a:p>
            <a:r>
              <a:rPr lang="en-US" altLang="en-US" sz="8400" dirty="0"/>
              <a:t>Response 2</a:t>
            </a:r>
          </a:p>
          <a:p>
            <a:pPr lvl="1"/>
            <a:r>
              <a:rPr kumimoji="0" lang="en-US" altLang="en-US" sz="8000" b="0" i="0" u="none" strike="noStrike" cap="none" normalizeH="0" baseline="0" dirty="0">
                <a:ln>
                  <a:noFill/>
                </a:ln>
                <a:solidFill>
                  <a:srgbClr val="000000"/>
                </a:solidFill>
                <a:effectLst/>
              </a:rPr>
              <a:t>"This pertains as far as I know to our company. We have been here too long and none of the fellows like it here at this camp. Most of us have been here for at least six months and we don't seem to be learning what we should. All this doesn't do our morale much good. </a:t>
            </a:r>
            <a:r>
              <a:rPr kumimoji="0" lang="en-US" altLang="en-US" sz="8000" b="1" i="0" u="none" strike="noStrike" cap="none" normalizeH="0" baseline="0" dirty="0">
                <a:ln>
                  <a:noFill/>
                </a:ln>
                <a:solidFill>
                  <a:srgbClr val="FF0000"/>
                </a:solidFill>
                <a:effectLst/>
              </a:rPr>
              <a:t>In fact</a:t>
            </a:r>
            <a:r>
              <a:rPr kumimoji="0" lang="en-US" altLang="en-US" sz="8000" b="0" i="0" u="none" strike="noStrike" cap="none" normalizeH="0" baseline="0" dirty="0">
                <a:ln>
                  <a:noFill/>
                </a:ln>
                <a:solidFill>
                  <a:srgbClr val="000000"/>
                </a:solidFill>
                <a:effectLst/>
              </a:rPr>
              <a:t>."</a:t>
            </a:r>
            <a:r>
              <a:rPr kumimoji="0" lang="en-US" altLang="en-US" sz="8000" b="0" i="0" u="none" strike="noStrike" cap="none" normalizeH="0" baseline="0" dirty="0">
                <a:ln>
                  <a:noFill/>
                </a:ln>
                <a:solidFill>
                  <a:schemeClr val="tx1"/>
                </a:solidFill>
                <a:effectLst/>
              </a:rPr>
              <a:t> </a:t>
            </a:r>
          </a:p>
          <a:p>
            <a:pPr lvl="1"/>
            <a:endParaRPr lang="en-US" altLang="en-US" sz="8000" dirty="0"/>
          </a:p>
          <a:p>
            <a:pPr lvl="1"/>
            <a:endParaRPr kumimoji="0" lang="en-US" altLang="en-US" sz="3600" b="0" i="0" u="none" strike="noStrike" cap="none" normalizeH="0" baseline="0" dirty="0">
              <a:ln>
                <a:noFill/>
              </a:ln>
              <a:solidFill>
                <a:schemeClr val="tx1"/>
              </a:solidFill>
              <a:effectLst/>
              <a:latin typeface="Arial" panose="020B0604020202020204" pitchFamily="34" charset="0"/>
            </a:endParaRPr>
          </a:p>
          <a:p>
            <a:pPr lvl="1"/>
            <a:endParaRPr lang="en-US" sz="1600" dirty="0">
              <a:solidFill>
                <a:srgbClr val="000000"/>
              </a:solidFill>
            </a:endParaRPr>
          </a:p>
        </p:txBody>
      </p:sp>
    </p:spTree>
    <p:extLst>
      <p:ext uri="{BB962C8B-B14F-4D97-AF65-F5344CB8AC3E}">
        <p14:creationId xmlns:p14="http://schemas.microsoft.com/office/powerpoint/2010/main" val="80390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390C78-7BF3-4106-B332-9C6142FB6336}"/>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Cluster 3</a:t>
            </a:r>
          </a:p>
        </p:txBody>
      </p:sp>
      <p:sp>
        <p:nvSpPr>
          <p:cNvPr id="3" name="Content Placeholder 2">
            <a:extLst>
              <a:ext uri="{FF2B5EF4-FFF2-40B4-BE49-F238E27FC236}">
                <a16:creationId xmlns:a16="http://schemas.microsoft.com/office/drawing/2014/main" id="{51C601CB-A4A8-4A9E-82DA-B60D0FA43CE1}"/>
              </a:ext>
            </a:extLst>
          </p:cNvPr>
          <p:cNvSpPr>
            <a:spLocks noGrp="1"/>
          </p:cNvSpPr>
          <p:nvPr>
            <p:ph idx="1"/>
          </p:nvPr>
        </p:nvSpPr>
        <p:spPr>
          <a:xfrm>
            <a:off x="1179226" y="3092970"/>
            <a:ext cx="9833548" cy="2693976"/>
          </a:xfrm>
        </p:spPr>
        <p:txBody>
          <a:bodyPr>
            <a:normAutofit lnSpcReduction="10000"/>
          </a:bodyPr>
          <a:lstStyle/>
          <a:p>
            <a:r>
              <a:rPr lang="en-US" sz="2000" dirty="0">
                <a:solidFill>
                  <a:srgbClr val="000000"/>
                </a:solidFill>
              </a:rPr>
              <a:t>Response 1</a:t>
            </a:r>
          </a:p>
          <a:p>
            <a:pPr lvl="1"/>
            <a:r>
              <a:rPr kumimoji="0" lang="en-US" altLang="en-US" sz="2000" b="1" i="0" u="none" strike="noStrike" cap="none" normalizeH="0" baseline="0" dirty="0">
                <a:ln>
                  <a:noFill/>
                </a:ln>
                <a:solidFill>
                  <a:srgbClr val="FF0000"/>
                </a:solidFill>
                <a:effectLst/>
              </a:rPr>
              <a:t>'Need better cooks at this camp they have good food to cook but they make hell of a mess cooking it</a:t>
            </a:r>
            <a:r>
              <a:rPr kumimoji="0" lang="en-US" altLang="en-US" sz="2000" b="0" i="0" u="none" strike="noStrike" cap="none" normalizeH="0" baseline="0" dirty="0">
                <a:ln>
                  <a:noFill/>
                </a:ln>
                <a:solidFill>
                  <a:srgbClr val="000000"/>
                </a:solidFill>
                <a:effectLst/>
              </a:rPr>
              <a:t>. I feel that lots of time is wasted in school if they would take advantage of the time they would not have to get up in the middle of the night to start. 6 hours a day should be plenty.’</a:t>
            </a:r>
            <a:r>
              <a:rPr kumimoji="0" lang="en-US" altLang="en-US" sz="2000" b="0" i="0" u="none" strike="noStrike" cap="none" normalizeH="0" baseline="0" dirty="0">
                <a:ln>
                  <a:noFill/>
                </a:ln>
                <a:solidFill>
                  <a:schemeClr val="tx1"/>
                </a:solidFill>
                <a:effectLst/>
              </a:rPr>
              <a:t> </a:t>
            </a:r>
          </a:p>
          <a:p>
            <a:r>
              <a:rPr lang="en-US" sz="2000" dirty="0">
                <a:solidFill>
                  <a:srgbClr val="000000"/>
                </a:solidFill>
              </a:rPr>
              <a:t>Response 2</a:t>
            </a:r>
          </a:p>
          <a:p>
            <a:pPr lvl="1"/>
            <a:r>
              <a:rPr kumimoji="0" lang="en-US" altLang="en-US" sz="2000" b="0" i="0" u="none" strike="noStrike" cap="none" normalizeH="0" baseline="0" dirty="0">
                <a:ln>
                  <a:noFill/>
                </a:ln>
                <a:solidFill>
                  <a:srgbClr val="000000"/>
                </a:solidFill>
                <a:effectLst/>
              </a:rPr>
              <a:t>'I would like to be back in what I was trained for. I have lots of duties and no chance for a promotion. The officers have picks. The food could be better and cooked better. </a:t>
            </a:r>
            <a:r>
              <a:rPr kumimoji="0" lang="en-US" altLang="en-US" sz="2000" b="1" i="0" u="none" strike="noStrike" cap="none" normalizeH="0" baseline="0" dirty="0">
                <a:ln>
                  <a:noFill/>
                </a:ln>
                <a:solidFill>
                  <a:srgbClr val="FF0000"/>
                </a:solidFill>
                <a:effectLst/>
              </a:rPr>
              <a:t>Every one could be treated more the same</a:t>
            </a:r>
            <a:r>
              <a:rPr kumimoji="0" lang="en-US" altLang="en-US" sz="2000" b="0" i="0" u="none" strike="noStrike" cap="none" normalizeH="0" baseline="0" dirty="0">
                <a:ln>
                  <a:noFill/>
                </a:ln>
                <a:solidFill>
                  <a:srgbClr val="000000"/>
                </a:solidFill>
                <a:effectLst/>
              </a:rPr>
              <a:t>. Each man could placed where he fit best. '</a:t>
            </a:r>
            <a:r>
              <a:rPr kumimoji="0" lang="en-US" altLang="en-US" sz="2000" b="0" i="0" u="none" strike="noStrike" cap="none" normalizeH="0" baseline="0" dirty="0">
                <a:ln>
                  <a:noFill/>
                </a:ln>
                <a:solidFill>
                  <a:schemeClr val="tx1"/>
                </a:solidFill>
                <a:effectLst/>
              </a:rPr>
              <a:t> </a:t>
            </a:r>
          </a:p>
          <a:p>
            <a:pPr marL="457200" lvl="1" indent="0">
              <a:buNone/>
            </a:pPr>
            <a:endParaRPr lang="en-US" sz="1600" dirty="0">
              <a:solidFill>
                <a:srgbClr val="000000"/>
              </a:solidFill>
            </a:endParaRPr>
          </a:p>
        </p:txBody>
      </p:sp>
      <p:sp>
        <p:nvSpPr>
          <p:cNvPr id="5" name="Rectangle 2">
            <a:extLst>
              <a:ext uri="{FF2B5EF4-FFF2-40B4-BE49-F238E27FC236}">
                <a16:creationId xmlns:a16="http://schemas.microsoft.com/office/drawing/2014/main" id="{FC4E40E5-1849-420E-9BED-FD4805519FE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'I would like to be back in what I was trained for. I have lots of duties and no chance for a promotion. The officers have picks. The food could be better and cooked better. Every one could be treated more the same. Each man could placed where he fit best. '</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929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CB27A2-EECE-445E-B594-4D574180B25F}"/>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Cluster 4</a:t>
            </a:r>
          </a:p>
        </p:txBody>
      </p:sp>
      <p:sp>
        <p:nvSpPr>
          <p:cNvPr id="3" name="Content Placeholder 2">
            <a:extLst>
              <a:ext uri="{FF2B5EF4-FFF2-40B4-BE49-F238E27FC236}">
                <a16:creationId xmlns:a16="http://schemas.microsoft.com/office/drawing/2014/main" id="{182E4BC0-2D95-4A8B-A470-A0316FF36E46}"/>
              </a:ext>
            </a:extLst>
          </p:cNvPr>
          <p:cNvSpPr>
            <a:spLocks noGrp="1"/>
          </p:cNvSpPr>
          <p:nvPr>
            <p:ph idx="1"/>
          </p:nvPr>
        </p:nvSpPr>
        <p:spPr>
          <a:xfrm>
            <a:off x="1179226" y="3092970"/>
            <a:ext cx="9833548" cy="2693976"/>
          </a:xfrm>
        </p:spPr>
        <p:txBody>
          <a:bodyPr>
            <a:normAutofit fontScale="92500" lnSpcReduction="10000"/>
          </a:bodyPr>
          <a:lstStyle/>
          <a:p>
            <a:r>
              <a:rPr lang="en-US" sz="2000" dirty="0">
                <a:solidFill>
                  <a:srgbClr val="000000"/>
                </a:solidFill>
              </a:rPr>
              <a:t>Response 1</a:t>
            </a:r>
          </a:p>
          <a:p>
            <a:pPr lvl="1"/>
            <a:r>
              <a:rPr kumimoji="0" lang="en-US" altLang="en-US" sz="2000" b="0" i="0" u="none" strike="noStrike" cap="none" normalizeH="0" baseline="0" dirty="0">
                <a:ln>
                  <a:noFill/>
                </a:ln>
                <a:solidFill>
                  <a:srgbClr val="000000"/>
                </a:solidFill>
                <a:effectLst/>
              </a:rPr>
              <a:t>'A soldier should be stationed nearer home. </a:t>
            </a:r>
            <a:r>
              <a:rPr kumimoji="0" lang="en-US" altLang="en-US" sz="2000" b="1" i="0" u="none" strike="noStrike" cap="none" normalizeH="0" baseline="0" dirty="0">
                <a:ln>
                  <a:noFill/>
                </a:ln>
                <a:solidFill>
                  <a:srgbClr val="FF0000"/>
                </a:solidFill>
                <a:effectLst/>
              </a:rPr>
              <a:t>He would like the Army much better if so</a:t>
            </a:r>
            <a:r>
              <a:rPr kumimoji="0" lang="en-US" altLang="en-US" sz="2000" b="0" i="0" u="none" strike="noStrike" cap="none" normalizeH="0" baseline="0" dirty="0">
                <a:ln>
                  <a:noFill/>
                </a:ln>
                <a:solidFill>
                  <a:srgbClr val="000000"/>
                </a:solidFill>
                <a:effectLst/>
              </a:rPr>
              <a:t>. He would have more to do and see his friends more often. We should have more rifle practice than what we do and instead of seeing the way things are done in pictures’</a:t>
            </a:r>
            <a:r>
              <a:rPr kumimoji="0" lang="en-US" altLang="en-US" sz="2000" b="0" i="0" u="none" strike="noStrike" cap="none" normalizeH="0" baseline="0" dirty="0">
                <a:ln>
                  <a:noFill/>
                </a:ln>
                <a:solidFill>
                  <a:schemeClr val="tx1"/>
                </a:solidFill>
                <a:effectLst/>
              </a:rPr>
              <a:t> </a:t>
            </a:r>
          </a:p>
          <a:p>
            <a:r>
              <a:rPr lang="en-US" sz="2000" dirty="0">
                <a:solidFill>
                  <a:srgbClr val="000000"/>
                </a:solidFill>
              </a:rPr>
              <a:t>Response 2</a:t>
            </a:r>
          </a:p>
          <a:p>
            <a:pPr lvl="1"/>
            <a:r>
              <a:rPr kumimoji="0" lang="en-US" altLang="en-US" sz="2000" b="0" i="0" u="none" strike="noStrike" cap="none" normalizeH="0" baseline="0" dirty="0">
                <a:ln>
                  <a:noFill/>
                </a:ln>
                <a:solidFill>
                  <a:srgbClr val="000000"/>
                </a:solidFill>
                <a:effectLst/>
              </a:rPr>
              <a:t>'Back over a few pages in the questions about the Japs and Germans, I said they should be wiped off the face of the earth, well I still think so but if they surrendered and gave up all that they have captured and agreed to some very strict peace terms and prepare in some way to hold them to those terms it might be all right to let them surrender. ‘</a:t>
            </a:r>
            <a:r>
              <a:rPr kumimoji="0" lang="en-US" altLang="en-US" sz="2000" b="0" i="0" u="none" strike="noStrike" cap="none" normalizeH="0" baseline="0" dirty="0">
                <a:ln>
                  <a:noFill/>
                </a:ln>
                <a:solidFill>
                  <a:schemeClr val="tx1"/>
                </a:solidFill>
                <a:effectLst/>
              </a:rPr>
              <a:t> </a:t>
            </a:r>
          </a:p>
          <a:p>
            <a:pPr marL="914400" lvl="2" indent="0">
              <a:buNone/>
            </a:pPr>
            <a:r>
              <a:rPr lang="en-US" altLang="en-US" sz="1600" dirty="0"/>
              <a:t>(Empty sentence was captured)</a:t>
            </a:r>
            <a:endParaRPr kumimoji="0" lang="en-US" altLang="en-US" sz="1600" b="0" i="0" u="none" strike="noStrike" cap="none" normalizeH="0" baseline="0" dirty="0">
              <a:ln>
                <a:noFill/>
              </a:ln>
              <a:solidFill>
                <a:schemeClr val="tx1"/>
              </a:solidFill>
              <a:effectLst/>
            </a:endParaRPr>
          </a:p>
          <a:p>
            <a:pPr lvl="1"/>
            <a:endParaRPr lang="en-US" sz="1600" dirty="0">
              <a:solidFill>
                <a:srgbClr val="000000"/>
              </a:solidFill>
            </a:endParaRPr>
          </a:p>
        </p:txBody>
      </p:sp>
    </p:spTree>
    <p:extLst>
      <p:ext uri="{BB962C8B-B14F-4D97-AF65-F5344CB8AC3E}">
        <p14:creationId xmlns:p14="http://schemas.microsoft.com/office/powerpoint/2010/main" val="135396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757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Clustering survey 64 and ranking responses within the clusters</vt:lpstr>
      <vt:lpstr>Cluster 1</vt:lpstr>
      <vt:lpstr>Cluster 2</vt:lpstr>
      <vt:lpstr>Cluster 3</vt:lpstr>
      <vt:lpstr>Cluster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survey 64 and ranking responses within the clusters</dc:title>
  <dc:creator>Drew Klaubert</dc:creator>
  <cp:lastModifiedBy>Drew Klaubert</cp:lastModifiedBy>
  <cp:revision>4</cp:revision>
  <dcterms:created xsi:type="dcterms:W3CDTF">2020-07-30T19:26:47Z</dcterms:created>
  <dcterms:modified xsi:type="dcterms:W3CDTF">2020-07-30T19:56:44Z</dcterms:modified>
</cp:coreProperties>
</file>