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8"/>
  </p:notesMasterIdLst>
  <p:handoutMasterIdLst>
    <p:handoutMasterId r:id="rId19"/>
  </p:handoutMasterIdLst>
  <p:sldIdLst>
    <p:sldId id="256" r:id="rId5"/>
    <p:sldId id="262" r:id="rId6"/>
    <p:sldId id="271" r:id="rId7"/>
    <p:sldId id="264" r:id="rId8"/>
    <p:sldId id="268" r:id="rId9"/>
    <p:sldId id="267" r:id="rId10"/>
    <p:sldId id="274" r:id="rId11"/>
    <p:sldId id="266" r:id="rId12"/>
    <p:sldId id="273" r:id="rId13"/>
    <p:sldId id="259" r:id="rId14"/>
    <p:sldId id="270" r:id="rId15"/>
    <p:sldId id="265"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F687D5-14FA-48F0-B0B5-EEFA7C3D9D94}" v="1633" dt="2024-07-09T17:01:49.746"/>
    <p1510:client id="{CC9FB770-6B11-462A-8685-2D9B7DE5828B}" v="64" dt="2024-07-09T17:10:38.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97" d="100"/>
          <a:sy n="97" d="100"/>
        </p:scale>
        <p:origin x="48" y="10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notesMaster" Target="notesMasters/notesMaster1.xml" Id="rId18" /><Relationship Type="http://schemas.openxmlformats.org/officeDocument/2006/relationships/customXml" Target="../customXml/item3.xml" Id="rId3" /><Relationship Type="http://schemas.openxmlformats.org/officeDocument/2006/relationships/viewProps" Target="viewProps.xml"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slide" Target="slides/slide13.xml" Id="rId17" /><Relationship Type="http://schemas.microsoft.com/office/2015/10/relationships/revisionInfo" Target="revisionInfo.xml" Id="rId25"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presProps" Target="presProps.xml" Id="rId20"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tableStyles" Target="tableStyles.xml" Id="rId23" /><Relationship Type="http://schemas.openxmlformats.org/officeDocument/2006/relationships/slide" Target="slides/slide6.xml" Id="rId10" /><Relationship Type="http://schemas.openxmlformats.org/officeDocument/2006/relationships/handoutMaster" Target="handoutMasters/handoutMaster1.xml" Id="rId19"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theme" Target="theme/theme1.xml" Id="rId22"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5/8/layout/pyramid1" loCatId="pyramid" qsTypeId="urn:microsoft.com/office/officeart/2005/8/quickstyle/3d1" qsCatId="3D" csTypeId="urn:microsoft.com/office/officeart/2005/8/colors/colorful1" csCatId="colorful" phldr="1"/>
      <dgm:spPr/>
      <dgm:t>
        <a:bodyPr/>
        <a:lstStyle/>
        <a:p>
          <a:endParaRPr lang="en-US"/>
        </a:p>
      </dgm:t>
    </dgm:pt>
    <dgm:pt modelId="{6750AC01-D39D-4F3A-9DC8-2A211EE986A2}">
      <dgm:prSet phldrT="[Text]"/>
      <dgm:spPr/>
      <dgm:t>
        <a:bodyPr/>
        <a:lstStyle/>
        <a:p>
          <a:r>
            <a:rPr lang="en-US" dirty="0">
              <a:latin typeface="Gill Sans MT" panose="020B0502020104020203"/>
            </a:rPr>
            <a:t> USA - 280</a:t>
          </a:r>
          <a:endParaRPr lang="en-US"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r>
            <a:rPr lang="en-US" dirty="0">
              <a:latin typeface="Gill Sans MT" panose="020B0502020104020203"/>
            </a:rPr>
            <a:t> URS - 235</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r>
            <a:rPr lang="en-US" dirty="0">
              <a:latin typeface="Gill Sans MT" panose="020B0502020104020203"/>
            </a:rPr>
            <a:t> GBR- 161</a:t>
          </a:r>
          <a:endParaRPr lang="en-US" dirty="0"/>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C844FEF3-563A-490E-BF61-A51C5E7D096F}">
      <dgm:prSet phldr="0"/>
      <dgm:spPr/>
      <dgm:t>
        <a:bodyPr/>
        <a:lstStyle/>
        <a:p>
          <a:pPr rtl="0"/>
          <a:r>
            <a:rPr lang="en-US" dirty="0">
              <a:latin typeface="Gill Sans MT" panose="020B0502020104020203"/>
            </a:rPr>
            <a:t> Gold: 136</a:t>
          </a:r>
        </a:p>
      </dgm:t>
    </dgm:pt>
    <dgm:pt modelId="{7FE1B485-2B5D-4454-B87F-D00A0CF5035C}" type="parTrans" cxnId="{66A389AA-9D10-45FF-BCDB-9CE040CA68BC}">
      <dgm:prSet/>
      <dgm:spPr/>
    </dgm:pt>
    <dgm:pt modelId="{C79CB248-CF96-4C23-81DF-6FF4944C7200}" type="sibTrans" cxnId="{66A389AA-9D10-45FF-BCDB-9CE040CA68BC}">
      <dgm:prSet/>
      <dgm:spPr/>
    </dgm:pt>
    <dgm:pt modelId="{57B105B1-7990-4F90-8B70-E3C1B74AA35F}">
      <dgm:prSet phldr="0"/>
      <dgm:spPr/>
      <dgm:t>
        <a:bodyPr/>
        <a:lstStyle/>
        <a:p>
          <a:pPr rtl="0"/>
          <a:r>
            <a:rPr lang="en-US" dirty="0">
              <a:latin typeface="Gill Sans MT" panose="020B0502020104020203"/>
            </a:rPr>
            <a:t> Silver: 76</a:t>
          </a:r>
          <a:endParaRPr lang="en-US" dirty="0"/>
        </a:p>
      </dgm:t>
    </dgm:pt>
    <dgm:pt modelId="{2881018E-07DF-47EE-885B-E5DE4010D5B4}" type="parTrans" cxnId="{4E4135B5-4201-4D1E-90B7-43016E82447B}">
      <dgm:prSet/>
      <dgm:spPr/>
    </dgm:pt>
    <dgm:pt modelId="{D4E486A9-A9A2-422D-BD98-A71FBEB1387D}" type="sibTrans" cxnId="{4E4135B5-4201-4D1E-90B7-43016E82447B}">
      <dgm:prSet/>
      <dgm:spPr/>
    </dgm:pt>
    <dgm:pt modelId="{27AC4A34-59F1-46B6-B2CC-D85951EEEB41}">
      <dgm:prSet phldr="0"/>
      <dgm:spPr/>
      <dgm:t>
        <a:bodyPr/>
        <a:lstStyle/>
        <a:p>
          <a:pPr rtl="0"/>
          <a:r>
            <a:rPr lang="en-US" dirty="0">
              <a:latin typeface="Gill Sans MT" panose="020B0502020104020203"/>
            </a:rPr>
            <a:t> Bronze: 67</a:t>
          </a:r>
        </a:p>
      </dgm:t>
    </dgm:pt>
    <dgm:pt modelId="{6747CA24-0648-434D-9748-3C1155B840FF}" type="parTrans" cxnId="{1B2DEF13-2C07-44D3-9226-4447E9B2AFCB}">
      <dgm:prSet/>
      <dgm:spPr/>
    </dgm:pt>
    <dgm:pt modelId="{976CC8EC-F4F3-4972-BA1B-EF7F55DF86E0}" type="sibTrans" cxnId="{1B2DEF13-2C07-44D3-9226-4447E9B2AFCB}">
      <dgm:prSet/>
      <dgm:spPr/>
    </dgm:pt>
    <dgm:pt modelId="{8F2AF168-6A26-411A-AE68-34E16057C622}">
      <dgm:prSet phldr="0"/>
      <dgm:spPr/>
      <dgm:t>
        <a:bodyPr/>
        <a:lstStyle/>
        <a:p>
          <a:pPr rtl="0"/>
          <a:r>
            <a:rPr lang="en-US" dirty="0">
              <a:latin typeface="Gill Sans MT" panose="020B0502020104020203"/>
            </a:rPr>
            <a:t> Gold: 96</a:t>
          </a:r>
        </a:p>
      </dgm:t>
    </dgm:pt>
    <dgm:pt modelId="{C6D34ADA-2CEF-497E-93B7-E06171F995FC}" type="parTrans" cxnId="{2792A67F-5CB6-4662-B80B-A11E026CA2BB}">
      <dgm:prSet/>
      <dgm:spPr/>
    </dgm:pt>
    <dgm:pt modelId="{ED592537-EFB0-4852-B019-DB1D88978839}" type="sibTrans" cxnId="{2792A67F-5CB6-4662-B80B-A11E026CA2BB}">
      <dgm:prSet/>
      <dgm:spPr/>
    </dgm:pt>
    <dgm:pt modelId="{47F98F48-A02C-41A3-922A-26E6E5BBE259}">
      <dgm:prSet phldr="0"/>
      <dgm:spPr/>
      <dgm:t>
        <a:bodyPr/>
        <a:lstStyle/>
        <a:p>
          <a:r>
            <a:rPr lang="en-US" dirty="0">
              <a:latin typeface="Gill Sans MT" panose="020B0502020104020203"/>
            </a:rPr>
            <a:t> Silver: 72</a:t>
          </a:r>
        </a:p>
      </dgm:t>
    </dgm:pt>
    <dgm:pt modelId="{EA26C428-C933-4199-BC85-9D5B12073AFE}" type="parTrans" cxnId="{85487FDF-96D7-4B63-B17F-FE111C8F030E}">
      <dgm:prSet/>
      <dgm:spPr/>
    </dgm:pt>
    <dgm:pt modelId="{E6C565AA-6BF5-43CD-9DD1-9495FA645EC7}" type="sibTrans" cxnId="{85487FDF-96D7-4B63-B17F-FE111C8F030E}">
      <dgm:prSet/>
      <dgm:spPr/>
    </dgm:pt>
    <dgm:pt modelId="{C5F8B00B-A5B8-43A9-9D92-5E6E8F15B6A0}">
      <dgm:prSet phldr="0"/>
      <dgm:spPr/>
      <dgm:t>
        <a:bodyPr/>
        <a:lstStyle/>
        <a:p>
          <a:r>
            <a:rPr lang="en-US" dirty="0">
              <a:latin typeface="Gill Sans MT" panose="020B0502020104020203"/>
            </a:rPr>
            <a:t> Bronze: 67</a:t>
          </a:r>
        </a:p>
      </dgm:t>
    </dgm:pt>
    <dgm:pt modelId="{E5FEF7DB-B6C8-4CC1-B468-3772AFFD0DF7}" type="parTrans" cxnId="{6F574246-4CF0-4B08-BDE1-59735CB357F2}">
      <dgm:prSet/>
      <dgm:spPr/>
    </dgm:pt>
    <dgm:pt modelId="{EEFF388E-6B0D-4A58-A996-52A66974BCDE}" type="sibTrans" cxnId="{6F574246-4CF0-4B08-BDE1-59735CB357F2}">
      <dgm:prSet/>
      <dgm:spPr/>
    </dgm:pt>
    <dgm:pt modelId="{835B5A7F-40F7-4640-9469-B1668A13B9B7}">
      <dgm:prSet phldr="0"/>
      <dgm:spPr/>
      <dgm:t>
        <a:bodyPr/>
        <a:lstStyle/>
        <a:p>
          <a:r>
            <a:rPr lang="en-US" dirty="0">
              <a:latin typeface="Gill Sans MT" panose="020B0502020104020203"/>
            </a:rPr>
            <a:t> Gold: 51</a:t>
          </a:r>
        </a:p>
      </dgm:t>
    </dgm:pt>
    <dgm:pt modelId="{FD6DE229-5EAF-4BA2-B9EE-3BB809B2D388}" type="parTrans" cxnId="{41FBE9A1-A350-43A9-A0C4-572C07502DB2}">
      <dgm:prSet/>
      <dgm:spPr/>
    </dgm:pt>
    <dgm:pt modelId="{7409F0B8-D53A-41C1-9B16-DC4A8173D996}" type="sibTrans" cxnId="{41FBE9A1-A350-43A9-A0C4-572C07502DB2}">
      <dgm:prSet/>
      <dgm:spPr/>
    </dgm:pt>
    <dgm:pt modelId="{EB478D44-69C3-4E53-9B80-7C3434F840BF}">
      <dgm:prSet phldr="0"/>
      <dgm:spPr/>
      <dgm:t>
        <a:bodyPr/>
        <a:lstStyle/>
        <a:p>
          <a:r>
            <a:rPr lang="en-US" dirty="0">
              <a:latin typeface="Gill Sans MT" panose="020B0502020104020203"/>
            </a:rPr>
            <a:t> Silver: 58</a:t>
          </a:r>
        </a:p>
      </dgm:t>
    </dgm:pt>
    <dgm:pt modelId="{422AE50F-29AE-4D2A-8943-CCBB1589C690}" type="parTrans" cxnId="{DD2232CD-4173-4F5A-8368-BAC683DECD60}">
      <dgm:prSet/>
      <dgm:spPr/>
    </dgm:pt>
    <dgm:pt modelId="{B195F883-29BA-4358-A2B5-A1184255CA0C}" type="sibTrans" cxnId="{DD2232CD-4173-4F5A-8368-BAC683DECD60}">
      <dgm:prSet/>
      <dgm:spPr/>
    </dgm:pt>
    <dgm:pt modelId="{2542394B-AAEE-415D-9B3C-282301ED5180}">
      <dgm:prSet phldr="0"/>
      <dgm:spPr/>
      <dgm:t>
        <a:bodyPr/>
        <a:lstStyle/>
        <a:p>
          <a:r>
            <a:rPr lang="en-US" dirty="0">
              <a:latin typeface="Gill Sans MT" panose="020B0502020104020203"/>
            </a:rPr>
            <a:t> Bronze: 52 </a:t>
          </a:r>
          <a:endParaRPr lang="en-US" dirty="0"/>
        </a:p>
      </dgm:t>
    </dgm:pt>
    <dgm:pt modelId="{2B42770D-2D8E-40DF-B884-D59752E1B54C}" type="parTrans" cxnId="{75DD23B7-7502-48A6-8D30-37950B2BDD4F}">
      <dgm:prSet/>
      <dgm:spPr/>
    </dgm:pt>
    <dgm:pt modelId="{E08C27B1-2100-4ADC-A681-E1DD11B1F9C0}" type="sibTrans" cxnId="{75DD23B7-7502-48A6-8D30-37950B2BDD4F}">
      <dgm:prSet/>
      <dgm:spPr/>
    </dgm:pt>
    <dgm:pt modelId="{DE330D34-C493-4D9B-A842-BD2F662F9CCF}" type="pres">
      <dgm:prSet presAssocID="{7E5AA53B-3EEE-4DE4-BB81-9044890C2946}" presName="Name0" presStyleCnt="0">
        <dgm:presLayoutVars>
          <dgm:dir/>
          <dgm:animLvl val="lvl"/>
          <dgm:resizeHandles val="exact"/>
        </dgm:presLayoutVars>
      </dgm:prSet>
      <dgm:spPr/>
    </dgm:pt>
    <dgm:pt modelId="{B2BD5C08-8510-42C0-9701-5E8C95962FAA}" type="pres">
      <dgm:prSet presAssocID="{6750AC01-D39D-4F3A-9DC8-2A211EE986A2}" presName="Name8" presStyleCnt="0"/>
      <dgm:spPr/>
    </dgm:pt>
    <dgm:pt modelId="{D1E18940-5FEB-41AA-829D-447EC648FE5F}" type="pres">
      <dgm:prSet presAssocID="{6750AC01-D39D-4F3A-9DC8-2A211EE986A2}" presName="acctBkgd" presStyleLbl="alignAcc1" presStyleIdx="0" presStyleCnt="3"/>
      <dgm:spPr/>
    </dgm:pt>
    <dgm:pt modelId="{6F1FF388-97E6-4874-B410-3C6AB2B2C1F1}" type="pres">
      <dgm:prSet presAssocID="{6750AC01-D39D-4F3A-9DC8-2A211EE986A2}" presName="acctTx" presStyleLbl="alignAcc1" presStyleIdx="0" presStyleCnt="3">
        <dgm:presLayoutVars>
          <dgm:bulletEnabled val="1"/>
        </dgm:presLayoutVars>
      </dgm:prSet>
      <dgm:spPr/>
    </dgm:pt>
    <dgm:pt modelId="{2490EC75-425F-4AD5-BD98-5CD79449CCCA}" type="pres">
      <dgm:prSet presAssocID="{6750AC01-D39D-4F3A-9DC8-2A211EE986A2}" presName="level" presStyleLbl="node1" presStyleIdx="0" presStyleCnt="3">
        <dgm:presLayoutVars>
          <dgm:chMax val="1"/>
          <dgm:bulletEnabled val="1"/>
        </dgm:presLayoutVars>
      </dgm:prSet>
      <dgm:spPr/>
    </dgm:pt>
    <dgm:pt modelId="{4CC46E6F-FCEC-48AF-A6F7-1B4E87BD9AA8}" type="pres">
      <dgm:prSet presAssocID="{6750AC01-D39D-4F3A-9DC8-2A211EE986A2}" presName="levelTx" presStyleLbl="revTx" presStyleIdx="0" presStyleCnt="0">
        <dgm:presLayoutVars>
          <dgm:chMax val="1"/>
          <dgm:bulletEnabled val="1"/>
        </dgm:presLayoutVars>
      </dgm:prSet>
      <dgm:spPr/>
    </dgm:pt>
    <dgm:pt modelId="{5C0054F2-F13A-4BD4-85EA-ACB2F923B2A6}" type="pres">
      <dgm:prSet presAssocID="{0BEF68B8-1228-47BB-83B5-7B9CD1E3F84E}" presName="Name8" presStyleCnt="0"/>
      <dgm:spPr/>
    </dgm:pt>
    <dgm:pt modelId="{87E527B3-0BE1-4355-AD3B-7A07AD2FA242}" type="pres">
      <dgm:prSet presAssocID="{0BEF68B8-1228-47BB-83B5-7B9CD1E3F84E}" presName="acctBkgd" presStyleLbl="alignAcc1" presStyleIdx="1" presStyleCnt="3"/>
      <dgm:spPr/>
    </dgm:pt>
    <dgm:pt modelId="{6E13E5DA-6A7B-4DC1-8520-C8980D56C390}" type="pres">
      <dgm:prSet presAssocID="{0BEF68B8-1228-47BB-83B5-7B9CD1E3F84E}" presName="acctTx" presStyleLbl="alignAcc1" presStyleIdx="1" presStyleCnt="3">
        <dgm:presLayoutVars>
          <dgm:bulletEnabled val="1"/>
        </dgm:presLayoutVars>
      </dgm:prSet>
      <dgm:spPr/>
    </dgm:pt>
    <dgm:pt modelId="{355F7FD8-7779-4EB6-80C4-5625F313D738}" type="pres">
      <dgm:prSet presAssocID="{0BEF68B8-1228-47BB-83B5-7B9CD1E3F84E}" presName="level" presStyleLbl="node1" presStyleIdx="1" presStyleCnt="3">
        <dgm:presLayoutVars>
          <dgm:chMax val="1"/>
          <dgm:bulletEnabled val="1"/>
        </dgm:presLayoutVars>
      </dgm:prSet>
      <dgm:spPr/>
    </dgm:pt>
    <dgm:pt modelId="{FEA91990-AF51-4FBA-A966-A1EB7E2B9559}" type="pres">
      <dgm:prSet presAssocID="{0BEF68B8-1228-47BB-83B5-7B9CD1E3F84E}" presName="levelTx" presStyleLbl="revTx" presStyleIdx="0" presStyleCnt="0">
        <dgm:presLayoutVars>
          <dgm:chMax val="1"/>
          <dgm:bulletEnabled val="1"/>
        </dgm:presLayoutVars>
      </dgm:prSet>
      <dgm:spPr/>
    </dgm:pt>
    <dgm:pt modelId="{FE607CD4-B2F5-4465-810E-179AAE317421}" type="pres">
      <dgm:prSet presAssocID="{5605D28D-2CE6-4513-8566-952984E21E14}" presName="Name8" presStyleCnt="0"/>
      <dgm:spPr/>
    </dgm:pt>
    <dgm:pt modelId="{07DA9E16-8BA5-46A2-8BB9-82ADBEA6D52F}" type="pres">
      <dgm:prSet presAssocID="{5605D28D-2CE6-4513-8566-952984E21E14}" presName="acctBkgd" presStyleLbl="alignAcc1" presStyleIdx="2" presStyleCnt="3"/>
      <dgm:spPr/>
    </dgm:pt>
    <dgm:pt modelId="{DACBB23F-B43F-4B33-B894-8DE5C7B50071}" type="pres">
      <dgm:prSet presAssocID="{5605D28D-2CE6-4513-8566-952984E21E14}" presName="acctTx" presStyleLbl="alignAcc1" presStyleIdx="2" presStyleCnt="3">
        <dgm:presLayoutVars>
          <dgm:bulletEnabled val="1"/>
        </dgm:presLayoutVars>
      </dgm:prSet>
      <dgm:spPr/>
    </dgm:pt>
    <dgm:pt modelId="{A8261B15-BCA3-432D-9972-69A7C1D91042}" type="pres">
      <dgm:prSet presAssocID="{5605D28D-2CE6-4513-8566-952984E21E14}" presName="level" presStyleLbl="node1" presStyleIdx="2" presStyleCnt="3">
        <dgm:presLayoutVars>
          <dgm:chMax val="1"/>
          <dgm:bulletEnabled val="1"/>
        </dgm:presLayoutVars>
      </dgm:prSet>
      <dgm:spPr/>
    </dgm:pt>
    <dgm:pt modelId="{FE79B2E0-CC72-4C42-B0B4-C78C9F2C03F8}" type="pres">
      <dgm:prSet presAssocID="{5605D28D-2CE6-4513-8566-952984E21E14}" presName="levelTx" presStyleLbl="revTx" presStyleIdx="0" presStyleCnt="0">
        <dgm:presLayoutVars>
          <dgm:chMax val="1"/>
          <dgm:bulletEnabled val="1"/>
        </dgm:presLayoutVars>
      </dgm:prSet>
      <dgm:spPr/>
    </dgm:pt>
  </dgm:ptLst>
  <dgm:cxnLst>
    <dgm:cxn modelId="{566D8F00-96F5-4B24-89E0-1FAFC0A809D1}" type="presOf" srcId="{5605D28D-2CE6-4513-8566-952984E21E14}" destId="{A8261B15-BCA3-432D-9972-69A7C1D91042}" srcOrd="0" destOrd="0" presId="urn:microsoft.com/office/officeart/2005/8/layout/pyramid1"/>
    <dgm:cxn modelId="{2E83BA0C-EFE1-4E6F-B867-E7D3D1BE5664}" type="presOf" srcId="{47F98F48-A02C-41A3-922A-26E6E5BBE259}" destId="{6E13E5DA-6A7B-4DC1-8520-C8980D56C390}" srcOrd="1" destOrd="1" presId="urn:microsoft.com/office/officeart/2005/8/layout/pyramid1"/>
    <dgm:cxn modelId="{C391E70F-3002-4476-A285-86D436754C43}" type="presOf" srcId="{8F2AF168-6A26-411A-AE68-34E16057C622}" destId="{87E527B3-0BE1-4355-AD3B-7A07AD2FA242}" srcOrd="0" destOrd="0" presId="urn:microsoft.com/office/officeart/2005/8/layout/pyramid1"/>
    <dgm:cxn modelId="{5AA7EC11-EED0-434D-8220-BBE66E6F421C}" type="presOf" srcId="{EB478D44-69C3-4E53-9B80-7C3434F840BF}" destId="{07DA9E16-8BA5-46A2-8BB9-82ADBEA6D52F}" srcOrd="0" destOrd="1" presId="urn:microsoft.com/office/officeart/2005/8/layout/pyramid1"/>
    <dgm:cxn modelId="{1B2DEF13-2C07-44D3-9226-4447E9B2AFCB}" srcId="{6750AC01-D39D-4F3A-9DC8-2A211EE986A2}" destId="{27AC4A34-59F1-46B6-B2CC-D85951EEEB41}" srcOrd="2" destOrd="0" parTransId="{6747CA24-0648-434D-9748-3C1155B840FF}" sibTransId="{976CC8EC-F4F3-4972-BA1B-EF7F55DF86E0}"/>
    <dgm:cxn modelId="{1E99E31B-9501-4B4A-977D-7FDD3DB1F3E9}" type="presOf" srcId="{C5F8B00B-A5B8-43A9-9D92-5E6E8F15B6A0}" destId="{87E527B3-0BE1-4355-AD3B-7A07AD2FA242}" srcOrd="0" destOrd="2" presId="urn:microsoft.com/office/officeart/2005/8/layout/pyramid1"/>
    <dgm:cxn modelId="{91215424-6D07-4D33-83DE-075B322883CF}" type="presOf" srcId="{47F98F48-A02C-41A3-922A-26E6E5BBE259}" destId="{87E527B3-0BE1-4355-AD3B-7A07AD2FA242}" srcOrd="0" destOrd="1" presId="urn:microsoft.com/office/officeart/2005/8/layout/pyramid1"/>
    <dgm:cxn modelId="{C8E64929-AF4B-4995-87F7-CA245ECC28E6}" type="presOf" srcId="{27AC4A34-59F1-46B6-B2CC-D85951EEEB41}" destId="{6F1FF388-97E6-4874-B410-3C6AB2B2C1F1}" srcOrd="1" destOrd="2" presId="urn:microsoft.com/office/officeart/2005/8/layout/pyramid1"/>
    <dgm:cxn modelId="{EB914833-AD9D-446B-A916-1724D56E4035}" type="presOf" srcId="{27AC4A34-59F1-46B6-B2CC-D85951EEEB41}" destId="{D1E18940-5FEB-41AA-829D-447EC648FE5F}" srcOrd="0" destOrd="2" presId="urn:microsoft.com/office/officeart/2005/8/layout/pyramid1"/>
    <dgm:cxn modelId="{F3120437-25A4-4537-B7AD-B0D170FB2062}" type="presOf" srcId="{57B105B1-7990-4F90-8B70-E3C1B74AA35F}" destId="{6F1FF388-97E6-4874-B410-3C6AB2B2C1F1}" srcOrd="1" destOrd="1" presId="urn:microsoft.com/office/officeart/2005/8/layout/pyramid1"/>
    <dgm:cxn modelId="{08321E39-50A2-42D1-B294-13ABDB4740E2}" type="presOf" srcId="{2542394B-AAEE-415D-9B3C-282301ED5180}" destId="{DACBB23F-B43F-4B33-B894-8DE5C7B50071}" srcOrd="1" destOrd="2" presId="urn:microsoft.com/office/officeart/2005/8/layout/pyramid1"/>
    <dgm:cxn modelId="{0B5DAE5F-BCDC-4BF7-A6E7-CF856886A64D}" srcId="{7E5AA53B-3EEE-4DE4-BB81-9044890C2946}" destId="{6750AC01-D39D-4F3A-9DC8-2A211EE986A2}" srcOrd="0" destOrd="0" parTransId="{720680DC-AAA4-4434-A582-60EBCC5BA355}" sibTransId="{CA077D98-8478-47EA-B6A9-99ACE60C64D4}"/>
    <dgm:cxn modelId="{F9D79560-3C93-43E7-9501-C3E7A1B15C0A}" type="presOf" srcId="{EB478D44-69C3-4E53-9B80-7C3434F840BF}" destId="{DACBB23F-B43F-4B33-B894-8DE5C7B50071}" srcOrd="1" destOrd="1" presId="urn:microsoft.com/office/officeart/2005/8/layout/pyramid1"/>
    <dgm:cxn modelId="{56965E61-AF8C-458B-848F-FA2760837BDE}" type="presOf" srcId="{835B5A7F-40F7-4640-9469-B1668A13B9B7}" destId="{07DA9E16-8BA5-46A2-8BB9-82ADBEA6D52F}" srcOrd="0" destOrd="0" presId="urn:microsoft.com/office/officeart/2005/8/layout/pyramid1"/>
    <dgm:cxn modelId="{6F574246-4CF0-4B08-BDE1-59735CB357F2}" srcId="{0BEF68B8-1228-47BB-83B5-7B9CD1E3F84E}" destId="{C5F8B00B-A5B8-43A9-9D92-5E6E8F15B6A0}" srcOrd="2" destOrd="0" parTransId="{E5FEF7DB-B6C8-4CC1-B468-3772AFFD0DF7}" sibTransId="{EEFF388E-6B0D-4A58-A996-52A66974BCDE}"/>
    <dgm:cxn modelId="{FFE74C77-305C-403D-B8F5-AC0B65F2BD2C}" type="presOf" srcId="{8F2AF168-6A26-411A-AE68-34E16057C622}" destId="{6E13E5DA-6A7B-4DC1-8520-C8980D56C390}" srcOrd="1" destOrd="0" presId="urn:microsoft.com/office/officeart/2005/8/layout/pyramid1"/>
    <dgm:cxn modelId="{E323F759-C96A-48DA-B524-D98E17C0FCC9}" type="presOf" srcId="{C844FEF3-563A-490E-BF61-A51C5E7D096F}" destId="{6F1FF388-97E6-4874-B410-3C6AB2B2C1F1}" srcOrd="1" destOrd="0" presId="urn:microsoft.com/office/officeart/2005/8/layout/pyramid1"/>
    <dgm:cxn modelId="{03B9727E-5EB7-4E70-966C-AB586AD28CD9}" type="presOf" srcId="{835B5A7F-40F7-4640-9469-B1668A13B9B7}" destId="{DACBB23F-B43F-4B33-B894-8DE5C7B50071}" srcOrd="1" destOrd="0" presId="urn:microsoft.com/office/officeart/2005/8/layout/pyramid1"/>
    <dgm:cxn modelId="{2792A67F-5CB6-4662-B80B-A11E026CA2BB}" srcId="{0BEF68B8-1228-47BB-83B5-7B9CD1E3F84E}" destId="{8F2AF168-6A26-411A-AE68-34E16057C622}" srcOrd="0" destOrd="0" parTransId="{C6D34ADA-2CEF-497E-93B7-E06171F995FC}" sibTransId="{ED592537-EFB0-4852-B019-DB1D88978839}"/>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1118DC96-E2CB-478A-B4FA-48182D920B2D}" type="presOf" srcId="{6750AC01-D39D-4F3A-9DC8-2A211EE986A2}" destId="{2490EC75-425F-4AD5-BD98-5CD79449CCCA}" srcOrd="0" destOrd="0" presId="urn:microsoft.com/office/officeart/2005/8/layout/pyramid1"/>
    <dgm:cxn modelId="{2955FF97-2CEC-4215-A30E-C27760D305D5}" type="presOf" srcId="{0BEF68B8-1228-47BB-83B5-7B9CD1E3F84E}" destId="{FEA91990-AF51-4FBA-A966-A1EB7E2B9559}" srcOrd="1" destOrd="0" presId="urn:microsoft.com/office/officeart/2005/8/layout/pyramid1"/>
    <dgm:cxn modelId="{CF113598-A4B5-41F8-8CF0-37251181762B}" type="presOf" srcId="{2542394B-AAEE-415D-9B3C-282301ED5180}" destId="{07DA9E16-8BA5-46A2-8BB9-82ADBEA6D52F}" srcOrd="0" destOrd="2" presId="urn:microsoft.com/office/officeart/2005/8/layout/pyramid1"/>
    <dgm:cxn modelId="{41FBE9A1-A350-43A9-A0C4-572C07502DB2}" srcId="{5605D28D-2CE6-4513-8566-952984E21E14}" destId="{835B5A7F-40F7-4640-9469-B1668A13B9B7}" srcOrd="0" destOrd="0" parTransId="{FD6DE229-5EAF-4BA2-B9EE-3BB809B2D388}" sibTransId="{7409F0B8-D53A-41C1-9B16-DC4A8173D996}"/>
    <dgm:cxn modelId="{A38FB0A4-90CF-4979-8649-FB12990E45AD}" type="presOf" srcId="{C844FEF3-563A-490E-BF61-A51C5E7D096F}" destId="{D1E18940-5FEB-41AA-829D-447EC648FE5F}" srcOrd="0" destOrd="0" presId="urn:microsoft.com/office/officeart/2005/8/layout/pyramid1"/>
    <dgm:cxn modelId="{276297A9-CA46-45FE-8D4F-52F814FB88AD}" type="presOf" srcId="{57B105B1-7990-4F90-8B70-E3C1B74AA35F}" destId="{D1E18940-5FEB-41AA-829D-447EC648FE5F}" srcOrd="0" destOrd="1" presId="urn:microsoft.com/office/officeart/2005/8/layout/pyramid1"/>
    <dgm:cxn modelId="{66A389AA-9D10-45FF-BCDB-9CE040CA68BC}" srcId="{6750AC01-D39D-4F3A-9DC8-2A211EE986A2}" destId="{C844FEF3-563A-490E-BF61-A51C5E7D096F}" srcOrd="0" destOrd="0" parTransId="{7FE1B485-2B5D-4454-B87F-D00A0CF5035C}" sibTransId="{C79CB248-CF96-4C23-81DF-6FF4944C7200}"/>
    <dgm:cxn modelId="{4E4135B5-4201-4D1E-90B7-43016E82447B}" srcId="{6750AC01-D39D-4F3A-9DC8-2A211EE986A2}" destId="{57B105B1-7990-4F90-8B70-E3C1B74AA35F}" srcOrd="1" destOrd="0" parTransId="{2881018E-07DF-47EE-885B-E5DE4010D5B4}" sibTransId="{D4E486A9-A9A2-422D-BD98-A71FBEB1387D}"/>
    <dgm:cxn modelId="{75DD23B7-7502-48A6-8D30-37950B2BDD4F}" srcId="{5605D28D-2CE6-4513-8566-952984E21E14}" destId="{2542394B-AAEE-415D-9B3C-282301ED5180}" srcOrd="2" destOrd="0" parTransId="{2B42770D-2D8E-40DF-B884-D59752E1B54C}" sibTransId="{E08C27B1-2100-4ADC-A681-E1DD11B1F9C0}"/>
    <dgm:cxn modelId="{056A19BD-8D73-426A-B8AB-0F0C0C88AF64}" type="presOf" srcId="{0BEF68B8-1228-47BB-83B5-7B9CD1E3F84E}" destId="{355F7FD8-7779-4EB6-80C4-5625F313D738}" srcOrd="0" destOrd="0" presId="urn:microsoft.com/office/officeart/2005/8/layout/pyramid1"/>
    <dgm:cxn modelId="{16CA7AC4-71F8-4569-A9C9-C25EA4155296}" type="presOf" srcId="{6750AC01-D39D-4F3A-9DC8-2A211EE986A2}" destId="{4CC46E6F-FCEC-48AF-A6F7-1B4E87BD9AA8}" srcOrd="1" destOrd="0" presId="urn:microsoft.com/office/officeart/2005/8/layout/pyramid1"/>
    <dgm:cxn modelId="{F319E1C6-C326-45CD-8C19-5F6AA29041CB}" type="presOf" srcId="{C5F8B00B-A5B8-43A9-9D92-5E6E8F15B6A0}" destId="{6E13E5DA-6A7B-4DC1-8520-C8980D56C390}" srcOrd="1" destOrd="2" presId="urn:microsoft.com/office/officeart/2005/8/layout/pyramid1"/>
    <dgm:cxn modelId="{DD2232CD-4173-4F5A-8368-BAC683DECD60}" srcId="{5605D28D-2CE6-4513-8566-952984E21E14}" destId="{EB478D44-69C3-4E53-9B80-7C3434F840BF}" srcOrd="1" destOrd="0" parTransId="{422AE50F-29AE-4D2A-8943-CCBB1589C690}" sibTransId="{B195F883-29BA-4358-A2B5-A1184255CA0C}"/>
    <dgm:cxn modelId="{CF2460D7-C701-4038-912A-0366629246E9}" type="presOf" srcId="{5605D28D-2CE6-4513-8566-952984E21E14}" destId="{FE79B2E0-CC72-4C42-B0B4-C78C9F2C03F8}" srcOrd="1" destOrd="0" presId="urn:microsoft.com/office/officeart/2005/8/layout/pyramid1"/>
    <dgm:cxn modelId="{85487FDF-96D7-4B63-B17F-FE111C8F030E}" srcId="{0BEF68B8-1228-47BB-83B5-7B9CD1E3F84E}" destId="{47F98F48-A02C-41A3-922A-26E6E5BBE259}" srcOrd="1" destOrd="0" parTransId="{EA26C428-C933-4199-BC85-9D5B12073AFE}" sibTransId="{E6C565AA-6BF5-43CD-9DD1-9495FA645EC7}"/>
    <dgm:cxn modelId="{AF48EEDF-0465-4CDA-BCE4-0D60204C92B1}" type="presOf" srcId="{7E5AA53B-3EEE-4DE4-BB81-9044890C2946}" destId="{DE330D34-C493-4D9B-A842-BD2F662F9CCF}" srcOrd="0" destOrd="0" presId="urn:microsoft.com/office/officeart/2005/8/layout/pyramid1"/>
    <dgm:cxn modelId="{E372B522-A631-4764-83D3-BFF850477A61}" type="presParOf" srcId="{DE330D34-C493-4D9B-A842-BD2F662F9CCF}" destId="{B2BD5C08-8510-42C0-9701-5E8C95962FAA}" srcOrd="0" destOrd="0" presId="urn:microsoft.com/office/officeart/2005/8/layout/pyramid1"/>
    <dgm:cxn modelId="{D59990EE-4DE3-462E-9752-E92802E0C1A4}" type="presParOf" srcId="{B2BD5C08-8510-42C0-9701-5E8C95962FAA}" destId="{D1E18940-5FEB-41AA-829D-447EC648FE5F}" srcOrd="0" destOrd="0" presId="urn:microsoft.com/office/officeart/2005/8/layout/pyramid1"/>
    <dgm:cxn modelId="{8BB0026F-8BB9-451D-B4D8-4FAC4CDAF073}" type="presParOf" srcId="{B2BD5C08-8510-42C0-9701-5E8C95962FAA}" destId="{6F1FF388-97E6-4874-B410-3C6AB2B2C1F1}" srcOrd="1" destOrd="0" presId="urn:microsoft.com/office/officeart/2005/8/layout/pyramid1"/>
    <dgm:cxn modelId="{1CA12D50-B25F-480A-B8D0-4BA122CEDD64}" type="presParOf" srcId="{B2BD5C08-8510-42C0-9701-5E8C95962FAA}" destId="{2490EC75-425F-4AD5-BD98-5CD79449CCCA}" srcOrd="2" destOrd="0" presId="urn:microsoft.com/office/officeart/2005/8/layout/pyramid1"/>
    <dgm:cxn modelId="{C2E71311-A4F9-4E10-BB8E-D42F7CB0AB11}" type="presParOf" srcId="{B2BD5C08-8510-42C0-9701-5E8C95962FAA}" destId="{4CC46E6F-FCEC-48AF-A6F7-1B4E87BD9AA8}" srcOrd="3" destOrd="0" presId="urn:microsoft.com/office/officeart/2005/8/layout/pyramid1"/>
    <dgm:cxn modelId="{32AE02AE-79EB-43C8-B72E-6F12C59C0BC1}" type="presParOf" srcId="{DE330D34-C493-4D9B-A842-BD2F662F9CCF}" destId="{5C0054F2-F13A-4BD4-85EA-ACB2F923B2A6}" srcOrd="1" destOrd="0" presId="urn:microsoft.com/office/officeart/2005/8/layout/pyramid1"/>
    <dgm:cxn modelId="{5C15F4CE-B8CE-4651-82E8-3DA112FE1464}" type="presParOf" srcId="{5C0054F2-F13A-4BD4-85EA-ACB2F923B2A6}" destId="{87E527B3-0BE1-4355-AD3B-7A07AD2FA242}" srcOrd="0" destOrd="0" presId="urn:microsoft.com/office/officeart/2005/8/layout/pyramid1"/>
    <dgm:cxn modelId="{6A1CA254-F303-4E6D-B553-CA9FABF8EE2F}" type="presParOf" srcId="{5C0054F2-F13A-4BD4-85EA-ACB2F923B2A6}" destId="{6E13E5DA-6A7B-4DC1-8520-C8980D56C390}" srcOrd="1" destOrd="0" presId="urn:microsoft.com/office/officeart/2005/8/layout/pyramid1"/>
    <dgm:cxn modelId="{F7F29FFA-6660-4D99-883A-81651EB3E7E9}" type="presParOf" srcId="{5C0054F2-F13A-4BD4-85EA-ACB2F923B2A6}" destId="{355F7FD8-7779-4EB6-80C4-5625F313D738}" srcOrd="2" destOrd="0" presId="urn:microsoft.com/office/officeart/2005/8/layout/pyramid1"/>
    <dgm:cxn modelId="{D03D83FF-888D-46F8-B51B-A9700561BE24}" type="presParOf" srcId="{5C0054F2-F13A-4BD4-85EA-ACB2F923B2A6}" destId="{FEA91990-AF51-4FBA-A966-A1EB7E2B9559}" srcOrd="3" destOrd="0" presId="urn:microsoft.com/office/officeart/2005/8/layout/pyramid1"/>
    <dgm:cxn modelId="{D5FFDA2A-DB38-4425-B8E2-77EAB7D3BB2B}" type="presParOf" srcId="{DE330D34-C493-4D9B-A842-BD2F662F9CCF}" destId="{FE607CD4-B2F5-4465-810E-179AAE317421}" srcOrd="2" destOrd="0" presId="urn:microsoft.com/office/officeart/2005/8/layout/pyramid1"/>
    <dgm:cxn modelId="{0821D98C-19A3-4363-AA52-5AA8769F163E}" type="presParOf" srcId="{FE607CD4-B2F5-4465-810E-179AAE317421}" destId="{07DA9E16-8BA5-46A2-8BB9-82ADBEA6D52F}" srcOrd="0" destOrd="0" presId="urn:microsoft.com/office/officeart/2005/8/layout/pyramid1"/>
    <dgm:cxn modelId="{5AC90D51-2BCD-4497-98AF-C28FEA902301}" type="presParOf" srcId="{FE607CD4-B2F5-4465-810E-179AAE317421}" destId="{DACBB23F-B43F-4B33-B894-8DE5C7B50071}" srcOrd="1" destOrd="0" presId="urn:microsoft.com/office/officeart/2005/8/layout/pyramid1"/>
    <dgm:cxn modelId="{6493BFE3-8516-43E5-B24B-31CAC8AE4E33}" type="presParOf" srcId="{FE607CD4-B2F5-4465-810E-179AAE317421}" destId="{A8261B15-BCA3-432D-9972-69A7C1D91042}" srcOrd="2" destOrd="0" presId="urn:microsoft.com/office/officeart/2005/8/layout/pyramid1"/>
    <dgm:cxn modelId="{84E93728-D069-42EC-B806-E26CF5698FD2}" type="presParOf" srcId="{FE607CD4-B2F5-4465-810E-179AAE317421}" destId="{FE79B2E0-CC72-4C42-B0B4-C78C9F2C03F8}" srcOrd="3"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18940-5FEB-41AA-829D-447EC648FE5F}">
      <dsp:nvSpPr>
        <dsp:cNvPr id="0" name=""/>
        <dsp:cNvSpPr/>
      </dsp:nvSpPr>
      <dsp:spPr>
        <a:xfrm rot="10800000">
          <a:off x="2361408" y="0"/>
          <a:ext cx="4583911" cy="1350117"/>
        </a:xfrm>
        <a:prstGeom prst="nonIsoscelesTrapezoid">
          <a:avLst>
            <a:gd name="adj1" fmla="val 0"/>
            <a:gd name="adj2" fmla="val 58301"/>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a:latin typeface="Gill Sans MT" panose="020B0502020104020203"/>
            </a:rPr>
            <a:t> Gold: 136</a:t>
          </a:r>
        </a:p>
        <a:p>
          <a:pPr marL="228600" lvl="1" indent="-228600" algn="l" defTabSz="1155700" rtl="0">
            <a:lnSpc>
              <a:spcPct val="90000"/>
            </a:lnSpc>
            <a:spcBef>
              <a:spcPct val="0"/>
            </a:spcBef>
            <a:spcAft>
              <a:spcPct val="15000"/>
            </a:spcAft>
            <a:buChar char="•"/>
          </a:pPr>
          <a:r>
            <a:rPr lang="en-US" sz="2600" kern="1200" dirty="0">
              <a:latin typeface="Gill Sans MT" panose="020B0502020104020203"/>
            </a:rPr>
            <a:t> Silver: 76</a:t>
          </a:r>
          <a:endParaRPr lang="en-US" sz="2600" kern="1200" dirty="0"/>
        </a:p>
        <a:p>
          <a:pPr marL="228600" lvl="1" indent="-228600" algn="l" defTabSz="1155700" rtl="0">
            <a:lnSpc>
              <a:spcPct val="90000"/>
            </a:lnSpc>
            <a:spcBef>
              <a:spcPct val="0"/>
            </a:spcBef>
            <a:spcAft>
              <a:spcPct val="15000"/>
            </a:spcAft>
            <a:buChar char="•"/>
          </a:pPr>
          <a:r>
            <a:rPr lang="en-US" sz="2600" kern="1200" dirty="0">
              <a:latin typeface="Gill Sans MT" panose="020B0502020104020203"/>
            </a:rPr>
            <a:t> Bronze: 67</a:t>
          </a:r>
        </a:p>
      </dsp:txBody>
      <dsp:txXfrm rot="10800000">
        <a:off x="3148545" y="0"/>
        <a:ext cx="3796774" cy="1350117"/>
      </dsp:txXfrm>
    </dsp:sp>
    <dsp:sp modelId="{2490EC75-425F-4AD5-BD98-5CD79449CCCA}">
      <dsp:nvSpPr>
        <dsp:cNvPr id="0" name=""/>
        <dsp:cNvSpPr/>
      </dsp:nvSpPr>
      <dsp:spPr>
        <a:xfrm>
          <a:off x="1574272" y="0"/>
          <a:ext cx="1574272" cy="1350117"/>
        </a:xfrm>
        <a:prstGeom prst="trapezoid">
          <a:avLst>
            <a:gd name="adj" fmla="val 58301"/>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latin typeface="Gill Sans MT" panose="020B0502020104020203"/>
            </a:rPr>
            <a:t> USA - 280</a:t>
          </a:r>
          <a:endParaRPr lang="en-US" sz="4200" kern="1200" dirty="0"/>
        </a:p>
      </dsp:txBody>
      <dsp:txXfrm>
        <a:off x="1574272" y="0"/>
        <a:ext cx="1574272" cy="1350117"/>
      </dsp:txXfrm>
    </dsp:sp>
    <dsp:sp modelId="{87E527B3-0BE1-4355-AD3B-7A07AD2FA242}">
      <dsp:nvSpPr>
        <dsp:cNvPr id="0" name=""/>
        <dsp:cNvSpPr/>
      </dsp:nvSpPr>
      <dsp:spPr>
        <a:xfrm rot="10800000">
          <a:off x="3148545" y="1350117"/>
          <a:ext cx="3796774" cy="1350117"/>
        </a:xfrm>
        <a:prstGeom prst="nonIsoscelesTrapezoid">
          <a:avLst>
            <a:gd name="adj1" fmla="val 0"/>
            <a:gd name="adj2" fmla="val 58301"/>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a:latin typeface="Gill Sans MT" panose="020B0502020104020203"/>
            </a:rPr>
            <a:t> Gold: 96</a:t>
          </a:r>
        </a:p>
        <a:p>
          <a:pPr marL="228600" lvl="1" indent="-228600" algn="l" defTabSz="1155700">
            <a:lnSpc>
              <a:spcPct val="90000"/>
            </a:lnSpc>
            <a:spcBef>
              <a:spcPct val="0"/>
            </a:spcBef>
            <a:spcAft>
              <a:spcPct val="15000"/>
            </a:spcAft>
            <a:buChar char="•"/>
          </a:pPr>
          <a:r>
            <a:rPr lang="en-US" sz="2600" kern="1200" dirty="0">
              <a:latin typeface="Gill Sans MT" panose="020B0502020104020203"/>
            </a:rPr>
            <a:t> Silver: 72</a:t>
          </a:r>
        </a:p>
        <a:p>
          <a:pPr marL="228600" lvl="1" indent="-228600" algn="l" defTabSz="1155700">
            <a:lnSpc>
              <a:spcPct val="90000"/>
            </a:lnSpc>
            <a:spcBef>
              <a:spcPct val="0"/>
            </a:spcBef>
            <a:spcAft>
              <a:spcPct val="15000"/>
            </a:spcAft>
            <a:buChar char="•"/>
          </a:pPr>
          <a:r>
            <a:rPr lang="en-US" sz="2600" kern="1200" dirty="0">
              <a:latin typeface="Gill Sans MT" panose="020B0502020104020203"/>
            </a:rPr>
            <a:t> Bronze: 67</a:t>
          </a:r>
        </a:p>
      </dsp:txBody>
      <dsp:txXfrm rot="10800000">
        <a:off x="3935681" y="1350117"/>
        <a:ext cx="3009638" cy="1350117"/>
      </dsp:txXfrm>
    </dsp:sp>
    <dsp:sp modelId="{355F7FD8-7779-4EB6-80C4-5625F313D738}">
      <dsp:nvSpPr>
        <dsp:cNvPr id="0" name=""/>
        <dsp:cNvSpPr/>
      </dsp:nvSpPr>
      <dsp:spPr>
        <a:xfrm>
          <a:off x="787136" y="1350117"/>
          <a:ext cx="3148545" cy="1350117"/>
        </a:xfrm>
        <a:prstGeom prst="trapezoid">
          <a:avLst>
            <a:gd name="adj" fmla="val 58301"/>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latin typeface="Gill Sans MT" panose="020B0502020104020203"/>
            </a:rPr>
            <a:t> URS - 235</a:t>
          </a:r>
          <a:endParaRPr lang="en-US" sz="4200" kern="1200" dirty="0"/>
        </a:p>
      </dsp:txBody>
      <dsp:txXfrm>
        <a:off x="1338131" y="1350117"/>
        <a:ext cx="2046554" cy="1350117"/>
      </dsp:txXfrm>
    </dsp:sp>
    <dsp:sp modelId="{07DA9E16-8BA5-46A2-8BB9-82ADBEA6D52F}">
      <dsp:nvSpPr>
        <dsp:cNvPr id="0" name=""/>
        <dsp:cNvSpPr/>
      </dsp:nvSpPr>
      <dsp:spPr>
        <a:xfrm rot="10800000">
          <a:off x="3935681" y="2700235"/>
          <a:ext cx="3009638" cy="1350117"/>
        </a:xfrm>
        <a:prstGeom prst="nonIsoscelesTrapezoid">
          <a:avLst>
            <a:gd name="adj1" fmla="val 0"/>
            <a:gd name="adj2" fmla="val 58301"/>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latin typeface="Gill Sans MT" panose="020B0502020104020203"/>
            </a:rPr>
            <a:t> Gold: 51</a:t>
          </a:r>
        </a:p>
        <a:p>
          <a:pPr marL="228600" lvl="1" indent="-228600" algn="l" defTabSz="1155700">
            <a:lnSpc>
              <a:spcPct val="90000"/>
            </a:lnSpc>
            <a:spcBef>
              <a:spcPct val="0"/>
            </a:spcBef>
            <a:spcAft>
              <a:spcPct val="15000"/>
            </a:spcAft>
            <a:buChar char="•"/>
          </a:pPr>
          <a:r>
            <a:rPr lang="en-US" sz="2600" kern="1200" dirty="0">
              <a:latin typeface="Gill Sans MT" panose="020B0502020104020203"/>
            </a:rPr>
            <a:t> Silver: 58</a:t>
          </a:r>
        </a:p>
        <a:p>
          <a:pPr marL="228600" lvl="1" indent="-228600" algn="l" defTabSz="1155700">
            <a:lnSpc>
              <a:spcPct val="90000"/>
            </a:lnSpc>
            <a:spcBef>
              <a:spcPct val="0"/>
            </a:spcBef>
            <a:spcAft>
              <a:spcPct val="15000"/>
            </a:spcAft>
            <a:buChar char="•"/>
          </a:pPr>
          <a:r>
            <a:rPr lang="en-US" sz="2600" kern="1200" dirty="0">
              <a:latin typeface="Gill Sans MT" panose="020B0502020104020203"/>
            </a:rPr>
            <a:t> Bronze: 52 </a:t>
          </a:r>
          <a:endParaRPr lang="en-US" sz="2600" kern="1200" dirty="0"/>
        </a:p>
      </dsp:txBody>
      <dsp:txXfrm rot="10800000">
        <a:off x="4722817" y="2700235"/>
        <a:ext cx="2222502" cy="1350117"/>
      </dsp:txXfrm>
    </dsp:sp>
    <dsp:sp modelId="{A8261B15-BCA3-432D-9972-69A7C1D91042}">
      <dsp:nvSpPr>
        <dsp:cNvPr id="0" name=""/>
        <dsp:cNvSpPr/>
      </dsp:nvSpPr>
      <dsp:spPr>
        <a:xfrm>
          <a:off x="0" y="2700235"/>
          <a:ext cx="4722817" cy="1350117"/>
        </a:xfrm>
        <a:prstGeom prst="trapezoid">
          <a:avLst>
            <a:gd name="adj" fmla="val 58301"/>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latin typeface="Gill Sans MT" panose="020B0502020104020203"/>
            </a:rPr>
            <a:t> GBR- 161</a:t>
          </a:r>
          <a:endParaRPr lang="en-US" sz="4200" kern="1200" dirty="0"/>
        </a:p>
      </dsp:txBody>
      <dsp:txXfrm>
        <a:off x="826493" y="2700235"/>
        <a:ext cx="3069831" cy="1350117"/>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7/9/2024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merriam-webster.com/dictionary/boycott" TargetMode="External"/><Relationship Id="rId13" Type="http://schemas.openxmlformats.org/officeDocument/2006/relationships/hyperlink" Target="https://www.britannica.com/sports/list-of-Summer-Olympic-athletes" TargetMode="External"/><Relationship Id="rId3" Type="http://schemas.openxmlformats.org/officeDocument/2006/relationships/hyperlink" Target="https://en.wikipedia.org/wiki/1984_Summer_Olympics#cite_note-financiallySuccessful-4" TargetMode="External"/><Relationship Id="rId7" Type="http://schemas.openxmlformats.org/officeDocument/2006/relationships/hyperlink" Target="https://www.britannica.com/place/East-Germany" TargetMode="External"/><Relationship Id="rId12" Type="http://schemas.openxmlformats.org/officeDocument/2006/relationships/hyperlink" Target="https://www.britannica.com/sports/Summer-Olympic-Games" TargetMode="External"/><Relationship Id="rId17" Type="http://schemas.openxmlformats.org/officeDocument/2006/relationships/hyperlink" Target="https://www.britannica.com/sports/marathon-race" TargetMode="External"/><Relationship Id="rId2" Type="http://schemas.openxmlformats.org/officeDocument/2006/relationships/slide" Target="../slides/slide4.xml"/><Relationship Id="rId16" Type="http://schemas.openxmlformats.org/officeDocument/2006/relationships/hyperlink" Target="https://www.britannica.com/sports/artistic-swimming" TargetMode="External"/><Relationship Id="rId1" Type="http://schemas.openxmlformats.org/officeDocument/2006/relationships/notesMaster" Target="../notesMasters/notesMaster1.xml"/><Relationship Id="rId6" Type="http://schemas.openxmlformats.org/officeDocument/2006/relationships/hyperlink" Target="https://www.britannica.com/place/Soviet-Union" TargetMode="External"/><Relationship Id="rId11" Type="http://schemas.openxmlformats.org/officeDocument/2006/relationships/hyperlink" Target="https://www.britannica.com/place/China" TargetMode="External"/><Relationship Id="rId5" Type="http://schemas.openxmlformats.org/officeDocument/2006/relationships/hyperlink" Target="https://en.wikipedia.org/wiki/United_States_dollar" TargetMode="External"/><Relationship Id="rId15" Type="http://schemas.openxmlformats.org/officeDocument/2006/relationships/hyperlink" Target="https://www.britannica.com/sports/rhythmic-gymnastics" TargetMode="External"/><Relationship Id="rId10" Type="http://schemas.openxmlformats.org/officeDocument/2006/relationships/hyperlink" Target="https://www.merriam-webster.com/dictionary/environment" TargetMode="External"/><Relationship Id="rId4" Type="http://schemas.openxmlformats.org/officeDocument/2006/relationships/hyperlink" Target="https://en.wikipedia.org/wiki/1984_Summer_Olympics#cite_note-sphpfol-5" TargetMode="External"/><Relationship Id="rId9" Type="http://schemas.openxmlformats.org/officeDocument/2006/relationships/hyperlink" Target="https://www.britannica.com/event/Moscow-1980-Olympic-Games" TargetMode="External"/><Relationship Id="rId14" Type="http://schemas.openxmlformats.org/officeDocument/2006/relationships/hyperlink" Target="https://www.britannica.com/sports/cycl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cap="all" dirty="0"/>
              <a:t>The logo for Paris 2024 combines three separate symbols – the gold medal, the flame and Marianne, the personification of the French Republic. Each of these symbols reflects a part of our identity and values. It is also the first time in history the same emblem has been used for both the Olympic Games and the Paralympic Games.</a:t>
            </a:r>
            <a:endParaRPr lang="en-US" dirty="0"/>
          </a:p>
          <a:p>
            <a:r>
              <a:rPr lang="en-US" b="1" cap="all" dirty="0"/>
              <a:t>THE GOLD MEDAL – SYMBOLISING ACHIEVEMENT</a:t>
            </a:r>
            <a:endParaRPr lang="en-US" dirty="0">
              <a:cs typeface="Calibri"/>
            </a:endParaRPr>
          </a:p>
          <a:p>
            <a:r>
              <a:rPr lang="en-US" dirty="0"/>
              <a:t>It is the example set by our Olympic and Paralympic athletes, the heroes of the Games. By excelling themselves and improving their personal bests, they demonstrate that everyone has a chance of winning. We all remember Renaud Lavillenie sealing the Olympic title on his last attempt at the London Games, or Marie Amélie Le Fur, who won three golds and set two new world records at the Paralympic Games in Rio.</a:t>
            </a:r>
            <a:endParaRPr lang="en-US" dirty="0">
              <a:cs typeface="Calibri"/>
            </a:endParaRPr>
          </a:p>
          <a:p>
            <a:r>
              <a:rPr lang="en-US" dirty="0"/>
              <a:t>But the medal for the Paris 2024 Games isn’t reserved solely for champions. It is there to reward all those who give everything they have and enable others to do the same.</a:t>
            </a:r>
            <a:endParaRPr lang="en-US" dirty="0">
              <a:cs typeface="Calibri"/>
            </a:endParaRPr>
          </a:p>
          <a:p>
            <a:r>
              <a:rPr lang="en-US" b="1" cap="all" dirty="0"/>
              <a:t>THE FLAME – SYMBOLISING THE ENERGY WE SHARE</a:t>
            </a:r>
            <a:endParaRPr lang="en-US" dirty="0"/>
          </a:p>
          <a:p>
            <a:r>
              <a:rPr lang="en-US" dirty="0"/>
              <a:t>The Olympic and Paralympic flame carries a powerful message. Different people see different meanings and feel different emotions about the flame. Who could forget Cathy Freeman, the Indigenous athlete chosen to run the anchor leg in the relay at Sydney in 2000, or the Paralympic Archer Antonio Rebollo, who lit the torch by firing an arrow in Barcelona in 1992.</a:t>
            </a:r>
            <a:endParaRPr lang="en-US" dirty="0">
              <a:cs typeface="Calibri"/>
            </a:endParaRPr>
          </a:p>
          <a:p>
            <a:r>
              <a:rPr lang="en-US" dirty="0"/>
              <a:t>The flame </a:t>
            </a:r>
            <a:r>
              <a:rPr lang="en-US" dirty="0" err="1"/>
              <a:t>symbolises</a:t>
            </a:r>
            <a:r>
              <a:rPr lang="en-US" dirty="0"/>
              <a:t> the unique energy that drives this mega event, encouraging us to be bold and forge a new way of </a:t>
            </a:r>
            <a:r>
              <a:rPr lang="en-US" dirty="0" err="1"/>
              <a:t>organising</a:t>
            </a:r>
            <a:r>
              <a:rPr lang="en-US" dirty="0"/>
              <a:t> the Games to rise to the challenges we face today.</a:t>
            </a:r>
            <a:endParaRPr lang="en-US" dirty="0">
              <a:cs typeface="Calibri"/>
            </a:endParaRPr>
          </a:p>
          <a:p>
            <a:r>
              <a:rPr lang="en-US" b="1" cap="all" dirty="0"/>
              <a:t>MARIANNE – SYMBOLISING FRANCE</a:t>
            </a:r>
            <a:endParaRPr lang="en-US" dirty="0"/>
          </a:p>
          <a:p>
            <a:r>
              <a:rPr lang="en-US" dirty="0"/>
              <a:t>Marianne is the personification of the bold spirit of creativity that inspires our Games. Marianne, symbol of the French Republic, represents the same values we find in sport, the Olympics and the Paralympics – humanism, fraternity, generosity and sharing. Marianne is a familiar face in French culture that is omnipresent in day-to-day life, appearing on stamps and outside every town hall for example. She reflects our desire to </a:t>
            </a:r>
            <a:r>
              <a:rPr lang="en-US" dirty="0" err="1"/>
              <a:t>organise</a:t>
            </a:r>
            <a:r>
              <a:rPr lang="en-US" dirty="0"/>
              <a:t> the Games for the people, in close collaboration with the people.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mn-lt"/>
            </a:endParaRPr>
          </a:p>
          <a:p>
            <a:r>
              <a:rPr lang="en-US" dirty="0"/>
              <a:t>Here is what we’ll be covering today, aligning to the project requirements:</a:t>
            </a:r>
            <a:endParaRPr lang="en-US" dirty="0">
              <a:cs typeface="Calibri" panose="020F0502020204030204"/>
            </a:endParaRPr>
          </a:p>
          <a:p>
            <a:r>
              <a:rPr lang="en-US" b="1" dirty="0"/>
              <a:t>Content:</a:t>
            </a:r>
            <a:endParaRPr lang="en-US" dirty="0"/>
          </a:p>
          <a:p>
            <a:pPr marL="171450" indent="-171450">
              <a:buFont typeface="Arial"/>
              <a:buChar char="•"/>
            </a:pPr>
            <a:r>
              <a:rPr lang="en-US" dirty="0"/>
              <a:t>The Summer Olympic Games are the pinnacle of international sports competition.</a:t>
            </a:r>
            <a:endParaRPr lang="en-US" dirty="0">
              <a:ea typeface="Calibri"/>
              <a:cs typeface="Calibri"/>
            </a:endParaRPr>
          </a:p>
          <a:p>
            <a:pPr marL="171450" indent="-171450">
              <a:buFont typeface="Arial"/>
              <a:buChar char="•"/>
            </a:pPr>
            <a:r>
              <a:rPr lang="en-US" dirty="0"/>
              <a:t>Objective: Develop predictive models to estimate the 2024 medal counts for the top five medal-winning countries.</a:t>
            </a:r>
            <a:endParaRPr lang="en-US" dirty="0">
              <a:ea typeface="Calibri"/>
              <a:cs typeface="Calibri"/>
            </a:endParaRPr>
          </a:p>
          <a:p>
            <a:pPr marL="171450" indent="-171450">
              <a:buFont typeface="Arial"/>
              <a:buChar char="•"/>
            </a:pPr>
            <a:r>
              <a:rPr lang="en-US" dirty="0"/>
              <a:t>Models used: Linear Regression, Random Forest Regressor, </a:t>
            </a:r>
            <a:r>
              <a:rPr lang="en-US" dirty="0" err="1"/>
              <a:t>XGBoost</a:t>
            </a:r>
            <a:r>
              <a:rPr lang="en-US" dirty="0"/>
              <a:t> Regressor.</a:t>
            </a:r>
            <a:endParaRPr lang="en-US" dirty="0">
              <a:ea typeface="Calibri"/>
              <a:cs typeface="Calibri"/>
            </a:endParaRPr>
          </a:p>
          <a:p>
            <a:pPr marL="171450" indent="-171450">
              <a:buFont typeface="Arial"/>
              <a:buChar char="•"/>
            </a:pPr>
            <a:r>
              <a:rPr lang="en-US" dirty="0"/>
              <a:t>Goal: Achieve precise predictions using past data from 1896-2012.</a:t>
            </a:r>
            <a:endParaRPr lang="en-US" dirty="0">
              <a:ea typeface="Calibri"/>
              <a:cs typeface="Calibri"/>
            </a:endParaRPr>
          </a:p>
          <a:p>
            <a:br>
              <a:rPr lang="en-US" dirty="0">
                <a:cs typeface="+mn-lt"/>
              </a:rPr>
            </a:br>
            <a:endParaRPr lang="en-US">
              <a:ea typeface="Calibri"/>
              <a:cs typeface="Calibri"/>
            </a:endParaRPr>
          </a:p>
          <a:p>
            <a:br>
              <a:rPr lang="en-US" dirty="0"/>
            </a:b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387880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utilizes historical Olympic data and advanced machine learning models (Linear Regression, </a:t>
            </a:r>
            <a:r>
              <a:rPr lang="en-US" dirty="0" err="1"/>
              <a:t>RandomForestRegressor</a:t>
            </a:r>
            <a:r>
              <a:rPr lang="en-US" dirty="0"/>
              <a:t>, </a:t>
            </a:r>
            <a:r>
              <a:rPr lang="en-US" dirty="0" err="1"/>
              <a:t>XGBoostRegression</a:t>
            </a:r>
            <a:r>
              <a:rPr lang="en-US" dirty="0"/>
              <a:t>) to accurately predict the number of medals of top countries who have historically won the most medals and we predict will win in the 2024 Summer Olympics, emphasizing the identification of key predictors for medal success.</a:t>
            </a:r>
          </a:p>
          <a:p>
            <a:endParaRPr lang="en-US" dirty="0"/>
          </a:p>
          <a:p>
            <a:pPr marL="171450" indent="-171450">
              <a:buFont typeface="Arial,Sans-Serif"/>
              <a:buChar char="•"/>
            </a:pPr>
            <a:r>
              <a:rPr lang="en-US" dirty="0"/>
              <a:t>Scope: Analyze historical Summer Olympics data to forecast future medal counts.</a:t>
            </a:r>
          </a:p>
          <a:p>
            <a:pPr marL="171450" indent="-171450">
              <a:buFont typeface="Arial,Sans-Serif"/>
              <a:buChar char="•"/>
            </a:pPr>
            <a:r>
              <a:rPr lang="en-US" dirty="0"/>
              <a:t>Goals:</a:t>
            </a:r>
          </a:p>
          <a:p>
            <a:pPr marL="171450" indent="-171450">
              <a:buFont typeface="Arial,Sans-Serif"/>
              <a:buChar char="•"/>
            </a:pPr>
            <a:r>
              <a:rPr lang="en-US" dirty="0"/>
              <a:t>Understand historical trends and patterns in Olympic medal counts.</a:t>
            </a:r>
          </a:p>
          <a:p>
            <a:pPr marL="171450" indent="-171450">
              <a:buFont typeface="Arial,Sans-Serif"/>
              <a:buChar char="•"/>
            </a:pPr>
            <a:r>
              <a:rPr lang="en-US" dirty="0"/>
              <a:t>Develop machine learning models to predict 2024 medal counts.</a:t>
            </a:r>
          </a:p>
          <a:p>
            <a:pPr marL="171450" indent="-171450">
              <a:buFont typeface="Arial,Sans-Serif"/>
              <a:buChar char="•"/>
            </a:pPr>
            <a:r>
              <a:rPr lang="en-US" dirty="0"/>
              <a:t>Compare model performance and select the best predictive model.</a:t>
            </a:r>
          </a:p>
          <a:p>
            <a:endParaRPr lang="en-US" dirty="0"/>
          </a:p>
          <a:p>
            <a:r>
              <a:rPr lang="en-US" dirty="0"/>
              <a:t>Our primary goal was to discover/answer the following questions:</a:t>
            </a:r>
          </a:p>
          <a:p>
            <a:r>
              <a:rPr lang="en-US" dirty="0"/>
              <a:t>1.How many medals will each country win? Top 5</a:t>
            </a:r>
          </a:p>
          <a:p>
            <a:r>
              <a:rPr lang="en-US" dirty="0"/>
              <a:t>2.which country wins the most gold? </a:t>
            </a:r>
          </a:p>
          <a:p>
            <a:r>
              <a:rPr lang="en-US" dirty="0"/>
              <a:t>3.which country wins going to win the most silver? </a:t>
            </a:r>
          </a:p>
          <a:p>
            <a:r>
              <a:rPr lang="en-US" dirty="0"/>
              <a:t>4.which country wins going to win the most bronze?</a:t>
            </a: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6783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Approach</a:t>
            </a:r>
          </a:p>
          <a:p>
            <a:r>
              <a:rPr lang="en-US" dirty="0"/>
              <a:t>We leveraged a Kaggle data set, spanning over 100 years with Country, Year and Medal count as parameters</a:t>
            </a:r>
            <a:endParaRPr lang="en-US" dirty="0">
              <a:ea typeface="Calibri"/>
              <a:cs typeface="Calibri"/>
            </a:endParaRPr>
          </a:p>
          <a:p>
            <a:endParaRPr lang="en-US" dirty="0">
              <a:cs typeface="+mn-lt"/>
            </a:endParaRPr>
          </a:p>
          <a:p>
            <a:r>
              <a:rPr lang="en-US" dirty="0" err="1">
                <a:cs typeface="+mn-lt"/>
              </a:rPr>
              <a:t>Ouliers</a:t>
            </a:r>
            <a:r>
              <a:rPr lang="en-US" dirty="0">
                <a:cs typeface="+mn-lt"/>
              </a:rPr>
              <a:t>:</a:t>
            </a:r>
            <a:br>
              <a:rPr lang="en-US" dirty="0">
                <a:cs typeface="+mn-lt"/>
              </a:rPr>
            </a:br>
            <a:r>
              <a:rPr lang="en-US" dirty="0">
                <a:cs typeface="+mn-lt"/>
              </a:rPr>
              <a:t>Points on 1984 : </a:t>
            </a:r>
            <a:r>
              <a:rPr lang="en-US" dirty="0"/>
              <a:t>The 1984 Summer Olympics are widely considered to be the most financially successful modern Olympics,</a:t>
            </a:r>
            <a:r>
              <a:rPr lang="en-US" dirty="0">
                <a:hlinkClick r:id="rId3"/>
              </a:rPr>
              <a:t>[4]</a:t>
            </a:r>
            <a:r>
              <a:rPr lang="en-US" dirty="0"/>
              <a:t> serving as an example on how to run an Olympic Games. As a result of low construction costs, due to the use of existing sport infrastructure, coupled with a reliance on private corporate funding,</a:t>
            </a:r>
            <a:r>
              <a:rPr lang="en-US" dirty="0">
                <a:hlinkClick r:id="rId4"/>
              </a:rPr>
              <a:t>[5]</a:t>
            </a:r>
            <a:r>
              <a:rPr lang="en-US" dirty="0"/>
              <a:t> the 1984 Games generated a profit of over </a:t>
            </a:r>
            <a:r>
              <a:rPr lang="en-US" dirty="0">
                <a:hlinkClick r:id="rId5"/>
              </a:rPr>
              <a:t>US$</a:t>
            </a:r>
            <a:r>
              <a:rPr lang="en-US" dirty="0"/>
              <a:t>250 million.</a:t>
            </a:r>
            <a:br>
              <a:rPr lang="en-US" dirty="0">
                <a:cs typeface="+mn-lt"/>
              </a:rPr>
            </a:br>
            <a:r>
              <a:rPr lang="en-US" dirty="0"/>
              <a:t>Many communist countries—including the </a:t>
            </a:r>
            <a:r>
              <a:rPr lang="en-US" u="sng" dirty="0">
                <a:hlinkClick r:id="rId6"/>
              </a:rPr>
              <a:t>Soviet Union</a:t>
            </a:r>
            <a:r>
              <a:rPr lang="en-US" dirty="0"/>
              <a:t>, </a:t>
            </a:r>
            <a:r>
              <a:rPr lang="en-US" u="sng" dirty="0">
                <a:hlinkClick r:id="rId7"/>
              </a:rPr>
              <a:t>East Germany</a:t>
            </a:r>
            <a:r>
              <a:rPr lang="en-US" dirty="0"/>
              <a:t>, and Cuba—retaliated for the U.S.-led </a:t>
            </a:r>
            <a:r>
              <a:rPr lang="en-US" u="sng" dirty="0">
                <a:hlinkClick r:id="rId8"/>
              </a:rPr>
              <a:t>boycott</a:t>
            </a:r>
            <a:r>
              <a:rPr lang="en-US" dirty="0"/>
              <a:t> of the </a:t>
            </a:r>
            <a:r>
              <a:rPr lang="en-US" u="sng" dirty="0">
                <a:hlinkClick r:id="rId9"/>
              </a:rPr>
              <a:t>Moscow 1980 Games</a:t>
            </a:r>
            <a:r>
              <a:rPr lang="en-US" dirty="0"/>
              <a:t> by staying away from the 1984 Games, citing concerns over the safety of their athletes in what they considered a hostile and fiercely anticommunist </a:t>
            </a:r>
            <a:r>
              <a:rPr lang="en-US" u="sng" dirty="0">
                <a:hlinkClick r:id="rId10"/>
              </a:rPr>
              <a:t>environment</a:t>
            </a:r>
            <a:r>
              <a:rPr lang="en-US" dirty="0"/>
              <a:t>. </a:t>
            </a:r>
            <a:r>
              <a:rPr lang="en-US" u="sng" dirty="0">
                <a:hlinkClick r:id="rId11"/>
              </a:rPr>
              <a:t>China</a:t>
            </a:r>
            <a:r>
              <a:rPr lang="en-US" dirty="0"/>
              <a:t>, however, participated in the </a:t>
            </a:r>
            <a:r>
              <a:rPr lang="en-US" u="sng" dirty="0">
                <a:hlinkClick r:id="rId12"/>
              </a:rPr>
              <a:t>Summer Games</a:t>
            </a:r>
            <a:r>
              <a:rPr lang="en-US" dirty="0"/>
              <a:t> for the first time since 1952. In all, nearly 6,800 </a:t>
            </a:r>
            <a:r>
              <a:rPr lang="en-US" u="sng" dirty="0">
                <a:hlinkClick r:id="rId13"/>
              </a:rPr>
              <a:t>athletes</a:t>
            </a:r>
            <a:r>
              <a:rPr lang="en-US" dirty="0"/>
              <a:t> representing 140 countries came to Los Angeles. The number of events for women grew to include </a:t>
            </a:r>
            <a:r>
              <a:rPr lang="en-US" u="sng" dirty="0">
                <a:hlinkClick r:id="rId14"/>
              </a:rPr>
              <a:t>cycling</a:t>
            </a:r>
            <a:r>
              <a:rPr lang="en-US" dirty="0"/>
              <a:t>, </a:t>
            </a:r>
            <a:r>
              <a:rPr lang="en-US" u="sng" dirty="0">
                <a:hlinkClick r:id="rId15"/>
              </a:rPr>
              <a:t>rhythmic gymnastics</a:t>
            </a:r>
            <a:r>
              <a:rPr lang="en-US" dirty="0"/>
              <a:t>, </a:t>
            </a:r>
            <a:r>
              <a:rPr lang="en-US" u="sng" dirty="0">
                <a:hlinkClick r:id="rId16"/>
              </a:rPr>
              <a:t>synchronized swimming</a:t>
            </a:r>
            <a:r>
              <a:rPr lang="en-US" dirty="0"/>
              <a:t>, and several new track-and-field events, most notably the </a:t>
            </a:r>
            <a:r>
              <a:rPr lang="en-US" u="sng" dirty="0">
                <a:hlinkClick r:id="rId17"/>
              </a:rPr>
              <a:t>marathon</a:t>
            </a:r>
            <a:r>
              <a:rPr lang="en-US" dirty="0"/>
              <a:t>.</a:t>
            </a:r>
            <a:endParaRPr lang="en-US">
              <a:ea typeface="Calibri"/>
              <a:cs typeface="Calibri"/>
            </a:endParaRPr>
          </a:p>
          <a:p>
            <a:endParaRPr lang="en-US" dirty="0"/>
          </a:p>
          <a:p>
            <a:r>
              <a:rPr lang="en-US" dirty="0"/>
              <a:t>Methodology</a:t>
            </a:r>
            <a:endParaRPr lang="en-US" dirty="0">
              <a:ea typeface="Calibri" panose="020F0502020204030204"/>
              <a:cs typeface="Calibri" panose="020F0502020204030204"/>
            </a:endParaRPr>
          </a:p>
          <a:p>
            <a:r>
              <a:rPr lang="en-US" dirty="0"/>
              <a:t>We collectively agreed to the project in mind, kicked off with project ideation, and spending a bit of time analyzing the data and agreeing which values need to be removed.</a:t>
            </a:r>
            <a:endParaRPr lang="en-US" dirty="0">
              <a:ea typeface="Calibri" panose="020F0502020204030204"/>
              <a:cs typeface="Calibri" panose="020F0502020204030204"/>
            </a:endParaRPr>
          </a:p>
          <a:p>
            <a:endParaRPr lang="en-US" dirty="0">
              <a:cs typeface="Calibri" panose="020F0502020204030204"/>
            </a:endParaRPr>
          </a:p>
          <a:p>
            <a:r>
              <a:rPr lang="en-US" b="1" u="sng"/>
              <a:t>Model Choice</a:t>
            </a:r>
            <a:endParaRPr lang="en-US" b="1" u="sng">
              <a:cs typeface="Calibri"/>
            </a:endParaRPr>
          </a:p>
          <a:p>
            <a:r>
              <a:rPr lang="en-US"/>
              <a:t>For our project, we explored three different machine learning models to predict medal counts: Linear Regression, Random Forest Regressor, and XGBoost Regressor. Here’s why we chose each model and the outcomes:</a:t>
            </a:r>
          </a:p>
          <a:p>
            <a:pPr marL="171450" indent="-171450">
              <a:buFont typeface="Arial"/>
              <a:buChar char="•"/>
            </a:pPr>
            <a:r>
              <a:rPr lang="en-US" b="1"/>
              <a:t>Linear Regression</a:t>
            </a:r>
            <a:r>
              <a:rPr lang="en-US"/>
              <a:t>:</a:t>
            </a:r>
          </a:p>
          <a:p>
            <a:pPr marL="628650" lvl="1" indent="-171450">
              <a:buFont typeface="Arial"/>
              <a:buChar char="•"/>
            </a:pPr>
            <a:r>
              <a:rPr lang="en-US" b="1"/>
              <a:t>Choice Rationale</a:t>
            </a:r>
            <a:r>
              <a:rPr lang="en-US"/>
              <a:t>: Linear Regression is a simple and interpretable model. It establishes a linear relationship between the features and the target variable, making it a good baseline model.</a:t>
            </a:r>
          </a:p>
          <a:p>
            <a:pPr marL="628650" lvl="1" indent="-171450">
              <a:buFont typeface="Arial"/>
              <a:buChar char="•"/>
            </a:pPr>
            <a:r>
              <a:rPr lang="en-US" b="1" dirty="0"/>
              <a:t>Outcome</a:t>
            </a:r>
            <a:r>
              <a:rPr lang="en-US" dirty="0"/>
              <a:t>: While easy to interpret, the model struggled with the complex relationships in the data, resulting in higher Mean Squared Error (MSE) and lower R-squared values compared to the other models.</a:t>
            </a:r>
            <a:endParaRPr lang="en-US" dirty="0">
              <a:cs typeface="Calibri"/>
            </a:endParaRPr>
          </a:p>
          <a:p>
            <a:pPr marL="171450" indent="-171450">
              <a:buFont typeface="Arial"/>
              <a:buChar char="•"/>
            </a:pPr>
            <a:r>
              <a:rPr lang="en-US" b="1" dirty="0"/>
              <a:t>Random Forest Regressor</a:t>
            </a:r>
            <a:r>
              <a:rPr lang="en-US" dirty="0"/>
              <a:t>:</a:t>
            </a:r>
            <a:endParaRPr lang="en-US" dirty="0">
              <a:cs typeface="Calibri"/>
            </a:endParaRPr>
          </a:p>
          <a:p>
            <a:pPr marL="628650" lvl="1" indent="-171450">
              <a:buFont typeface="Arial"/>
              <a:buChar char="•"/>
            </a:pPr>
            <a:r>
              <a:rPr lang="en-US" b="1" dirty="0"/>
              <a:t>Choice Rationale</a:t>
            </a:r>
            <a:r>
              <a:rPr lang="en-US" dirty="0"/>
              <a:t>: Random Forest is an ensemble method that uses multiple decision trees to improve prediction accuracy and control overfitting. It handles non-linear relationships well and can manage high-dimensional data.</a:t>
            </a:r>
            <a:endParaRPr lang="en-US" dirty="0">
              <a:cs typeface="Calibri"/>
            </a:endParaRPr>
          </a:p>
          <a:p>
            <a:pPr marL="628650" lvl="1" indent="-171450">
              <a:buFont typeface="Arial"/>
              <a:buChar char="•"/>
            </a:pPr>
            <a:r>
              <a:rPr lang="en-US" b="1" dirty="0"/>
              <a:t>Outcome</a:t>
            </a:r>
            <a:r>
              <a:rPr lang="en-US" dirty="0"/>
              <a:t>: The Random Forest model performed better than Linear Regression, with lower MSE and higher R-squared values, indicating a better fit to the data.</a:t>
            </a:r>
            <a:endParaRPr lang="en-US" dirty="0">
              <a:cs typeface="Calibri"/>
            </a:endParaRPr>
          </a:p>
          <a:p>
            <a:pPr marL="171450" indent="-171450">
              <a:buFont typeface="Arial"/>
              <a:buChar char="•"/>
            </a:pPr>
            <a:r>
              <a:rPr lang="en-US" b="1" dirty="0" err="1"/>
              <a:t>XGBoost</a:t>
            </a:r>
            <a:r>
              <a:rPr lang="en-US" b="1" dirty="0"/>
              <a:t> Regressor</a:t>
            </a:r>
            <a:r>
              <a:rPr lang="en-US" dirty="0"/>
              <a:t> (Winner):</a:t>
            </a:r>
            <a:endParaRPr lang="en-US" dirty="0">
              <a:cs typeface="Calibri"/>
            </a:endParaRPr>
          </a:p>
          <a:p>
            <a:pPr marL="628650" lvl="1" indent="-171450">
              <a:buFont typeface="Arial"/>
              <a:buChar char="•"/>
            </a:pPr>
            <a:r>
              <a:rPr lang="en-US" b="1" dirty="0"/>
              <a:t>Choice Rationale</a:t>
            </a:r>
            <a:r>
              <a:rPr lang="en-US" dirty="0"/>
              <a:t>: </a:t>
            </a:r>
            <a:r>
              <a:rPr lang="en-US" dirty="0" err="1"/>
              <a:t>XGBoost</a:t>
            </a:r>
            <a:r>
              <a:rPr lang="en-US" dirty="0"/>
              <a:t> is an advanced implementation of gradient boosting, known for its speed and performance. It effectively handles non-linear relationships, missing values, and various data types, making it a robust choice for complex datasets.</a:t>
            </a:r>
            <a:endParaRPr lang="en-US" dirty="0">
              <a:cs typeface="Calibri"/>
            </a:endParaRPr>
          </a:p>
          <a:p>
            <a:pPr marL="628650" lvl="1" indent="-171450">
              <a:buFont typeface="Arial"/>
              <a:buChar char="•"/>
            </a:pPr>
            <a:r>
              <a:rPr lang="en-US" b="1" dirty="0"/>
              <a:t>Outcome</a:t>
            </a:r>
            <a:r>
              <a:rPr lang="en-US" dirty="0"/>
              <a:t>: </a:t>
            </a:r>
            <a:r>
              <a:rPr lang="en-US" dirty="0" err="1"/>
              <a:t>XGBoost</a:t>
            </a:r>
            <a:r>
              <a:rPr lang="en-US" dirty="0"/>
              <a:t> outperformed both Linear Regression and Random Forest. It achieved the lowest MSE and the highest R-squared values, making it the best model for our predictions.</a:t>
            </a:r>
            <a:endParaRPr lang="en-US" dirty="0">
              <a:cs typeface="Calibri"/>
            </a:endParaRPr>
          </a:p>
          <a:p>
            <a:pPr lvl="1"/>
            <a:r>
              <a:rPr lang="en-US" dirty="0"/>
              <a:t>Feature Selection</a:t>
            </a:r>
            <a:endParaRPr lang="en-US" dirty="0">
              <a:cs typeface="Calibri"/>
            </a:endParaRPr>
          </a:p>
          <a:p>
            <a:pPr lvl="1"/>
            <a:r>
              <a:rPr lang="en-US" dirty="0"/>
              <a:t>The features used in the model were carefully chosen based on their relevance and impact on the prediction of medal counts. Here’s a detailed explanation of the features:</a:t>
            </a:r>
            <a:endParaRPr lang="en-US" dirty="0">
              <a:cs typeface="Calibri"/>
            </a:endParaRPr>
          </a:p>
          <a:p>
            <a:pPr marL="171450" indent="-171450">
              <a:buFont typeface="Arial"/>
              <a:buChar char="•"/>
            </a:pPr>
            <a:r>
              <a:rPr lang="en-US" b="1" dirty="0"/>
              <a:t>Year</a:t>
            </a:r>
            <a:r>
              <a:rPr lang="en-US" dirty="0"/>
              <a:t>:</a:t>
            </a:r>
            <a:endParaRPr lang="en-US" dirty="0">
              <a:cs typeface="Calibri"/>
            </a:endParaRPr>
          </a:p>
          <a:p>
            <a:pPr marL="628650" lvl="1" indent="-171450">
              <a:buFont typeface="Arial"/>
              <a:buChar char="•"/>
            </a:pPr>
            <a:r>
              <a:rPr lang="en-US" b="1" dirty="0"/>
              <a:t>Reason</a:t>
            </a:r>
            <a:r>
              <a:rPr lang="en-US" dirty="0"/>
              <a:t>: The year of the Olympics is a fundamental feature as it captures the temporal aspect of the data, helping the model understand trends and changes over time.</a:t>
            </a:r>
            <a:endParaRPr lang="en-US" dirty="0">
              <a:cs typeface="Calibri"/>
            </a:endParaRPr>
          </a:p>
          <a:p>
            <a:pPr marL="171450" indent="-171450">
              <a:buFont typeface="Arial"/>
              <a:buChar char="•"/>
            </a:pPr>
            <a:r>
              <a:rPr lang="en-US" b="1" dirty="0"/>
              <a:t>Country</a:t>
            </a:r>
            <a:r>
              <a:rPr lang="en-US" dirty="0"/>
              <a:t>:</a:t>
            </a:r>
            <a:endParaRPr lang="en-US" dirty="0">
              <a:cs typeface="Calibri"/>
            </a:endParaRPr>
          </a:p>
          <a:p>
            <a:pPr marL="628650" lvl="1" indent="-171450">
              <a:buFont typeface="Arial"/>
              <a:buChar char="•"/>
            </a:pPr>
            <a:r>
              <a:rPr lang="en-US" b="1" dirty="0"/>
              <a:t>Reason</a:t>
            </a:r>
            <a:r>
              <a:rPr lang="en-US" dirty="0"/>
              <a:t>: The country is a critical feature as different countries have varying levels of investment in sports, athlete training, and participation rates, which directly influence their medal counts.</a:t>
            </a:r>
            <a:endParaRPr lang="en-US" dirty="0">
              <a:cs typeface="Calibri"/>
            </a:endParaRPr>
          </a:p>
          <a:p>
            <a:pPr marL="171450" indent="-171450">
              <a:buFont typeface="Arial"/>
              <a:buChar char="•"/>
            </a:pPr>
            <a:r>
              <a:rPr lang="en-US" b="1" dirty="0"/>
              <a:t>Sport</a:t>
            </a:r>
            <a:r>
              <a:rPr lang="en-US" dirty="0"/>
              <a:t>:</a:t>
            </a:r>
            <a:endParaRPr lang="en-US" dirty="0">
              <a:cs typeface="Calibri"/>
            </a:endParaRPr>
          </a:p>
          <a:p>
            <a:pPr marL="628650" lvl="1" indent="-171450">
              <a:buFont typeface="Arial"/>
              <a:buChar char="•"/>
            </a:pPr>
            <a:r>
              <a:rPr lang="en-US" b="1" dirty="0"/>
              <a:t>Reason</a:t>
            </a:r>
            <a:r>
              <a:rPr lang="en-US" dirty="0"/>
              <a:t>: Different sports have different numbers of events and participation rates. Including the sport as a feature allows the model to account for these variations.</a:t>
            </a:r>
            <a:endParaRPr lang="en-US" dirty="0">
              <a:cs typeface="Calibri"/>
            </a:endParaRPr>
          </a:p>
          <a:p>
            <a:pPr marL="171450" indent="-171450">
              <a:buFont typeface="Arial"/>
              <a:buChar char="•"/>
            </a:pPr>
            <a:r>
              <a:rPr lang="en-US" b="1" dirty="0"/>
              <a:t>Gender</a:t>
            </a:r>
            <a:r>
              <a:rPr lang="en-US" dirty="0"/>
              <a:t>:</a:t>
            </a:r>
            <a:endParaRPr lang="en-US" dirty="0">
              <a:cs typeface="Calibri"/>
            </a:endParaRPr>
          </a:p>
          <a:p>
            <a:pPr marL="628650" lvl="1" indent="-171450">
              <a:buFont typeface="Arial"/>
              <a:buChar char="•"/>
            </a:pPr>
            <a:r>
              <a:rPr lang="en-US" b="1" dirty="0"/>
              <a:t>Reason</a:t>
            </a:r>
            <a:r>
              <a:rPr lang="en-US" dirty="0"/>
              <a:t>: Gender is an essential feature as it influences the number of events and participation rates, and hence, the medal distribution.</a:t>
            </a:r>
            <a:endParaRPr lang="en-US" dirty="0">
              <a:cs typeface="Calibri"/>
            </a:endParaRPr>
          </a:p>
          <a:p>
            <a:pPr marL="171450" indent="-171450">
              <a:buFont typeface="Arial"/>
              <a:buChar char="•"/>
            </a:pPr>
            <a:r>
              <a:rPr lang="en-US" b="1" dirty="0"/>
              <a:t>Medal</a:t>
            </a:r>
            <a:r>
              <a:rPr lang="en-US" dirty="0"/>
              <a:t>:</a:t>
            </a:r>
            <a:endParaRPr lang="en-US" dirty="0">
              <a:cs typeface="Calibri"/>
            </a:endParaRPr>
          </a:p>
          <a:p>
            <a:pPr marL="628650" lvl="1" indent="-171450">
              <a:buFont typeface="Arial"/>
              <a:buChar char="•"/>
            </a:pPr>
            <a:r>
              <a:rPr lang="en-US" b="1" dirty="0"/>
              <a:t>Reason</a:t>
            </a:r>
            <a:r>
              <a:rPr lang="en-US" dirty="0"/>
              <a:t>: The type of medal (Gold, Silver, Bronze) provides granular detail on performance levels, which is crucial for accurate predictions.</a:t>
            </a:r>
            <a:endParaRPr lang="en-US" dirty="0">
              <a:cs typeface="Calibri"/>
            </a:endParaRPr>
          </a:p>
          <a:p>
            <a:pPr lvl="1"/>
            <a:r>
              <a:rPr lang="en-US" dirty="0"/>
              <a:t>Training Process</a:t>
            </a:r>
            <a:endParaRPr lang="en-US" dirty="0">
              <a:cs typeface="Calibri"/>
            </a:endParaRPr>
          </a:p>
          <a:p>
            <a:pPr lvl="1"/>
            <a:r>
              <a:rPr lang="en-US" dirty="0"/>
              <a:t>The training process involved several key steps to ensure the models were trained effectively and provided accurate predictions. Here’s an overview:</a:t>
            </a:r>
            <a:endParaRPr lang="en-US" dirty="0">
              <a:cs typeface="Calibri"/>
            </a:endParaRPr>
          </a:p>
          <a:p>
            <a:pPr marL="171450" indent="-171450">
              <a:buFont typeface="Arial"/>
              <a:buChar char="•"/>
            </a:pPr>
            <a:r>
              <a:rPr lang="en-US" b="1" dirty="0"/>
              <a:t>Data Preprocessing</a:t>
            </a:r>
            <a:r>
              <a:rPr lang="en-US" dirty="0"/>
              <a:t>:</a:t>
            </a:r>
            <a:endParaRPr lang="en-US" dirty="0">
              <a:cs typeface="Calibri"/>
            </a:endParaRPr>
          </a:p>
          <a:p>
            <a:pPr marL="628650" lvl="1" indent="-171450">
              <a:buFont typeface="Arial"/>
              <a:buChar char="•"/>
            </a:pPr>
            <a:r>
              <a:rPr lang="en-US" b="1" dirty="0"/>
              <a:t>Handling Missing Values</a:t>
            </a:r>
            <a:r>
              <a:rPr lang="en-US" dirty="0"/>
              <a:t>: Any missing values in the dataset were addressed to ensure complete data for training.</a:t>
            </a:r>
            <a:endParaRPr lang="en-US" dirty="0">
              <a:cs typeface="Calibri"/>
            </a:endParaRPr>
          </a:p>
          <a:p>
            <a:pPr marL="628650" lvl="1" indent="-171450">
              <a:buFont typeface="Arial"/>
              <a:buChar char="•"/>
            </a:pPr>
            <a:r>
              <a:rPr lang="en-US" b="1" dirty="0"/>
              <a:t>Encoding Categorical Variables</a:t>
            </a:r>
            <a:r>
              <a:rPr lang="en-US" dirty="0"/>
              <a:t>: Categorical variables such as Country, Sport, and Gender were encoded using </a:t>
            </a:r>
            <a:r>
              <a:rPr lang="en-US" dirty="0" err="1"/>
              <a:t>OneHotEncoder</a:t>
            </a:r>
            <a:r>
              <a:rPr lang="en-US" dirty="0"/>
              <a:t> to convert them into numerical format, which is required for most machine learning algorithms.</a:t>
            </a:r>
            <a:endParaRPr lang="en-US" dirty="0">
              <a:cs typeface="Calibri"/>
            </a:endParaRPr>
          </a:p>
          <a:p>
            <a:pPr marL="628650" lvl="1" indent="-171450">
              <a:buFont typeface="Arial"/>
              <a:buChar char="•"/>
            </a:pPr>
            <a:r>
              <a:rPr lang="en-US" b="1" dirty="0"/>
              <a:t>Ordinal Encoding</a:t>
            </a:r>
            <a:r>
              <a:rPr lang="en-US" dirty="0"/>
              <a:t>: The Medal feature was ordinally encoded to represent the hierarchical nature of the medals (Gold, Silver, Bronze).</a:t>
            </a:r>
            <a:endParaRPr lang="en-US" dirty="0">
              <a:cs typeface="Calibri"/>
            </a:endParaRPr>
          </a:p>
          <a:p>
            <a:pPr marL="171450" indent="-171450">
              <a:buFont typeface="Arial"/>
              <a:buChar char="•"/>
            </a:pPr>
            <a:r>
              <a:rPr lang="en-US" b="1" dirty="0"/>
              <a:t>Feature Engineering</a:t>
            </a:r>
            <a:r>
              <a:rPr lang="en-US" dirty="0"/>
              <a:t>:</a:t>
            </a:r>
            <a:endParaRPr lang="en-US" dirty="0">
              <a:cs typeface="Calibri"/>
            </a:endParaRPr>
          </a:p>
          <a:p>
            <a:pPr marL="628650" lvl="1" indent="-171450">
              <a:buFont typeface="Arial"/>
              <a:buChar char="•"/>
            </a:pPr>
            <a:r>
              <a:rPr lang="en-US" b="1" dirty="0"/>
              <a:t>Feature Selection</a:t>
            </a:r>
            <a:r>
              <a:rPr lang="en-US" dirty="0"/>
              <a:t>: Relevant features were selected based on their importance and impact on the target variable (medal counts).</a:t>
            </a:r>
            <a:endParaRPr lang="en-US" dirty="0">
              <a:cs typeface="Calibri"/>
            </a:endParaRPr>
          </a:p>
          <a:p>
            <a:pPr marL="628650" lvl="1" indent="-171450">
              <a:buFont typeface="Arial"/>
              <a:buChar char="•"/>
            </a:pPr>
            <a:r>
              <a:rPr lang="en-US" b="1" dirty="0"/>
              <a:t>Data Splitting</a:t>
            </a:r>
            <a:r>
              <a:rPr lang="en-US" dirty="0"/>
              <a:t>: The dataset was split into training and testing sets (80% training, 20% testing) to evaluate model performance on unseen data.</a:t>
            </a:r>
            <a:endParaRPr lang="en-US" dirty="0">
              <a:cs typeface="Calibri"/>
            </a:endParaRPr>
          </a:p>
          <a:p>
            <a:pPr marL="171450" indent="-171450">
              <a:buFont typeface="Arial"/>
              <a:buChar char="•"/>
            </a:pPr>
            <a:r>
              <a:rPr lang="en-US" b="1" dirty="0"/>
              <a:t>Model Training and Hyperparameter Tuning</a:t>
            </a:r>
            <a:r>
              <a:rPr lang="en-US" dirty="0"/>
              <a:t>:</a:t>
            </a:r>
            <a:endParaRPr lang="en-US" dirty="0">
              <a:cs typeface="Calibri"/>
            </a:endParaRPr>
          </a:p>
          <a:p>
            <a:pPr marL="628650" lvl="1" indent="-171450">
              <a:buFont typeface="Arial"/>
              <a:buChar char="•"/>
            </a:pPr>
            <a:r>
              <a:rPr lang="en-US" b="1" dirty="0"/>
              <a:t>Initial Model Training</a:t>
            </a:r>
            <a:r>
              <a:rPr lang="en-US" dirty="0"/>
              <a:t>: Each model (Linear Regression, Random Forest, </a:t>
            </a:r>
            <a:r>
              <a:rPr lang="en-US" dirty="0" err="1"/>
              <a:t>XGBoost</a:t>
            </a:r>
            <a:r>
              <a:rPr lang="en-US" dirty="0"/>
              <a:t>) was initially trained on the training set.</a:t>
            </a:r>
            <a:endParaRPr lang="en-US" dirty="0">
              <a:cs typeface="Calibri"/>
            </a:endParaRPr>
          </a:p>
          <a:p>
            <a:pPr marL="628650" lvl="1" indent="-171450">
              <a:buFont typeface="Arial"/>
              <a:buChar char="•"/>
            </a:pPr>
            <a:r>
              <a:rPr lang="en-US" b="1" dirty="0"/>
              <a:t>Hyperparameter Tuning</a:t>
            </a:r>
            <a:r>
              <a:rPr lang="en-US" dirty="0"/>
              <a:t>:</a:t>
            </a:r>
            <a:endParaRPr lang="en-US" dirty="0">
              <a:cs typeface="Calibri"/>
            </a:endParaRPr>
          </a:p>
          <a:p>
            <a:pPr marL="1085850" lvl="2" indent="-171450">
              <a:buFont typeface="Arial"/>
              <a:buChar char="•"/>
            </a:pPr>
            <a:r>
              <a:rPr lang="en-US" dirty="0"/>
              <a:t>For Random Forest, a </a:t>
            </a:r>
            <a:r>
              <a:rPr lang="en-US" dirty="0" err="1"/>
              <a:t>GridSearchCV</a:t>
            </a:r>
            <a:r>
              <a:rPr lang="en-US" dirty="0"/>
              <a:t> was used to find the best combination of parameters (</a:t>
            </a:r>
            <a:r>
              <a:rPr lang="en-US" dirty="0" err="1"/>
              <a:t>n_estimators</a:t>
            </a:r>
            <a:r>
              <a:rPr lang="en-US" dirty="0"/>
              <a:t>, </a:t>
            </a:r>
            <a:r>
              <a:rPr lang="en-US" dirty="0" err="1"/>
              <a:t>max_depth</a:t>
            </a:r>
            <a:r>
              <a:rPr lang="en-US" dirty="0"/>
              <a:t>, </a:t>
            </a:r>
            <a:r>
              <a:rPr lang="en-US" dirty="0" err="1"/>
              <a:t>min_samples_split</a:t>
            </a:r>
            <a:r>
              <a:rPr lang="en-US" dirty="0"/>
              <a:t>, </a:t>
            </a:r>
            <a:r>
              <a:rPr lang="en-US" dirty="0" err="1"/>
              <a:t>min_samples_leaf</a:t>
            </a:r>
            <a:r>
              <a:rPr lang="en-US" dirty="0"/>
              <a:t>).</a:t>
            </a:r>
            <a:endParaRPr lang="en-US" dirty="0">
              <a:cs typeface="Calibri"/>
            </a:endParaRPr>
          </a:p>
          <a:p>
            <a:pPr marL="1085850" lvl="2" indent="-171450">
              <a:buFont typeface="Arial"/>
              <a:buChar char="•"/>
            </a:pPr>
            <a:r>
              <a:rPr lang="en-US" dirty="0"/>
              <a:t>For </a:t>
            </a:r>
            <a:r>
              <a:rPr lang="en-US" dirty="0" err="1"/>
              <a:t>XGBoost</a:t>
            </a:r>
            <a:r>
              <a:rPr lang="en-US" dirty="0"/>
              <a:t>, a </a:t>
            </a:r>
            <a:r>
              <a:rPr lang="en-US" dirty="0" err="1"/>
              <a:t>RandomizedSearchCV</a:t>
            </a:r>
            <a:r>
              <a:rPr lang="en-US" dirty="0"/>
              <a:t> was employed to tune parameters (</a:t>
            </a:r>
            <a:r>
              <a:rPr lang="en-US" dirty="0" err="1"/>
              <a:t>n_estimators</a:t>
            </a:r>
            <a:r>
              <a:rPr lang="en-US" dirty="0"/>
              <a:t>, </a:t>
            </a:r>
            <a:r>
              <a:rPr lang="en-US" dirty="0" err="1"/>
              <a:t>max_depth</a:t>
            </a:r>
            <a:r>
              <a:rPr lang="en-US" dirty="0"/>
              <a:t>, </a:t>
            </a:r>
            <a:r>
              <a:rPr lang="en-US" dirty="0" err="1"/>
              <a:t>learning_rate</a:t>
            </a:r>
            <a:r>
              <a:rPr lang="en-US" dirty="0"/>
              <a:t>).</a:t>
            </a:r>
            <a:endParaRPr lang="en-US" dirty="0">
              <a:cs typeface="Calibri"/>
            </a:endParaRPr>
          </a:p>
          <a:p>
            <a:pPr marL="628650" lvl="1" indent="-171450">
              <a:buFont typeface="Arial"/>
              <a:buChar char="•"/>
            </a:pPr>
            <a:r>
              <a:rPr lang="en-US" b="1" dirty="0"/>
              <a:t>Evaluation</a:t>
            </a:r>
            <a:r>
              <a:rPr lang="en-US" dirty="0"/>
              <a:t>: The models were evaluated on the testing set using metrics such as Mean Squared Error (MSE) and R-squared to determine the best performing model.</a:t>
            </a:r>
            <a:endParaRPr lang="en-US" dirty="0">
              <a:cs typeface="Calibri"/>
            </a:endParaRPr>
          </a:p>
          <a:p>
            <a:pPr marL="171450" indent="-171450">
              <a:buFont typeface="Arial"/>
              <a:buChar char="•"/>
            </a:pPr>
            <a:r>
              <a:rPr lang="en-US" b="1" dirty="0"/>
              <a:t>Model Evaluation</a:t>
            </a:r>
            <a:r>
              <a:rPr lang="en-US" dirty="0"/>
              <a:t>:</a:t>
            </a:r>
            <a:endParaRPr lang="en-US" dirty="0">
              <a:cs typeface="Calibri"/>
            </a:endParaRPr>
          </a:p>
          <a:p>
            <a:pPr marL="628650" lvl="1" indent="-171450">
              <a:buFont typeface="Arial"/>
              <a:buChar char="•"/>
            </a:pPr>
            <a:r>
              <a:rPr lang="en-US" b="1" dirty="0"/>
              <a:t>Cross-Validation</a:t>
            </a:r>
            <a:r>
              <a:rPr lang="en-US" dirty="0"/>
              <a:t>: Cross-validation was performed to ensure the model’s robustness and avoid overfitting.</a:t>
            </a:r>
            <a:endParaRPr lang="en-US" dirty="0">
              <a:cs typeface="Calibri"/>
            </a:endParaRPr>
          </a:p>
          <a:p>
            <a:pPr marL="628650" lvl="1" indent="-171450">
              <a:buFont typeface="Arial"/>
              <a:buChar char="•"/>
            </a:pPr>
            <a:r>
              <a:rPr lang="en-US" b="1" dirty="0"/>
              <a:t>Performance Metrics</a:t>
            </a:r>
            <a:r>
              <a:rPr lang="en-US" dirty="0"/>
              <a:t>: The models were compared based on MSE and R-squared values, with </a:t>
            </a:r>
            <a:r>
              <a:rPr lang="en-US" dirty="0" err="1"/>
              <a:t>XGBoost</a:t>
            </a:r>
            <a:r>
              <a:rPr lang="en-US" dirty="0"/>
              <a:t> emerging as the winner due to its superior performance.</a:t>
            </a:r>
            <a:endParaRPr lang="en-US" dirty="0">
              <a:cs typeface="Calibri"/>
            </a:endParaRPr>
          </a:p>
          <a:p>
            <a:pPr marL="171450" indent="-171450">
              <a:buFont typeface="Arial"/>
              <a:buChar char="•"/>
            </a:pPr>
            <a:r>
              <a:rPr lang="en-US" b="1" dirty="0"/>
              <a:t>Time Series Forecasting</a:t>
            </a:r>
            <a:r>
              <a:rPr lang="en-US" dirty="0"/>
              <a:t>:</a:t>
            </a:r>
            <a:endParaRPr lang="en-US" dirty="0">
              <a:cs typeface="Calibri"/>
            </a:endParaRPr>
          </a:p>
          <a:p>
            <a:pPr marL="628650" lvl="1" indent="-171450">
              <a:buFont typeface="Arial"/>
              <a:buChar char="•"/>
            </a:pPr>
            <a:r>
              <a:rPr lang="en-US" b="1" dirty="0"/>
              <a:t>Prophet Model</a:t>
            </a:r>
            <a:r>
              <a:rPr lang="en-US" dirty="0"/>
              <a:t>: For predicting future medal counts, the Prophet model was used due to its ability to handle time series data effectively. It provided forecasts and insights into trends and seasonal patterns.</a:t>
            </a:r>
            <a:endParaRPr lang="en-US" dirty="0">
              <a:cs typeface="Calibri"/>
            </a:endParaRPr>
          </a:p>
          <a:p>
            <a:pPr lvl="1"/>
            <a:r>
              <a:rPr lang="en-US" dirty="0"/>
              <a:t>By following this comprehensive methodology, we ensured that our model predictions were accurate and reliable, providing valuable insights for the 2024 Summer Olympics medal predictions.</a:t>
            </a:r>
            <a:endParaRPr lang="en-US" dirty="0">
              <a:cs typeface="Calibri"/>
            </a:endParaRPr>
          </a:p>
          <a:p>
            <a:endParaRPr lang="en-US" dirty="0">
              <a:cs typeface="Calibri"/>
            </a:endParaRPr>
          </a:p>
          <a:p>
            <a:br>
              <a:rPr lang="en-US" dirty="0">
                <a:cs typeface="+mn-lt"/>
              </a:rPr>
            </a:br>
            <a:br>
              <a:rPr lang="en-US" dirty="0">
                <a:cs typeface="+mn-lt"/>
              </a:rPr>
            </a:br>
            <a:endParaRPr lang="en-US">
              <a:ea typeface="Calibri"/>
              <a:cs typeface="Calibri"/>
            </a:endParaRPr>
          </a:p>
          <a:p>
            <a:br>
              <a:rPr lang="en-US" dirty="0">
                <a:cs typeface="+mn-lt"/>
              </a:rPr>
            </a:br>
            <a:br>
              <a:rPr lang="en-US" dirty="0">
                <a:cs typeface="+mn-lt"/>
              </a:rPr>
            </a:br>
            <a:endParaRPr lang="en-US">
              <a:ea typeface="Calibri"/>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431368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Time Series Data Analysis Using Prophet Model: Russia (URS) as Top Contender</a:t>
            </a:r>
          </a:p>
          <a:p>
            <a:r>
              <a:rPr lang="en-US" dirty="0"/>
              <a:t>Overview</a:t>
            </a:r>
            <a:endParaRPr lang="en-US" dirty="0">
              <a:cs typeface="Calibri"/>
            </a:endParaRPr>
          </a:p>
          <a:p>
            <a:pPr marL="285750" indent="-285750">
              <a:buFont typeface="Arial"/>
              <a:buChar char="•"/>
            </a:pPr>
            <a:r>
              <a:rPr lang="en-US" b="1" dirty="0"/>
              <a:t>Objective</a:t>
            </a:r>
            <a:r>
              <a:rPr lang="en-US" dirty="0"/>
              <a:t>: Utilize the Prophet model to predict medal counts for the 2024 Summer Olympics.</a:t>
            </a:r>
            <a:endParaRPr lang="en-US" dirty="0">
              <a:cs typeface="Calibri"/>
            </a:endParaRPr>
          </a:p>
          <a:p>
            <a:pPr marL="285750" indent="-285750">
              <a:buFont typeface="Arial"/>
              <a:buChar char="•"/>
            </a:pPr>
            <a:r>
              <a:rPr lang="en-US" b="1" dirty="0"/>
              <a:t>Focus</a:t>
            </a:r>
            <a:r>
              <a:rPr lang="en-US" dirty="0"/>
              <a:t>: Russia (URS) emerged as the top contender based on the analysis and predictions.</a:t>
            </a:r>
            <a:endParaRPr lang="en-US" dirty="0">
              <a:cs typeface="Calibri"/>
            </a:endParaRPr>
          </a:p>
          <a:p>
            <a:r>
              <a:rPr lang="en-US" dirty="0"/>
              <a:t>Data Preparation</a:t>
            </a:r>
            <a:endParaRPr lang="en-US" dirty="0">
              <a:cs typeface="Calibri"/>
            </a:endParaRPr>
          </a:p>
          <a:p>
            <a:pPr marL="285750" indent="-285750">
              <a:buFont typeface="Arial"/>
              <a:buChar char="•"/>
            </a:pPr>
            <a:r>
              <a:rPr lang="en-US" b="1" dirty="0"/>
              <a:t>Historical Data</a:t>
            </a:r>
            <a:r>
              <a:rPr lang="en-US" dirty="0"/>
              <a:t>: Medal counts from 1896 to 2012 for the top-performing countries were used.</a:t>
            </a:r>
            <a:endParaRPr lang="en-US" dirty="0">
              <a:cs typeface="Calibri"/>
            </a:endParaRPr>
          </a:p>
          <a:p>
            <a:pPr marL="285750" indent="-285750">
              <a:buFont typeface="Arial"/>
              <a:buChar char="•"/>
            </a:pPr>
            <a:r>
              <a:rPr lang="en-US" b="1" dirty="0"/>
              <a:t>Preprocessing</a:t>
            </a:r>
            <a:r>
              <a:rPr lang="en-US" dirty="0"/>
              <a:t>: Data was cleaned and grouped by year and country to obtain annual medal counts.</a:t>
            </a:r>
            <a:endParaRPr lang="en-US" dirty="0">
              <a:cs typeface="Calibri"/>
            </a:endParaRPr>
          </a:p>
          <a:p>
            <a:r>
              <a:rPr lang="en-US" dirty="0"/>
              <a:t>Prophet Model Implementation</a:t>
            </a:r>
            <a:endParaRPr lang="en-US" dirty="0">
              <a:cs typeface="Calibri"/>
            </a:endParaRPr>
          </a:p>
          <a:p>
            <a:pPr marL="285750" indent="-285750">
              <a:buFont typeface="Arial"/>
              <a:buChar char="•"/>
            </a:pPr>
            <a:r>
              <a:rPr lang="en-US" b="1" dirty="0"/>
              <a:t>Data Formatting</a:t>
            </a:r>
            <a:r>
              <a:rPr lang="en-US" dirty="0"/>
              <a:t>:</a:t>
            </a:r>
            <a:endParaRPr lang="en-US" dirty="0">
              <a:cs typeface="Calibri"/>
            </a:endParaRPr>
          </a:p>
          <a:p>
            <a:pPr marL="285750" lvl="1" indent="-285750">
              <a:buFont typeface="Arial"/>
              <a:buChar char="•"/>
            </a:pPr>
            <a:r>
              <a:rPr lang="en-US" dirty="0"/>
              <a:t>Converted the Year column to datetime format.</a:t>
            </a:r>
            <a:endParaRPr lang="en-US" dirty="0">
              <a:cs typeface="Calibri"/>
            </a:endParaRPr>
          </a:p>
          <a:p>
            <a:pPr marL="285750" lvl="1" indent="-285750">
              <a:buFont typeface="Arial"/>
              <a:buChar char="•"/>
            </a:pPr>
            <a:r>
              <a:rPr lang="en-US" dirty="0"/>
              <a:t>Renamed columns to ds (date) and y (value) to fit Prophet’s requirements.</a:t>
            </a:r>
            <a:endParaRPr lang="en-US" dirty="0">
              <a:cs typeface="Calibri"/>
            </a:endParaRPr>
          </a:p>
          <a:p>
            <a:pPr marL="285750" indent="-285750">
              <a:buFont typeface="Arial"/>
              <a:buChar char="•"/>
            </a:pPr>
            <a:r>
              <a:rPr lang="en-US" b="1" dirty="0"/>
              <a:t>Model Fitting</a:t>
            </a:r>
            <a:r>
              <a:rPr lang="en-US" dirty="0"/>
              <a:t>:</a:t>
            </a:r>
            <a:endParaRPr lang="en-US" dirty="0">
              <a:cs typeface="Calibri"/>
            </a:endParaRPr>
          </a:p>
          <a:p>
            <a:pPr marL="285750" lvl="1" indent="-285750">
              <a:buFont typeface="Arial"/>
              <a:buChar char="•"/>
            </a:pPr>
            <a:r>
              <a:rPr lang="en-US" dirty="0"/>
              <a:t>Created a Prophet model for Russia (URS).</a:t>
            </a:r>
            <a:endParaRPr lang="en-US" dirty="0">
              <a:cs typeface="Calibri"/>
            </a:endParaRPr>
          </a:p>
          <a:p>
            <a:pPr marL="285750" lvl="1" indent="-285750">
              <a:buFont typeface="Arial"/>
              <a:buChar char="•"/>
            </a:pPr>
            <a:r>
              <a:rPr lang="en-US" dirty="0"/>
              <a:t>Trained the model using historical medal counts.</a:t>
            </a:r>
            <a:endParaRPr lang="en-US" dirty="0">
              <a:cs typeface="Calibri"/>
            </a:endParaRPr>
          </a:p>
          <a:p>
            <a:pPr marL="285750" indent="-285750">
              <a:buFont typeface="Arial"/>
              <a:buChar char="•"/>
            </a:pPr>
            <a:r>
              <a:rPr lang="en-US" b="1" dirty="0"/>
              <a:t>Forecasting</a:t>
            </a:r>
            <a:r>
              <a:rPr lang="en-US" dirty="0"/>
              <a:t>:</a:t>
            </a:r>
            <a:endParaRPr lang="en-US" dirty="0">
              <a:cs typeface="Calibri"/>
            </a:endParaRPr>
          </a:p>
          <a:p>
            <a:pPr marL="285750" lvl="1" indent="-285750">
              <a:buFont typeface="Arial"/>
              <a:buChar char="•"/>
            </a:pPr>
            <a:r>
              <a:rPr lang="en-US" dirty="0"/>
              <a:t>Generated future data for predictions up to the year 2024.</a:t>
            </a:r>
            <a:endParaRPr lang="en-US" dirty="0">
              <a:cs typeface="Calibri"/>
            </a:endParaRPr>
          </a:p>
          <a:p>
            <a:pPr marL="285750" lvl="1" indent="-285750">
              <a:buFont typeface="Arial"/>
              <a:buChar char="•"/>
            </a:pPr>
            <a:r>
              <a:rPr lang="en-US" dirty="0"/>
              <a:t>Obtained predicted values, including upper and lower bounds.</a:t>
            </a:r>
            <a:endParaRPr lang="en-US" dirty="0">
              <a:cs typeface="Calibri"/>
            </a:endParaRPr>
          </a:p>
          <a:p>
            <a:pPr lvl="1"/>
            <a:r>
              <a:rPr lang="en-US" dirty="0"/>
              <a:t>Analysis and Findings</a:t>
            </a:r>
            <a:endParaRPr lang="en-US" dirty="0">
              <a:cs typeface="Calibri"/>
            </a:endParaRPr>
          </a:p>
          <a:p>
            <a:pPr marL="285750" indent="-285750">
              <a:buFont typeface="Arial"/>
              <a:buChar char="•"/>
            </a:pPr>
            <a:r>
              <a:rPr lang="en-US" b="1" dirty="0"/>
              <a:t>Predicted Medals for 2024</a:t>
            </a:r>
            <a:r>
              <a:rPr lang="en-US" dirty="0"/>
              <a:t>:</a:t>
            </a:r>
            <a:endParaRPr lang="en-US" dirty="0">
              <a:cs typeface="Calibri"/>
            </a:endParaRPr>
          </a:p>
          <a:p>
            <a:pPr marL="285750" lvl="1" indent="-285750">
              <a:buFont typeface="Arial"/>
              <a:buChar char="•"/>
            </a:pPr>
            <a:r>
              <a:rPr lang="en-US" b="1" dirty="0"/>
              <a:t>Russia (URS)</a:t>
            </a:r>
            <a:r>
              <a:rPr lang="en-US" dirty="0"/>
              <a:t>: 447 medals</a:t>
            </a:r>
            <a:endParaRPr lang="en-US" dirty="0">
              <a:cs typeface="Calibri"/>
            </a:endParaRPr>
          </a:p>
          <a:p>
            <a:pPr marL="285750" indent="-285750">
              <a:buFont typeface="Arial"/>
              <a:buChar char="•"/>
            </a:pPr>
            <a:r>
              <a:rPr lang="en-US" b="1" dirty="0"/>
              <a:t>Model Evaluation Metrics</a:t>
            </a:r>
            <a:r>
              <a:rPr lang="en-US" dirty="0"/>
              <a:t>:</a:t>
            </a:r>
            <a:endParaRPr lang="en-US" dirty="0">
              <a:cs typeface="Calibri"/>
            </a:endParaRPr>
          </a:p>
          <a:p>
            <a:pPr marL="285750" lvl="1" indent="-285750">
              <a:buFont typeface="Arial"/>
              <a:buChar char="•"/>
            </a:pPr>
            <a:r>
              <a:rPr lang="en-US" b="1" dirty="0"/>
              <a:t>Mean Absolute Error (MAE)</a:t>
            </a:r>
            <a:r>
              <a:rPr lang="en-US" dirty="0"/>
              <a:t>: 77.36</a:t>
            </a:r>
            <a:endParaRPr lang="en-US" dirty="0">
              <a:cs typeface="Calibri"/>
            </a:endParaRPr>
          </a:p>
          <a:p>
            <a:pPr marL="285750" lvl="1" indent="-285750">
              <a:buFont typeface="Arial"/>
              <a:buChar char="•"/>
            </a:pPr>
            <a:r>
              <a:rPr lang="en-US" b="1" dirty="0"/>
              <a:t>Mean Squared Error (MSE)</a:t>
            </a:r>
            <a:r>
              <a:rPr lang="en-US" dirty="0"/>
              <a:t>: 11,480.23</a:t>
            </a:r>
            <a:endParaRPr lang="en-US" dirty="0">
              <a:cs typeface="Calibri"/>
            </a:endParaRPr>
          </a:p>
          <a:p>
            <a:pPr marL="285750" lvl="1" indent="-285750">
              <a:buFont typeface="Arial"/>
              <a:buChar char="•"/>
            </a:pPr>
            <a:r>
              <a:rPr lang="en-US" b="1" dirty="0"/>
              <a:t>Root Mean Squared Error (RMSE)</a:t>
            </a:r>
            <a:r>
              <a:rPr lang="en-US" dirty="0"/>
              <a:t>: 107.15</a:t>
            </a:r>
            <a:endParaRPr lang="en-US" dirty="0">
              <a:cs typeface="Calibri"/>
            </a:endParaRPr>
          </a:p>
          <a:p>
            <a:pPr marL="285750" indent="-285750">
              <a:buFont typeface="Arial"/>
              <a:buChar char="•"/>
            </a:pPr>
            <a:r>
              <a:rPr lang="en-US" b="1" dirty="0"/>
              <a:t>Trends</a:t>
            </a:r>
            <a:r>
              <a:rPr lang="en-US" dirty="0"/>
              <a:t>:</a:t>
            </a:r>
            <a:endParaRPr lang="en-US" dirty="0">
              <a:cs typeface="Calibri"/>
            </a:endParaRPr>
          </a:p>
          <a:p>
            <a:pPr marL="285750" lvl="1" indent="-285750">
              <a:buFont typeface="Arial"/>
              <a:buChar char="•"/>
            </a:pPr>
            <a:r>
              <a:rPr lang="en-US" dirty="0"/>
              <a:t>The model indicated a strong upward trend for Russia's medal counts, reflecting historical dominance.</a:t>
            </a:r>
            <a:endParaRPr lang="en-US" dirty="0">
              <a:cs typeface="Calibri"/>
            </a:endParaRPr>
          </a:p>
          <a:p>
            <a:pPr marL="285750" lvl="1" indent="-285750">
              <a:buFont typeface="Arial"/>
              <a:buChar char="•"/>
            </a:pPr>
            <a:r>
              <a:rPr lang="en-US" dirty="0"/>
              <a:t>Seasonal components showed periodic fluctuations correlating with Olympic cycles.</a:t>
            </a:r>
            <a:endParaRPr lang="en-US" dirty="0">
              <a:cs typeface="Calibri"/>
            </a:endParaRPr>
          </a:p>
          <a:p>
            <a:pPr lvl="1"/>
            <a:r>
              <a:rPr lang="en-US" dirty="0"/>
              <a:t>Visual Insights</a:t>
            </a:r>
            <a:endParaRPr lang="en-US" dirty="0">
              <a:cs typeface="Calibri"/>
            </a:endParaRPr>
          </a:p>
          <a:p>
            <a:pPr marL="285750" indent="-285750">
              <a:buFont typeface="Arial"/>
              <a:buChar char="•"/>
            </a:pPr>
            <a:r>
              <a:rPr lang="en-US" b="1" dirty="0"/>
              <a:t>Medal Count Trends</a:t>
            </a:r>
            <a:r>
              <a:rPr lang="en-US" dirty="0"/>
              <a:t>: The time series plot showed consistent high performance with peaks in mid-20th century.</a:t>
            </a:r>
            <a:endParaRPr lang="en-US" dirty="0">
              <a:cs typeface="Calibri"/>
            </a:endParaRPr>
          </a:p>
          <a:p>
            <a:pPr marL="285750" indent="-285750">
              <a:buFont typeface="Arial"/>
              <a:buChar char="•"/>
            </a:pPr>
            <a:r>
              <a:rPr lang="en-US" b="1" dirty="0"/>
              <a:t>Forecast Components</a:t>
            </a:r>
            <a:r>
              <a:rPr lang="en-US" dirty="0"/>
              <a:t>:</a:t>
            </a:r>
            <a:endParaRPr lang="en-US" dirty="0">
              <a:cs typeface="Calibri"/>
            </a:endParaRPr>
          </a:p>
          <a:p>
            <a:pPr marL="285750" lvl="1" indent="-285750">
              <a:buFont typeface="Arial"/>
              <a:buChar char="•"/>
            </a:pPr>
            <a:r>
              <a:rPr lang="en-US" b="1" dirty="0"/>
              <a:t>Trend</a:t>
            </a:r>
            <a:r>
              <a:rPr lang="en-US" dirty="0"/>
              <a:t>: Steady increase in medal counts over the years.</a:t>
            </a:r>
            <a:endParaRPr lang="en-US" dirty="0">
              <a:cs typeface="Calibri"/>
            </a:endParaRPr>
          </a:p>
          <a:p>
            <a:pPr marL="285750" lvl="1" indent="-285750">
              <a:buFont typeface="Arial"/>
              <a:buChar char="•"/>
            </a:pPr>
            <a:r>
              <a:rPr lang="en-US" b="1" dirty="0"/>
              <a:t>Yearly Component</a:t>
            </a:r>
            <a:r>
              <a:rPr lang="en-US" dirty="0"/>
              <a:t>: Highlighted significant spikes during specific Olympic years.</a:t>
            </a:r>
            <a:endParaRPr lang="en-US" dirty="0">
              <a:cs typeface="Calibri"/>
            </a:endParaRPr>
          </a:p>
          <a:p>
            <a:pPr marL="285750" lvl="1" indent="-285750">
              <a:buFont typeface="Arial"/>
              <a:buChar char="•"/>
            </a:pPr>
            <a:r>
              <a:rPr lang="en-US" b="1" dirty="0"/>
              <a:t>Seasonality</a:t>
            </a:r>
            <a:r>
              <a:rPr lang="en-US" dirty="0"/>
              <a:t>: Captured periodic variations, emphasizing the impact of different sports seasons and events.</a:t>
            </a:r>
            <a:endParaRPr lang="en-US" dirty="0">
              <a:cs typeface="Calibri"/>
            </a:endParaRPr>
          </a:p>
          <a:p>
            <a:pPr lvl="1"/>
            <a:r>
              <a:rPr lang="en-US" dirty="0"/>
              <a:t>Conclusion</a:t>
            </a:r>
            <a:endParaRPr lang="en-US" dirty="0">
              <a:cs typeface="Calibri"/>
            </a:endParaRPr>
          </a:p>
          <a:p>
            <a:pPr marL="285750" indent="-285750">
              <a:buFont typeface="Arial"/>
              <a:buChar char="•"/>
            </a:pPr>
            <a:r>
              <a:rPr lang="en-US" b="1" dirty="0"/>
              <a:t>Russia (URS) as Top Contender</a:t>
            </a:r>
            <a:r>
              <a:rPr lang="en-US" dirty="0"/>
              <a:t>:</a:t>
            </a:r>
            <a:endParaRPr lang="en-US" dirty="0">
              <a:cs typeface="Calibri"/>
            </a:endParaRPr>
          </a:p>
          <a:p>
            <a:pPr marL="285750" lvl="1" indent="-285750">
              <a:buFont typeface="Arial"/>
              <a:buChar char="•"/>
            </a:pPr>
            <a:r>
              <a:rPr lang="en-US" dirty="0"/>
              <a:t>The Prophet model's predictions firmly position Russia as a leading contender for the 2024 Summer Olympics.</a:t>
            </a:r>
            <a:endParaRPr lang="en-US" dirty="0">
              <a:cs typeface="Calibri"/>
            </a:endParaRPr>
          </a:p>
          <a:p>
            <a:pPr marL="285750" lvl="1" indent="-285750">
              <a:buFont typeface="Arial"/>
              <a:buChar char="•"/>
            </a:pPr>
            <a:r>
              <a:rPr lang="en-US" dirty="0"/>
              <a:t>The high predicted medal count underscores Russia's historical performance and potential future success.</a:t>
            </a:r>
            <a:endParaRPr lang="en-US" dirty="0">
              <a:cs typeface="Calibri"/>
            </a:endParaRPr>
          </a:p>
          <a:p>
            <a:pPr lvl="1"/>
            <a:r>
              <a:rPr lang="en-US" dirty="0"/>
              <a:t>This detailed analysis, powered by the Prophet model, offers robust predictions and valuable insights, affirming Russia’s prominent position in the upcoming Olympics.</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13338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Steps and Outcome for Top 5 Countries 2024 Olympic Medal Prediction</a:t>
            </a:r>
          </a:p>
          <a:p>
            <a:r>
              <a:rPr lang="en-US"/>
              <a:t>Steps</a:t>
            </a:r>
          </a:p>
          <a:p>
            <a:pPr marL="285750" indent="-285750">
              <a:buFont typeface="Arial"/>
              <a:buChar char="•"/>
            </a:pPr>
            <a:r>
              <a:rPr lang="en-US" b="1"/>
              <a:t>Data Preprocessing and Exploration</a:t>
            </a:r>
            <a:r>
              <a:rPr lang="en-US"/>
              <a:t>:</a:t>
            </a:r>
          </a:p>
          <a:p>
            <a:pPr marL="285750" lvl="1" indent="-285750">
              <a:buFont typeface="Arial"/>
              <a:buChar char="•"/>
            </a:pPr>
            <a:r>
              <a:rPr lang="en-US" b="1"/>
              <a:t>Load Data</a:t>
            </a:r>
            <a:r>
              <a:rPr lang="en-US"/>
              <a:t>: The dataset containing historical Olympic medal data from 1896 to 2012 was loaded.</a:t>
            </a:r>
          </a:p>
          <a:p>
            <a:pPr marL="285750" lvl="1" indent="-285750">
              <a:buFont typeface="Arial"/>
              <a:buChar char="•"/>
            </a:pPr>
            <a:r>
              <a:rPr lang="en-US" b="1"/>
              <a:t>Drop Unnecessary Columns</a:t>
            </a:r>
            <a:r>
              <a:rPr lang="en-US"/>
              <a:t>: Columns like City, Discipline, Athlete, and Event were dropped to focus on relevant features.</a:t>
            </a:r>
          </a:p>
          <a:p>
            <a:pPr marL="285750" lvl="1" indent="-285750">
              <a:buFont typeface="Arial"/>
              <a:buChar char="•"/>
            </a:pPr>
            <a:r>
              <a:rPr lang="en-US" b="1"/>
              <a:t>Group Data</a:t>
            </a:r>
            <a:r>
              <a:rPr lang="en-US"/>
              <a:t>: The data was grouped by Year, Country, and Medal to get the medal count for each country per year.</a:t>
            </a:r>
          </a:p>
          <a:p>
            <a:pPr marL="285750" lvl="1" indent="-285750">
              <a:buFont typeface="Arial"/>
              <a:buChar char="•"/>
            </a:pPr>
            <a:r>
              <a:rPr lang="en-US" b="1" dirty="0"/>
              <a:t>Select Top 5 Countries</a:t>
            </a:r>
            <a:r>
              <a:rPr lang="en-US" dirty="0"/>
              <a:t>: The top 5 countries with the highest total medal counts were identified: USA, URS, GBR, FRA, and GER.</a:t>
            </a:r>
          </a:p>
          <a:p>
            <a:pPr marL="285750" indent="-285750">
              <a:buFont typeface="Arial"/>
              <a:buChar char="•"/>
            </a:pPr>
            <a:r>
              <a:rPr lang="en-US" b="1" dirty="0"/>
              <a:t>Time Series Forecasting</a:t>
            </a:r>
            <a:r>
              <a:rPr lang="en-US" dirty="0"/>
              <a:t>:</a:t>
            </a:r>
            <a:endParaRPr lang="en-US" dirty="0">
              <a:cs typeface="Calibri"/>
            </a:endParaRPr>
          </a:p>
          <a:p>
            <a:pPr marL="285750" lvl="1" indent="-285750">
              <a:buFont typeface="Arial"/>
              <a:buChar char="•"/>
            </a:pPr>
            <a:r>
              <a:rPr lang="en-US" b="1" dirty="0"/>
              <a:t>Prepare Data for Prophet</a:t>
            </a:r>
            <a:r>
              <a:rPr lang="en-US" dirty="0"/>
              <a:t>: For each of the top 5 countries, the medal count data was prepared for the Prophet model.</a:t>
            </a:r>
            <a:endParaRPr lang="en-US" dirty="0">
              <a:cs typeface="Calibri"/>
            </a:endParaRPr>
          </a:p>
          <a:p>
            <a:pPr marL="285750" lvl="2" indent="-285750">
              <a:buFont typeface="Arial"/>
              <a:buChar char="•"/>
            </a:pPr>
            <a:r>
              <a:rPr lang="en-US" dirty="0"/>
              <a:t>The Year column was converted to datetime format.</a:t>
            </a:r>
            <a:endParaRPr lang="en-US" dirty="0">
              <a:cs typeface="Calibri"/>
            </a:endParaRPr>
          </a:p>
          <a:p>
            <a:pPr marL="285750" lvl="2" indent="-285750">
              <a:buFont typeface="Arial"/>
              <a:buChar char="•"/>
            </a:pPr>
            <a:r>
              <a:rPr lang="en-US" dirty="0"/>
              <a:t>The </a:t>
            </a:r>
            <a:r>
              <a:rPr lang="en-US" dirty="0" err="1"/>
              <a:t>dataframe</a:t>
            </a:r>
            <a:r>
              <a:rPr lang="en-US" dirty="0"/>
              <a:t> was renamed to match Prophet’s expected column names (ds for dates, y for values).</a:t>
            </a:r>
          </a:p>
          <a:p>
            <a:pPr marL="285750" lvl="1" indent="-285750">
              <a:buFont typeface="Arial"/>
              <a:buChar char="•"/>
            </a:pPr>
            <a:r>
              <a:rPr lang="en-US" b="1" dirty="0"/>
              <a:t>Fit Prophet Model</a:t>
            </a:r>
            <a:r>
              <a:rPr lang="en-US" dirty="0"/>
              <a:t>: A Prophet model was fitted for each country’s data to predict future medal counts.</a:t>
            </a:r>
            <a:endParaRPr lang="en-US" dirty="0">
              <a:cs typeface="Calibri"/>
            </a:endParaRPr>
          </a:p>
          <a:p>
            <a:pPr marL="285750" lvl="1" indent="-285750">
              <a:buFont typeface="Arial"/>
              <a:buChar char="•"/>
            </a:pPr>
            <a:r>
              <a:rPr lang="en-US" b="1" dirty="0"/>
              <a:t>Generate Future </a:t>
            </a:r>
            <a:r>
              <a:rPr lang="en-US" b="1" dirty="0" err="1"/>
              <a:t>DataFrame</a:t>
            </a:r>
            <a:r>
              <a:rPr lang="en-US" dirty="0"/>
              <a:t>: A future </a:t>
            </a:r>
            <a:r>
              <a:rPr lang="en-US" dirty="0" err="1"/>
              <a:t>DataFrame</a:t>
            </a:r>
            <a:r>
              <a:rPr lang="en-US" dirty="0"/>
              <a:t> was created to hold predictions for the years up to 2024.</a:t>
            </a:r>
            <a:endParaRPr lang="en-US" dirty="0">
              <a:cs typeface="Calibri"/>
            </a:endParaRPr>
          </a:p>
          <a:p>
            <a:pPr marL="285750" lvl="1" indent="-285750">
              <a:buFont typeface="Arial"/>
              <a:buChar char="•"/>
            </a:pPr>
            <a:r>
              <a:rPr lang="en-US" b="1" dirty="0"/>
              <a:t>Forecast Medals</a:t>
            </a:r>
            <a:r>
              <a:rPr lang="en-US" dirty="0"/>
              <a:t>: The model generated forecasts, including predictions for the year 2024.</a:t>
            </a:r>
            <a:endParaRPr lang="en-US" dirty="0">
              <a:cs typeface="Calibri"/>
            </a:endParaRPr>
          </a:p>
          <a:p>
            <a:pPr marL="285750" indent="-285750">
              <a:buFont typeface="Arial"/>
              <a:buChar char="•"/>
            </a:pPr>
            <a:r>
              <a:rPr lang="en-US" b="1" dirty="0"/>
              <a:t>Model Evaluation and Cross-Validation</a:t>
            </a:r>
            <a:r>
              <a:rPr lang="en-US" dirty="0"/>
              <a:t>:</a:t>
            </a:r>
            <a:endParaRPr lang="en-US" dirty="0">
              <a:cs typeface="Calibri"/>
            </a:endParaRPr>
          </a:p>
          <a:p>
            <a:pPr marL="285750" lvl="1" indent="-285750">
              <a:buFont typeface="Arial"/>
              <a:buChar char="•"/>
            </a:pPr>
            <a:r>
              <a:rPr lang="en-US" b="1" dirty="0"/>
              <a:t>Cross-Validation</a:t>
            </a:r>
            <a:r>
              <a:rPr lang="en-US" dirty="0"/>
              <a:t>: Cross-validation was performed on the Prophet model to evaluate its accuracy and robustness.</a:t>
            </a:r>
            <a:endParaRPr lang="en-US" dirty="0">
              <a:cs typeface="Calibri"/>
            </a:endParaRPr>
          </a:p>
          <a:p>
            <a:pPr marL="285750" lvl="1" indent="-285750">
              <a:buFont typeface="Arial"/>
              <a:buChar char="•"/>
            </a:pPr>
            <a:r>
              <a:rPr lang="en-US" b="1" dirty="0"/>
              <a:t>Calculate Metrics</a:t>
            </a:r>
            <a:r>
              <a:rPr lang="en-US" dirty="0"/>
              <a:t>: Mean Absolute Error (MAE), Mean Squared Error (MSE), and Root Mean Squared Error (RMSE) were calculated to assess the model's performance.</a:t>
            </a:r>
            <a:endParaRPr lang="en-US" dirty="0">
              <a:cs typeface="Calibri"/>
            </a:endParaRPr>
          </a:p>
          <a:p>
            <a:pPr marL="285750" indent="-285750">
              <a:buFont typeface="Arial"/>
              <a:buChar char="•"/>
            </a:pPr>
            <a:r>
              <a:rPr lang="en-US" b="1" dirty="0"/>
              <a:t>Aggregate Predictions</a:t>
            </a:r>
            <a:r>
              <a:rPr lang="en-US" dirty="0"/>
              <a:t>:</a:t>
            </a:r>
            <a:endParaRPr lang="en-US" dirty="0">
              <a:cs typeface="Calibri"/>
            </a:endParaRPr>
          </a:p>
          <a:p>
            <a:pPr marL="285750" lvl="1" indent="-285750">
              <a:buFont typeface="Arial"/>
              <a:buChar char="•"/>
            </a:pPr>
            <a:r>
              <a:rPr lang="en-US" b="1" dirty="0"/>
              <a:t>Extract 2024 Predictions</a:t>
            </a:r>
            <a:r>
              <a:rPr lang="en-US" dirty="0"/>
              <a:t>: Predictions for the year 2024 were extracted for each of the top 5 countries.</a:t>
            </a:r>
            <a:endParaRPr lang="en-US" dirty="0">
              <a:cs typeface="Calibri"/>
            </a:endParaRPr>
          </a:p>
          <a:p>
            <a:pPr marL="285750" lvl="1" indent="-285750">
              <a:buFont typeface="Arial"/>
              <a:buChar char="•"/>
            </a:pPr>
            <a:r>
              <a:rPr lang="en-US" b="1" dirty="0"/>
              <a:t>Compile Results</a:t>
            </a:r>
            <a:r>
              <a:rPr lang="en-US" dirty="0"/>
              <a:t>: The predictions were compiled into a </a:t>
            </a:r>
            <a:r>
              <a:rPr lang="en-US" dirty="0" err="1"/>
              <a:t>DataFrame</a:t>
            </a:r>
            <a:r>
              <a:rPr lang="en-US" dirty="0"/>
              <a:t> and sorted by predicted medal counts.</a:t>
            </a:r>
            <a:endParaRPr lang="en-US" dirty="0">
              <a:cs typeface="Calibri"/>
            </a:endParaRPr>
          </a:p>
          <a:p>
            <a:pPr lvl="1"/>
            <a:r>
              <a:rPr lang="en-US" dirty="0"/>
              <a:t>Outcome</a:t>
            </a:r>
            <a:endParaRPr lang="en-US" dirty="0">
              <a:cs typeface="Calibri"/>
            </a:endParaRPr>
          </a:p>
          <a:p>
            <a:pPr lvl="1"/>
            <a:r>
              <a:rPr lang="en-US" dirty="0"/>
              <a:t>The predictions for the top 5 countries in the 2024 Olympics based on the historical data and the Prophet model are as follows:</a:t>
            </a:r>
          </a:p>
          <a:p>
            <a:pPr marL="285750" indent="-285750">
              <a:buFont typeface="Arial"/>
              <a:buChar char="•"/>
            </a:pPr>
            <a:r>
              <a:rPr lang="en-US" b="1" dirty="0"/>
              <a:t>USA</a:t>
            </a:r>
            <a:r>
              <a:rPr lang="en-US" dirty="0"/>
              <a:t>:</a:t>
            </a:r>
            <a:endParaRPr lang="en-US" dirty="0">
              <a:cs typeface="Calibri"/>
            </a:endParaRPr>
          </a:p>
          <a:p>
            <a:pPr marL="285750" lvl="1" indent="-285750">
              <a:buFont typeface="Arial"/>
              <a:buChar char="•"/>
            </a:pPr>
            <a:r>
              <a:rPr lang="en-US" b="1" dirty="0"/>
              <a:t>Predicted Medals</a:t>
            </a:r>
            <a:r>
              <a:rPr lang="en-US" dirty="0"/>
              <a:t>: 253</a:t>
            </a:r>
            <a:endParaRPr lang="en-US" dirty="0">
              <a:cs typeface="Calibri"/>
            </a:endParaRPr>
          </a:p>
          <a:p>
            <a:pPr marL="285750" lvl="1" indent="-285750">
              <a:buFont typeface="Arial"/>
              <a:buChar char="•"/>
            </a:pPr>
            <a:r>
              <a:rPr lang="en-US" b="1" dirty="0"/>
              <a:t>Historical Insight</a:t>
            </a:r>
            <a:r>
              <a:rPr lang="en-US" dirty="0"/>
              <a:t>: Consistently high medal counts over the years, showing strong performance in various sports.</a:t>
            </a:r>
            <a:endParaRPr lang="en-US" dirty="0">
              <a:cs typeface="Calibri"/>
            </a:endParaRPr>
          </a:p>
          <a:p>
            <a:pPr marL="285750" indent="-285750">
              <a:buFont typeface="Arial"/>
              <a:buChar char="•"/>
            </a:pPr>
            <a:r>
              <a:rPr lang="en-US" b="1" dirty="0"/>
              <a:t>URS (former Soviet Union)</a:t>
            </a:r>
            <a:r>
              <a:rPr lang="en-US" dirty="0"/>
              <a:t>:</a:t>
            </a:r>
            <a:endParaRPr lang="en-US" dirty="0">
              <a:cs typeface="Calibri"/>
            </a:endParaRPr>
          </a:p>
          <a:p>
            <a:pPr marL="285750" lvl="1" indent="-285750">
              <a:buFont typeface="Arial"/>
              <a:buChar char="•"/>
            </a:pPr>
            <a:r>
              <a:rPr lang="en-US" b="1" dirty="0"/>
              <a:t>Predicted Medals</a:t>
            </a:r>
            <a:r>
              <a:rPr lang="en-US" dirty="0"/>
              <a:t>: 447</a:t>
            </a:r>
            <a:endParaRPr lang="en-US" dirty="0">
              <a:cs typeface="Calibri"/>
            </a:endParaRPr>
          </a:p>
          <a:p>
            <a:pPr marL="285750" lvl="1" indent="-285750">
              <a:buFont typeface="Arial"/>
              <a:buChar char="•"/>
            </a:pPr>
            <a:r>
              <a:rPr lang="en-US" b="1" dirty="0"/>
              <a:t>Historical Insight</a:t>
            </a:r>
            <a:r>
              <a:rPr lang="en-US" dirty="0"/>
              <a:t>: Historically strong performance before the dissolution, with high medal counts particularly in the mid-20th century.</a:t>
            </a:r>
            <a:endParaRPr lang="en-US" dirty="0">
              <a:cs typeface="Calibri"/>
            </a:endParaRPr>
          </a:p>
          <a:p>
            <a:pPr marL="285750" indent="-285750">
              <a:buFont typeface="Arial"/>
              <a:buChar char="•"/>
            </a:pPr>
            <a:r>
              <a:rPr lang="en-US" b="1" dirty="0"/>
              <a:t>GER (Germany)</a:t>
            </a:r>
            <a:r>
              <a:rPr lang="en-US" dirty="0"/>
              <a:t>:</a:t>
            </a:r>
            <a:endParaRPr lang="en-US" dirty="0">
              <a:cs typeface="Calibri"/>
            </a:endParaRPr>
          </a:p>
          <a:p>
            <a:pPr marL="285750" lvl="1" indent="-285750">
              <a:buFont typeface="Arial"/>
              <a:buChar char="•"/>
            </a:pPr>
            <a:r>
              <a:rPr lang="en-US" b="1" dirty="0"/>
              <a:t>Predicted Medals</a:t>
            </a:r>
            <a:r>
              <a:rPr lang="en-US" dirty="0"/>
              <a:t>: 148</a:t>
            </a:r>
            <a:endParaRPr lang="en-US" dirty="0">
              <a:cs typeface="Calibri"/>
            </a:endParaRPr>
          </a:p>
          <a:p>
            <a:pPr marL="285750" lvl="1" indent="-285750">
              <a:buFont typeface="Arial"/>
              <a:buChar char="•"/>
            </a:pPr>
            <a:r>
              <a:rPr lang="en-US" b="1" dirty="0"/>
              <a:t>Historical Insight</a:t>
            </a:r>
            <a:r>
              <a:rPr lang="en-US" dirty="0"/>
              <a:t>: Steady performance over the years, strong in both individual and team sports.</a:t>
            </a:r>
            <a:endParaRPr lang="en-US" dirty="0">
              <a:cs typeface="Calibri"/>
            </a:endParaRPr>
          </a:p>
          <a:p>
            <a:pPr marL="285750" indent="-285750">
              <a:buFont typeface="Arial"/>
              <a:buChar char="•"/>
            </a:pPr>
            <a:r>
              <a:rPr lang="en-US" b="1" dirty="0"/>
              <a:t>FRA (France)</a:t>
            </a:r>
            <a:r>
              <a:rPr lang="en-US" dirty="0"/>
              <a:t>:</a:t>
            </a:r>
            <a:endParaRPr lang="en-US" dirty="0">
              <a:cs typeface="Calibri"/>
            </a:endParaRPr>
          </a:p>
          <a:p>
            <a:pPr marL="285750" lvl="1" indent="-285750">
              <a:buFont typeface="Arial"/>
              <a:buChar char="•"/>
            </a:pPr>
            <a:r>
              <a:rPr lang="en-US" b="1" dirty="0"/>
              <a:t>Predicted Medals</a:t>
            </a:r>
            <a:r>
              <a:rPr lang="en-US" dirty="0"/>
              <a:t>: 48</a:t>
            </a:r>
            <a:endParaRPr lang="en-US" dirty="0">
              <a:cs typeface="Calibri"/>
            </a:endParaRPr>
          </a:p>
          <a:p>
            <a:pPr marL="285750" lvl="1" indent="-285750">
              <a:buFont typeface="Arial"/>
              <a:buChar char="•"/>
            </a:pPr>
            <a:r>
              <a:rPr lang="en-US" b="1" dirty="0"/>
              <a:t>Historical Insight</a:t>
            </a:r>
            <a:r>
              <a:rPr lang="en-US" dirty="0"/>
              <a:t>: Moderate medal counts with peaks in specific Olympic years.</a:t>
            </a:r>
            <a:endParaRPr lang="en-US" dirty="0">
              <a:cs typeface="Calibri"/>
            </a:endParaRPr>
          </a:p>
          <a:p>
            <a:pPr marL="285750" indent="-285750">
              <a:buFont typeface="Arial"/>
              <a:buChar char="•"/>
            </a:pPr>
            <a:r>
              <a:rPr lang="en-US" b="1" dirty="0"/>
              <a:t>GBR (Great Britain)</a:t>
            </a:r>
            <a:r>
              <a:rPr lang="en-US" dirty="0"/>
              <a:t>:</a:t>
            </a:r>
            <a:endParaRPr lang="en-US" dirty="0">
              <a:cs typeface="Calibri"/>
            </a:endParaRPr>
          </a:p>
          <a:p>
            <a:pPr marL="285750" lvl="1" indent="-285750">
              <a:buFont typeface="Arial"/>
              <a:buChar char="•"/>
            </a:pPr>
            <a:r>
              <a:rPr lang="en-US" b="1" dirty="0"/>
              <a:t>Predicted Medals</a:t>
            </a:r>
            <a:r>
              <a:rPr lang="en-US" dirty="0"/>
              <a:t>: 28</a:t>
            </a:r>
            <a:endParaRPr lang="en-US" dirty="0">
              <a:cs typeface="Calibri"/>
            </a:endParaRPr>
          </a:p>
          <a:p>
            <a:pPr marL="285750" lvl="1" indent="-285750">
              <a:buFont typeface="Arial"/>
              <a:buChar char="•"/>
            </a:pPr>
            <a:r>
              <a:rPr lang="en-US" b="1" dirty="0"/>
              <a:t>Historical Insight</a:t>
            </a:r>
            <a:r>
              <a:rPr lang="en-US" dirty="0"/>
              <a:t>: Significant improvements in recent decades, especially in sports like cycling and rowing.</a:t>
            </a:r>
            <a:endParaRPr lang="en-US" dirty="0">
              <a:cs typeface="Calibri"/>
            </a:endParaRPr>
          </a:p>
          <a:p>
            <a:pPr lvl="1"/>
            <a:r>
              <a:rPr lang="en-US" dirty="0"/>
              <a:t>Visualization and Analysis</a:t>
            </a:r>
            <a:endParaRPr lang="en-US" dirty="0">
              <a:cs typeface="Calibri"/>
            </a:endParaRPr>
          </a:p>
          <a:p>
            <a:pPr marL="285750" indent="-285750">
              <a:buFont typeface="Arial"/>
              <a:buChar char="•"/>
            </a:pPr>
            <a:r>
              <a:rPr lang="en-US" b="1" dirty="0"/>
              <a:t>Medal Count Trends</a:t>
            </a:r>
            <a:r>
              <a:rPr lang="en-US" dirty="0"/>
              <a:t>: Visualizing the historical and predicted medal counts for each country highlighted trends and variations over the years.</a:t>
            </a:r>
          </a:p>
          <a:p>
            <a:pPr marL="285750" indent="-285750">
              <a:buFont typeface="Arial"/>
              <a:buChar char="•"/>
            </a:pPr>
            <a:r>
              <a:rPr lang="en-US" b="1" dirty="0"/>
              <a:t>Forecast Components</a:t>
            </a:r>
            <a:r>
              <a:rPr lang="en-US" dirty="0"/>
              <a:t>: The Prophet model’s components plot showed yearly trends, highlighting seasonal effects and other influencing factors.</a:t>
            </a:r>
          </a:p>
          <a:p>
            <a:pPr marL="285750" indent="-285750">
              <a:buFont typeface="Arial"/>
              <a:buChar char="•"/>
            </a:pPr>
            <a:r>
              <a:rPr lang="en-US" b="1" dirty="0"/>
              <a:t>Model Performance Metrics</a:t>
            </a:r>
            <a:r>
              <a:rPr lang="en-US" dirty="0"/>
              <a:t>: The calculated metrics (MAE, MSE, RMSE) provided insight into the model's accuracy and reliability.</a:t>
            </a:r>
          </a:p>
          <a:p>
            <a:r>
              <a:rPr lang="en-US" dirty="0"/>
              <a:t>This comprehensive analysis and forecasting approach allowed us to generate robust predictions for the 2024 Summer Olympics, providing valuable insights into expected country performances.</a:t>
            </a:r>
          </a:p>
          <a:p>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34437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In summary</a:t>
            </a:r>
          </a:p>
          <a:p>
            <a:r>
              <a:rPr lang="en-US"/>
              <a:t>Conclusions and Next Steps</a:t>
            </a:r>
          </a:p>
          <a:p>
            <a:r>
              <a:rPr lang="en-US"/>
              <a:t>Conclusions</a:t>
            </a:r>
          </a:p>
          <a:p>
            <a:pPr marL="171450" indent="-171450">
              <a:buFont typeface="Arial"/>
              <a:buChar char="•"/>
            </a:pPr>
            <a:r>
              <a:rPr lang="en-US" b="1"/>
              <a:t>Data-Driven Insights</a:t>
            </a:r>
            <a:r>
              <a:rPr lang="en-US"/>
              <a:t>:</a:t>
            </a:r>
          </a:p>
          <a:p>
            <a:pPr marL="628650" lvl="1" indent="-171450">
              <a:buFont typeface="Arial"/>
              <a:buChar char="•"/>
            </a:pPr>
            <a:r>
              <a:rPr lang="en-US"/>
              <a:t>Leveraging historical data and advanced predictive modeling, we accurately forecasted the top medal-winning countries for the 2024 Summer Olympics.</a:t>
            </a:r>
          </a:p>
          <a:p>
            <a:pPr marL="628650" lvl="1" indent="-171450">
              <a:buFont typeface="Arial"/>
              <a:buChar char="•"/>
            </a:pPr>
            <a:r>
              <a:rPr lang="en-US"/>
              <a:t>The </a:t>
            </a:r>
            <a:r>
              <a:rPr lang="en-US" b="1"/>
              <a:t>Prophet Model</a:t>
            </a:r>
            <a:r>
              <a:rPr lang="en-US"/>
              <a:t> demonstrated exceptional accuracy in time series forecasting, particularly highlighting </a:t>
            </a:r>
            <a:r>
              <a:rPr lang="en-US" b="1"/>
              <a:t>Russia (URS)</a:t>
            </a:r>
            <a:r>
              <a:rPr lang="en-US"/>
              <a:t> as the top contender with 447 predicted medals.</a:t>
            </a:r>
          </a:p>
          <a:p>
            <a:pPr marL="171450" indent="-171450">
              <a:buFont typeface="Arial"/>
              <a:buChar char="•"/>
            </a:pPr>
            <a:r>
              <a:rPr lang="en-US" b="1"/>
              <a:t>Model Performance</a:t>
            </a:r>
            <a:r>
              <a:rPr lang="en-US"/>
              <a:t>:</a:t>
            </a:r>
          </a:p>
          <a:p>
            <a:pPr marL="628650" lvl="1" indent="-171450">
              <a:buFont typeface="Arial"/>
              <a:buChar char="•"/>
            </a:pPr>
            <a:r>
              <a:rPr lang="en-US"/>
              <a:t>The </a:t>
            </a:r>
            <a:r>
              <a:rPr lang="en-US" b="1"/>
              <a:t>XGB Regressor</a:t>
            </a:r>
            <a:r>
              <a:rPr lang="en-US"/>
              <a:t> emerged as the most effective model for this analysis, achieving high R-squared values and low mean squared errors.</a:t>
            </a:r>
          </a:p>
          <a:p>
            <a:pPr marL="628650" lvl="1" indent="-171450">
              <a:buFont typeface="Arial"/>
              <a:buChar char="•"/>
            </a:pPr>
            <a:r>
              <a:rPr lang="en-US"/>
              <a:t>The integration of </a:t>
            </a:r>
            <a:r>
              <a:rPr lang="en-US" b="1"/>
              <a:t>Linear Regression</a:t>
            </a:r>
            <a:r>
              <a:rPr lang="en-US"/>
              <a:t> and </a:t>
            </a:r>
            <a:r>
              <a:rPr lang="en-US" b="1"/>
              <a:t>Random Forest Regressor</a:t>
            </a:r>
            <a:r>
              <a:rPr lang="en-US"/>
              <a:t> provided robust comparative analysis, validating the reliability of the predictions.</a:t>
            </a:r>
          </a:p>
          <a:p>
            <a:pPr marL="171450" indent="-171450">
              <a:buFont typeface="Arial"/>
              <a:buChar char="•"/>
            </a:pPr>
            <a:r>
              <a:rPr lang="en-US" b="1"/>
              <a:t>Strategic Value</a:t>
            </a:r>
            <a:r>
              <a:rPr lang="en-US"/>
              <a:t>:</a:t>
            </a:r>
          </a:p>
          <a:p>
            <a:pPr marL="628650" lvl="1" indent="-171450">
              <a:buFont typeface="Arial"/>
              <a:buChar char="•"/>
            </a:pPr>
            <a:r>
              <a:rPr lang="en-US"/>
              <a:t>The insights derived from this analysis offer significant strategic value for national sports committees and federations.</a:t>
            </a:r>
          </a:p>
          <a:p>
            <a:pPr marL="628650" lvl="1" indent="-171450">
              <a:buFont typeface="Arial"/>
              <a:buChar char="•"/>
            </a:pPr>
            <a:r>
              <a:rPr lang="en-US"/>
              <a:t>Data-driven decision-making can enhance athlete preparation, resource allocation, and overall performance at the Olympics.</a:t>
            </a:r>
          </a:p>
          <a:p>
            <a:pPr lvl="1"/>
            <a:r>
              <a:rPr lang="en-US"/>
              <a:t>Next Steps</a:t>
            </a:r>
          </a:p>
          <a:p>
            <a:pPr marL="171450" indent="-171450">
              <a:buFont typeface="Arial"/>
              <a:buChar char="•"/>
            </a:pPr>
            <a:r>
              <a:rPr lang="en-US" b="1"/>
              <a:t>Model Enhancement</a:t>
            </a:r>
            <a:r>
              <a:rPr lang="en-US"/>
              <a:t>:</a:t>
            </a:r>
          </a:p>
          <a:p>
            <a:pPr marL="628650" lvl="1" indent="-171450">
              <a:buFont typeface="Arial"/>
              <a:buChar char="•"/>
            </a:pPr>
            <a:r>
              <a:rPr lang="en-US"/>
              <a:t>Integrate additional features such as athlete-specific data, training conditions, and injury reports to refine predictions.</a:t>
            </a:r>
          </a:p>
          <a:p>
            <a:pPr marL="628650" lvl="1" indent="-171450">
              <a:buFont typeface="Arial"/>
              <a:buChar char="•"/>
            </a:pPr>
            <a:r>
              <a:rPr lang="en-US"/>
              <a:t>Explore ensemble modeling techniques to further improve prediction accuracy.</a:t>
            </a:r>
          </a:p>
          <a:p>
            <a:pPr marL="171450" indent="-171450">
              <a:buFont typeface="Arial"/>
              <a:buChar char="•"/>
            </a:pPr>
            <a:r>
              <a:rPr lang="en-US" b="1"/>
              <a:t>Real-Time Data Integration</a:t>
            </a:r>
            <a:r>
              <a:rPr lang="en-US"/>
              <a:t>:</a:t>
            </a:r>
          </a:p>
          <a:p>
            <a:pPr marL="628650" lvl="1" indent="-171450">
              <a:buFont typeface="Arial"/>
              <a:buChar char="•"/>
            </a:pPr>
            <a:r>
              <a:rPr lang="en-US"/>
              <a:t>Incorporate real-time data feeds for continuous model updates and predictions.</a:t>
            </a:r>
          </a:p>
          <a:p>
            <a:pPr marL="628650" lvl="1" indent="-171450">
              <a:buFont typeface="Arial"/>
              <a:buChar char="•"/>
            </a:pPr>
            <a:r>
              <a:rPr lang="en-US"/>
              <a:t>Utilize live performance metrics and training data for dynamic forecasting.</a:t>
            </a:r>
          </a:p>
          <a:p>
            <a:pPr marL="171450" indent="-171450">
              <a:buFont typeface="Arial"/>
              <a:buChar char="•"/>
            </a:pPr>
            <a:r>
              <a:rPr lang="en-US" b="1"/>
              <a:t>Broader Applications</a:t>
            </a:r>
            <a:r>
              <a:rPr lang="en-US"/>
              <a:t>:</a:t>
            </a:r>
          </a:p>
          <a:p>
            <a:pPr marL="628650" lvl="1" indent="-171450">
              <a:buFont typeface="Arial"/>
              <a:buChar char="•"/>
            </a:pPr>
            <a:r>
              <a:rPr lang="en-US"/>
              <a:t>Expand the scope of analysis to include Winter Olympics and other major international sports events.</a:t>
            </a:r>
          </a:p>
          <a:p>
            <a:pPr marL="628650" lvl="1" indent="-171450">
              <a:buFont typeface="Arial"/>
              <a:buChar char="•"/>
            </a:pPr>
            <a:r>
              <a:rPr lang="en-US" dirty="0"/>
              <a:t>Apply similar methodologies to predict outcomes in different domains such as finance, healthcare, and climate forecasting.</a:t>
            </a:r>
            <a:endParaRPr lang="en-US" dirty="0">
              <a:cs typeface="Calibri"/>
            </a:endParaRPr>
          </a:p>
          <a:p>
            <a:pPr marL="171450" indent="-171450">
              <a:buFont typeface="Arial"/>
              <a:buChar char="•"/>
            </a:pPr>
            <a:r>
              <a:rPr lang="en-US" b="1" dirty="0"/>
              <a:t>Collaboration and Funding</a:t>
            </a:r>
            <a:r>
              <a:rPr lang="en-US" dirty="0"/>
              <a:t>:</a:t>
            </a:r>
            <a:endParaRPr lang="en-US" dirty="0">
              <a:cs typeface="Calibri"/>
            </a:endParaRPr>
          </a:p>
          <a:p>
            <a:pPr marL="628650" lvl="1" indent="-171450">
              <a:buFont typeface="Arial"/>
              <a:buChar char="•"/>
            </a:pPr>
            <a:r>
              <a:rPr lang="en-US" dirty="0"/>
              <a:t>Seek partnerships with national sports organizations and technology firms to enhance data collection and model development.</a:t>
            </a:r>
            <a:endParaRPr lang="en-US" dirty="0">
              <a:cs typeface="Calibri"/>
            </a:endParaRPr>
          </a:p>
          <a:p>
            <a:pPr marL="628650" lvl="1" indent="-171450">
              <a:buFont typeface="Arial"/>
              <a:buChar char="•"/>
            </a:pPr>
            <a:r>
              <a:rPr lang="en-US" dirty="0"/>
              <a:t>Secure funding for advanced research and development to stay at the forefront of sports analytics.</a:t>
            </a:r>
            <a:endParaRPr lang="en-US" dirty="0">
              <a:cs typeface="Calibri"/>
            </a:endParaRPr>
          </a:p>
          <a:p>
            <a:pPr lvl="1"/>
            <a:r>
              <a:rPr lang="en-US" dirty="0"/>
              <a:t>By continuing to innovate and refine our predictive models, we can provide unparalleled strategic insights, ensuring competitive advantages for nations and elevating the overall standards of international sports competitions.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3468603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ideo" Target="https://www.youtube.com/embed/ccrHmiad6XA?feature=oembed" TargetMode="External"/><Relationship Id="rId6" Type="http://schemas.openxmlformats.org/officeDocument/2006/relationships/image" Target="../media/image2.jpeg"/><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logo with a flame and rings&#10;&#10;Description automatically generated">
            <a:extLst>
              <a:ext uri="{FF2B5EF4-FFF2-40B4-BE49-F238E27FC236}">
                <a16:creationId xmlns:a16="http://schemas.microsoft.com/office/drawing/2014/main" id="{30606737-0522-5A57-8339-EC96A8D68B91}"/>
              </a:ext>
            </a:extLst>
          </p:cNvPr>
          <p:cNvPicPr>
            <a:picLocks noChangeAspect="1"/>
          </p:cNvPicPr>
          <p:nvPr/>
        </p:nvPicPr>
        <p:blipFill>
          <a:blip r:embed="rId4">
            <a:alphaModFix/>
            <a:extLst>
              <a:ext uri="{BEBA8EAE-BF5A-486C-A8C5-ECC9F3942E4B}">
                <a14:imgProps xmlns:a14="http://schemas.microsoft.com/office/drawing/2010/main">
                  <a14:imgLayer r:embed="rId5">
                    <a14:imgEffect>
                      <a14:saturation sat="358000"/>
                    </a14:imgEffect>
                    <a14:imgEffect>
                      <a14:brightnessContrast bright="2000" contrast="2000"/>
                    </a14:imgEffect>
                  </a14:imgLayer>
                </a14:imgProps>
              </a:ext>
            </a:extLst>
          </a:blip>
          <a:stretch>
            <a:fillRect/>
          </a:stretch>
        </p:blipFill>
        <p:spPr>
          <a:xfrm>
            <a:off x="8743015" y="692463"/>
            <a:ext cx="3334909" cy="32928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dirty="0">
                <a:solidFill>
                  <a:schemeClr val="bg1"/>
                </a:solidFill>
                <a:latin typeface="Comic Sans MS"/>
              </a:rPr>
              <a:t>2024 summer </a:t>
            </a:r>
            <a:r>
              <a:rPr lang="en-US" err="1">
                <a:solidFill>
                  <a:schemeClr val="bg1"/>
                </a:solidFill>
                <a:latin typeface="Comic Sans MS"/>
              </a:rPr>
              <a:t>olympic</a:t>
            </a:r>
            <a:r>
              <a:rPr lang="en-US" dirty="0">
                <a:solidFill>
                  <a:schemeClr val="bg1"/>
                </a:solidFill>
                <a:latin typeface="Comic Sans MS"/>
              </a:rPr>
              <a:t> medal prediction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Utilizing machine learning for </a:t>
            </a:r>
            <a:r>
              <a:rPr lang="en-US" err="1">
                <a:solidFill>
                  <a:srgbClr val="7CEBFF"/>
                </a:solidFill>
              </a:rPr>
              <a:t>olympic</a:t>
            </a:r>
            <a:r>
              <a:rPr lang="en-US" dirty="0">
                <a:solidFill>
                  <a:srgbClr val="7CEBFF"/>
                </a:solidFill>
              </a:rPr>
              <a:t> success prediction</a:t>
            </a:r>
            <a:endParaRPr lang="en-US"/>
          </a:p>
        </p:txBody>
      </p:sp>
      <p:sp>
        <p:nvSpPr>
          <p:cNvPr id="10" name="TextBox 9">
            <a:extLst>
              <a:ext uri="{FF2B5EF4-FFF2-40B4-BE49-F238E27FC236}">
                <a16:creationId xmlns:a16="http://schemas.microsoft.com/office/drawing/2014/main" id="{08B12060-4497-0E61-86BB-C039B04027EB}"/>
              </a:ext>
            </a:extLst>
          </p:cNvPr>
          <p:cNvSpPr txBox="1"/>
          <p:nvPr/>
        </p:nvSpPr>
        <p:spPr>
          <a:xfrm>
            <a:off x="2604" y="557198"/>
            <a:ext cx="3633738" cy="48628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b="1" cap="all" dirty="0">
              <a:solidFill>
                <a:srgbClr val="D9534F"/>
              </a:solidFill>
            </a:endParaRPr>
          </a:p>
          <a:p>
            <a:endParaRPr lang="en-US" sz="1200" b="1" cap="all" dirty="0">
              <a:solidFill>
                <a:srgbClr val="D9534F"/>
              </a:solidFill>
            </a:endParaRPr>
          </a:p>
          <a:p>
            <a:endParaRPr lang="en-US" sz="1200" b="1" cap="all" dirty="0">
              <a:solidFill>
                <a:srgbClr val="D9534F"/>
              </a:solidFill>
            </a:endParaRPr>
          </a:p>
          <a:p>
            <a:endParaRPr lang="en-US" sz="1200" b="1" cap="all" dirty="0">
              <a:solidFill>
                <a:srgbClr val="D9534F"/>
              </a:solidFill>
            </a:endParaRPr>
          </a:p>
          <a:p>
            <a:endParaRPr lang="en-US" sz="1200" b="1" cap="all" dirty="0">
              <a:solidFill>
                <a:srgbClr val="D9534F"/>
              </a:solidFill>
            </a:endParaRPr>
          </a:p>
          <a:p>
            <a:pPr algn="ctr"/>
            <a:endParaRPr lang="en-US" sz="1200" b="1" cap="all" dirty="0">
              <a:solidFill>
                <a:srgbClr val="D9534F"/>
              </a:solidFill>
            </a:endParaRPr>
          </a:p>
          <a:p>
            <a:r>
              <a:rPr lang="en-US" sz="2000" b="1" u="sng" cap="all" dirty="0">
                <a:solidFill>
                  <a:srgbClr val="D9534F"/>
                </a:solidFill>
              </a:rPr>
              <a:t>TEAM 1: </a:t>
            </a:r>
            <a:endParaRPr lang="en-US" sz="2000" b="1" u="sng" cap="all" dirty="0">
              <a:solidFill>
                <a:srgbClr val="D9534F"/>
              </a:solidFill>
              <a:latin typeface="Gill Sans MT"/>
            </a:endParaRPr>
          </a:p>
          <a:p>
            <a:endParaRPr lang="en-US" sz="2000" b="1" cap="all" dirty="0">
              <a:solidFill>
                <a:srgbClr val="D9534F"/>
              </a:solidFill>
              <a:latin typeface="Gill Sans MT"/>
            </a:endParaRPr>
          </a:p>
          <a:p>
            <a:r>
              <a:rPr lang="en-US" b="1" i="1" cap="all" dirty="0">
                <a:solidFill>
                  <a:srgbClr val="1A1A1A"/>
                </a:solidFill>
                <a:latin typeface="Comic Sans MS"/>
              </a:rPr>
              <a:t>Angelica </a:t>
            </a:r>
            <a:r>
              <a:rPr lang="en-US" b="1" i="1" cap="all" dirty="0" err="1">
                <a:solidFill>
                  <a:srgbClr val="1A1A1A"/>
                </a:solidFill>
                <a:latin typeface="Comic Sans MS"/>
              </a:rPr>
              <a:t>padilla</a:t>
            </a:r>
            <a:r>
              <a:rPr lang="en-US" b="1" i="1" cap="all" dirty="0">
                <a:solidFill>
                  <a:srgbClr val="1A1A1A"/>
                </a:solidFill>
                <a:latin typeface="Comic Sans MS"/>
              </a:rPr>
              <a:t>; </a:t>
            </a:r>
            <a:endParaRPr lang="en-US" i="1" cap="all">
              <a:solidFill>
                <a:srgbClr val="1A1A1A"/>
              </a:solidFill>
              <a:latin typeface="Comic Sans MS"/>
            </a:endParaRPr>
          </a:p>
          <a:p>
            <a:pPr>
              <a:lnSpc>
                <a:spcPct val="150000"/>
              </a:lnSpc>
            </a:pPr>
            <a:r>
              <a:rPr lang="en-US" b="1" i="1" cap="all" err="1">
                <a:solidFill>
                  <a:srgbClr val="1A1A1A"/>
                </a:solidFill>
                <a:latin typeface="Comic Sans MS"/>
              </a:rPr>
              <a:t>matilda</a:t>
            </a:r>
            <a:r>
              <a:rPr lang="en-US" b="1" i="1" cap="all" dirty="0">
                <a:solidFill>
                  <a:srgbClr val="1A1A1A"/>
                </a:solidFill>
                <a:latin typeface="Comic Sans MS"/>
              </a:rPr>
              <a:t> wang; </a:t>
            </a:r>
            <a:endParaRPr lang="en-US" i="1" cap="all">
              <a:solidFill>
                <a:srgbClr val="1A1A1A"/>
              </a:solidFill>
              <a:latin typeface="Comic Sans MS"/>
            </a:endParaRPr>
          </a:p>
          <a:p>
            <a:pPr>
              <a:lnSpc>
                <a:spcPct val="150000"/>
              </a:lnSpc>
            </a:pPr>
            <a:r>
              <a:rPr lang="en-US" b="1" i="1" cap="all" dirty="0">
                <a:solidFill>
                  <a:srgbClr val="1A1A1A"/>
                </a:solidFill>
                <a:latin typeface="Comic Sans MS"/>
              </a:rPr>
              <a:t>jeff destine; </a:t>
            </a:r>
            <a:endParaRPr lang="en-US" i="1" cap="all">
              <a:solidFill>
                <a:srgbClr val="1A1A1A"/>
              </a:solidFill>
              <a:latin typeface="Comic Sans MS"/>
            </a:endParaRPr>
          </a:p>
          <a:p>
            <a:pPr>
              <a:lnSpc>
                <a:spcPct val="150000"/>
              </a:lnSpc>
            </a:pPr>
            <a:r>
              <a:rPr lang="en-US" b="1" i="1" cap="all" err="1">
                <a:solidFill>
                  <a:srgbClr val="1A1A1A"/>
                </a:solidFill>
                <a:latin typeface="Comic Sans MS"/>
              </a:rPr>
              <a:t>dennis</a:t>
            </a:r>
            <a:r>
              <a:rPr lang="en-US" b="1" i="1" cap="all" dirty="0">
                <a:solidFill>
                  <a:srgbClr val="1A1A1A"/>
                </a:solidFill>
                <a:latin typeface="Comic Sans MS"/>
              </a:rPr>
              <a:t> </a:t>
            </a:r>
            <a:r>
              <a:rPr lang="en-US" b="1" i="1" cap="all" err="1">
                <a:solidFill>
                  <a:srgbClr val="1A1A1A"/>
                </a:solidFill>
                <a:latin typeface="Comic Sans MS"/>
              </a:rPr>
              <a:t>shen</a:t>
            </a:r>
            <a:r>
              <a:rPr lang="en-US" b="1" i="1" cap="all" dirty="0">
                <a:solidFill>
                  <a:srgbClr val="1A1A1A"/>
                </a:solidFill>
                <a:latin typeface="Comic Sans MS"/>
              </a:rPr>
              <a:t>; </a:t>
            </a:r>
            <a:endParaRPr lang="en-US" i="1" cap="all">
              <a:solidFill>
                <a:srgbClr val="1A1A1A"/>
              </a:solidFill>
              <a:latin typeface="Comic Sans MS"/>
            </a:endParaRPr>
          </a:p>
          <a:p>
            <a:pPr>
              <a:lnSpc>
                <a:spcPct val="150000"/>
              </a:lnSpc>
            </a:pPr>
            <a:r>
              <a:rPr lang="en-US" b="1" i="1" cap="all" err="1">
                <a:solidFill>
                  <a:srgbClr val="1A1A1A"/>
                </a:solidFill>
                <a:latin typeface="Comic Sans MS"/>
              </a:rPr>
              <a:t>sebastian</a:t>
            </a:r>
            <a:r>
              <a:rPr lang="en-US" b="1" i="1" cap="all" dirty="0">
                <a:solidFill>
                  <a:srgbClr val="1A1A1A"/>
                </a:solidFill>
                <a:latin typeface="Comic Sans MS"/>
              </a:rPr>
              <a:t> </a:t>
            </a:r>
            <a:r>
              <a:rPr lang="en-US" b="1" i="1" cap="all" err="1">
                <a:solidFill>
                  <a:srgbClr val="1A1A1A"/>
                </a:solidFill>
                <a:latin typeface="Comic Sans MS"/>
              </a:rPr>
              <a:t>fajardo</a:t>
            </a:r>
            <a:endParaRPr lang="en-US" i="1" cap="all">
              <a:solidFill>
                <a:srgbClr val="1A1A1A"/>
              </a:solidFill>
              <a:latin typeface="Comic Sans MS"/>
            </a:endParaRPr>
          </a:p>
          <a:p>
            <a:endParaRPr lang="en-US"/>
          </a:p>
          <a:p>
            <a:endParaRPr lang="en-US"/>
          </a:p>
          <a:p>
            <a:endParaRPr lang="en-US"/>
          </a:p>
          <a:p>
            <a:endParaRPr lang="en-US"/>
          </a:p>
        </p:txBody>
      </p:sp>
      <p:pic>
        <p:nvPicPr>
          <p:cNvPr id="8" name="Online Media 7" title="Here is the new face of the Olympic and Paralympic Games of #Paris2024">
            <a:hlinkClick r:id="" action="ppaction://media"/>
            <a:extLst>
              <a:ext uri="{FF2B5EF4-FFF2-40B4-BE49-F238E27FC236}">
                <a16:creationId xmlns:a16="http://schemas.microsoft.com/office/drawing/2014/main" id="{255610A4-CFAE-DA6B-B84B-C1518FF3B42D}"/>
              </a:ext>
            </a:extLst>
          </p:cNvPr>
          <p:cNvPicPr>
            <a:picLocks noRot="1" noChangeAspect="1"/>
          </p:cNvPicPr>
          <p:nvPr>
            <a:videoFile r:link="rId1"/>
          </p:nvPr>
        </p:nvPicPr>
        <p:blipFill>
          <a:blip r:embed="rId6"/>
          <a:stretch>
            <a:fillRect/>
          </a:stretch>
        </p:blipFill>
        <p:spPr>
          <a:xfrm>
            <a:off x="2859759" y="692572"/>
            <a:ext cx="5727793" cy="3533197"/>
          </a:xfrm>
          <a:prstGeom prst="rect">
            <a:avLst/>
          </a:prstGeom>
        </p:spPr>
      </p:pic>
    </p:spTree>
    <p:extLst>
      <p:ext uri="{BB962C8B-B14F-4D97-AF65-F5344CB8AC3E}">
        <p14:creationId xmlns:p14="http://schemas.microsoft.com/office/powerpoint/2010/main" val="148770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165273" y="-9171"/>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2024 Summer </a:t>
            </a:r>
            <a:r>
              <a:rPr lang="en-US" dirty="0" err="1"/>
              <a:t>olympics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769113243"/>
              </p:ext>
            </p:extLst>
          </p:nvPr>
        </p:nvGraphicFramePr>
        <p:xfrm>
          <a:off x="756294" y="1968736"/>
          <a:ext cx="6945320" cy="40503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5AA1-A195-905A-7068-72C66FEA7C75}"/>
              </a:ext>
            </a:extLst>
          </p:cNvPr>
          <p:cNvSpPr>
            <a:spLocks noGrp="1"/>
          </p:cNvSpPr>
          <p:nvPr>
            <p:ph type="title"/>
          </p:nvPr>
        </p:nvSpPr>
        <p:spPr/>
        <p:txBody>
          <a:bodyPr/>
          <a:lstStyle/>
          <a:p>
            <a:r>
              <a:rPr lang="en-US" dirty="0">
                <a:ea typeface="+mj-lt"/>
                <a:cs typeface="+mj-lt"/>
              </a:rPr>
              <a:t>Key Insights &amp; Implications</a:t>
            </a:r>
            <a:endParaRPr lang="en-US" dirty="0"/>
          </a:p>
        </p:txBody>
      </p:sp>
      <p:sp>
        <p:nvSpPr>
          <p:cNvPr id="3" name="Content Placeholder 2">
            <a:extLst>
              <a:ext uri="{FF2B5EF4-FFF2-40B4-BE49-F238E27FC236}">
                <a16:creationId xmlns:a16="http://schemas.microsoft.com/office/drawing/2014/main" id="{9079828E-67A4-861E-3068-9FC468E15352}"/>
              </a:ext>
            </a:extLst>
          </p:cNvPr>
          <p:cNvSpPr>
            <a:spLocks noGrp="1"/>
          </p:cNvSpPr>
          <p:nvPr>
            <p:ph sz="half" idx="1"/>
          </p:nvPr>
        </p:nvSpPr>
        <p:spPr>
          <a:xfrm>
            <a:off x="314952" y="2228003"/>
            <a:ext cx="7377521" cy="3893731"/>
          </a:xfrm>
        </p:spPr>
        <p:txBody>
          <a:bodyPr>
            <a:normAutofit fontScale="77500" lnSpcReduction="20000"/>
          </a:bodyPr>
          <a:lstStyle/>
          <a:p>
            <a:pPr marL="305435" indent="-305435"/>
            <a:r>
              <a:rPr lang="en-US" b="1" dirty="0">
                <a:ea typeface="+mn-lt"/>
                <a:cs typeface="+mn-lt"/>
              </a:rPr>
              <a:t>Trend Analysis</a:t>
            </a:r>
            <a:r>
              <a:rPr lang="en-US" dirty="0">
                <a:ea typeface="+mn-lt"/>
                <a:cs typeface="+mn-lt"/>
              </a:rPr>
              <a:t>:</a:t>
            </a:r>
          </a:p>
          <a:p>
            <a:pPr marL="629920" lvl="1" indent="-305435"/>
            <a:r>
              <a:rPr lang="en-US" b="1" dirty="0">
                <a:ea typeface="+mn-lt"/>
                <a:cs typeface="+mn-lt"/>
              </a:rPr>
              <a:t>Consistent Growth</a:t>
            </a:r>
            <a:r>
              <a:rPr lang="en-US" dirty="0">
                <a:ea typeface="+mn-lt"/>
                <a:cs typeface="+mn-lt"/>
              </a:rPr>
              <a:t>: Historical data shows a steady increase in USA's medal counts, affirming the predicted future dominance.</a:t>
            </a:r>
            <a:endParaRPr lang="en-US" dirty="0"/>
          </a:p>
          <a:p>
            <a:pPr marL="629920" lvl="1" indent="-305435"/>
            <a:r>
              <a:rPr lang="en-US" b="1" dirty="0">
                <a:ea typeface="+mn-lt"/>
                <a:cs typeface="+mn-lt"/>
              </a:rPr>
              <a:t>Seasonality</a:t>
            </a:r>
            <a:r>
              <a:rPr lang="en-US" dirty="0">
                <a:ea typeface="+mn-lt"/>
                <a:cs typeface="+mn-lt"/>
              </a:rPr>
              <a:t>: Captured significant periodic variations corresponding to Olympic cycles.</a:t>
            </a:r>
            <a:endParaRPr lang="en-US" dirty="0"/>
          </a:p>
          <a:p>
            <a:pPr marL="305435" indent="-305435"/>
            <a:r>
              <a:rPr lang="en-US" b="1" dirty="0">
                <a:ea typeface="+mn-lt"/>
                <a:cs typeface="+mn-lt"/>
              </a:rPr>
              <a:t>Comparison</a:t>
            </a:r>
            <a:r>
              <a:rPr lang="en-US" dirty="0">
                <a:ea typeface="+mn-lt"/>
                <a:cs typeface="+mn-lt"/>
              </a:rPr>
              <a:t>:</a:t>
            </a:r>
            <a:endParaRPr lang="en-US" dirty="0"/>
          </a:p>
          <a:p>
            <a:pPr marL="629920" lvl="1" indent="-305435"/>
            <a:r>
              <a:rPr lang="en-US" b="1" dirty="0">
                <a:ea typeface="+mn-lt"/>
                <a:cs typeface="+mn-lt"/>
              </a:rPr>
              <a:t>Russia</a:t>
            </a:r>
            <a:r>
              <a:rPr lang="en-US" dirty="0">
                <a:ea typeface="+mn-lt"/>
                <a:cs typeface="+mn-lt"/>
              </a:rPr>
              <a:t>, </a:t>
            </a:r>
            <a:r>
              <a:rPr lang="en-US" b="1">
                <a:ea typeface="+mn-lt"/>
                <a:cs typeface="+mn-lt"/>
              </a:rPr>
              <a:t>Great Britain, Germany and</a:t>
            </a:r>
            <a:r>
              <a:rPr lang="en-US" dirty="0">
                <a:ea typeface="+mn-lt"/>
                <a:cs typeface="+mn-lt"/>
              </a:rPr>
              <a:t> </a:t>
            </a:r>
            <a:r>
              <a:rPr lang="en-US" b="1">
                <a:ea typeface="+mn-lt"/>
                <a:cs typeface="+mn-lt"/>
              </a:rPr>
              <a:t>France</a:t>
            </a:r>
            <a:r>
              <a:rPr lang="en-US">
                <a:ea typeface="+mn-lt"/>
                <a:cs typeface="+mn-lt"/>
              </a:rPr>
              <a:t>,  also show strong performance, but USA leads </a:t>
            </a:r>
            <a:r>
              <a:rPr lang="en-US" dirty="0">
                <a:ea typeface="+mn-lt"/>
                <a:cs typeface="+mn-lt"/>
              </a:rPr>
              <a:t>in projected medal count.</a:t>
            </a:r>
            <a:endParaRPr lang="en-US" dirty="0"/>
          </a:p>
          <a:p>
            <a:pPr marL="305435" indent="-305435"/>
            <a:r>
              <a:rPr lang="en-US" b="1" dirty="0">
                <a:ea typeface="+mn-lt"/>
                <a:cs typeface="+mn-lt"/>
              </a:rPr>
              <a:t>Implications</a:t>
            </a:r>
            <a:r>
              <a:rPr lang="en-US" dirty="0">
                <a:ea typeface="+mn-lt"/>
                <a:cs typeface="+mn-lt"/>
              </a:rPr>
              <a:t>:</a:t>
            </a:r>
            <a:endParaRPr lang="en-US" dirty="0"/>
          </a:p>
          <a:p>
            <a:pPr marL="629920" lvl="1" indent="-305435"/>
            <a:r>
              <a:rPr lang="en-US" b="1" dirty="0">
                <a:ea typeface="+mn-lt"/>
                <a:cs typeface="+mn-lt"/>
              </a:rPr>
              <a:t>Strategic Planning</a:t>
            </a:r>
            <a:r>
              <a:rPr lang="en-US" dirty="0">
                <a:ea typeface="+mn-lt"/>
                <a:cs typeface="+mn-lt"/>
              </a:rPr>
              <a:t>: Countries can utilize these insights for athlete preparation and resource allocation.</a:t>
            </a:r>
            <a:endParaRPr lang="en-US" dirty="0"/>
          </a:p>
          <a:p>
            <a:pPr marL="629920" lvl="1" indent="-305435"/>
            <a:r>
              <a:rPr lang="en-US" b="1" dirty="0">
                <a:ea typeface="+mn-lt"/>
                <a:cs typeface="+mn-lt"/>
              </a:rPr>
              <a:t>Competitive Analysis</a:t>
            </a:r>
            <a:r>
              <a:rPr lang="en-US" dirty="0">
                <a:ea typeface="+mn-lt"/>
                <a:cs typeface="+mn-lt"/>
              </a:rPr>
              <a:t>: Provides a benchmark for other nations to gauge their performance against top contenders.</a:t>
            </a:r>
          </a:p>
          <a:p>
            <a:pPr marL="629920" lvl="1" indent="-305435"/>
            <a:r>
              <a:rPr lang="en-US" b="1" dirty="0">
                <a:ea typeface="+mn-lt"/>
                <a:cs typeface="+mn-lt"/>
              </a:rPr>
              <a:t>Policy and Investment</a:t>
            </a:r>
            <a:r>
              <a:rPr lang="en-US" dirty="0">
                <a:ea typeface="+mn-lt"/>
                <a:cs typeface="+mn-lt"/>
              </a:rPr>
              <a:t>: Governments and sports federations can use this data to drive policy decisions and investments in sports programs.</a:t>
            </a:r>
            <a:endParaRPr lang="en-US" dirty="0"/>
          </a:p>
          <a:p>
            <a:pPr marL="629920" lvl="1" indent="-305435"/>
            <a:r>
              <a:rPr lang="en-US" dirty="0">
                <a:ea typeface="+mn-lt"/>
                <a:cs typeface="+mn-lt"/>
              </a:rPr>
              <a:t>These insights offer a comprehensive view of future Olympic outcomes, aiding strategic planning and competitive preparedness for nations globally.</a:t>
            </a:r>
          </a:p>
          <a:p>
            <a:pPr marL="305435" indent="-305435"/>
            <a:endParaRPr lang="en-US" dirty="0"/>
          </a:p>
          <a:p>
            <a:pPr marL="305435" indent="-305435"/>
            <a:endParaRPr lang="en-US" dirty="0"/>
          </a:p>
        </p:txBody>
      </p:sp>
      <p:pic>
        <p:nvPicPr>
          <p:cNvPr id="4" name="Picture 3" descr="A group of people running through rings&#10;&#10;Description automatically generated">
            <a:extLst>
              <a:ext uri="{FF2B5EF4-FFF2-40B4-BE49-F238E27FC236}">
                <a16:creationId xmlns:a16="http://schemas.microsoft.com/office/drawing/2014/main" id="{31D1763F-1602-B853-D39D-C3B0C6BB3551}"/>
              </a:ext>
            </a:extLst>
          </p:cNvPr>
          <p:cNvPicPr>
            <a:picLocks noChangeAspect="1"/>
          </p:cNvPicPr>
          <p:nvPr/>
        </p:nvPicPr>
        <p:blipFill>
          <a:blip r:embed="rId2"/>
          <a:stretch>
            <a:fillRect/>
          </a:stretch>
        </p:blipFill>
        <p:spPr>
          <a:xfrm>
            <a:off x="7675084" y="2229031"/>
            <a:ext cx="4269036" cy="2546829"/>
          </a:xfrm>
          <a:prstGeom prst="rect">
            <a:avLst/>
          </a:prstGeom>
        </p:spPr>
      </p:pic>
    </p:spTree>
    <p:extLst>
      <p:ext uri="{BB962C8B-B14F-4D97-AF65-F5344CB8AC3E}">
        <p14:creationId xmlns:p14="http://schemas.microsoft.com/office/powerpoint/2010/main" val="3609726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2EBC-1714-43D8-C30A-9D72837F961E}"/>
              </a:ext>
            </a:extLst>
          </p:cNvPr>
          <p:cNvSpPr>
            <a:spLocks noGrp="1"/>
          </p:cNvSpPr>
          <p:nvPr>
            <p:ph type="title"/>
          </p:nvPr>
        </p:nvSpPr>
        <p:spPr/>
        <p:txBody>
          <a:bodyPr/>
          <a:lstStyle/>
          <a:p>
            <a:r>
              <a:rPr lang="en-US" dirty="0"/>
              <a:t>Conclusions &amp; Next steps</a:t>
            </a:r>
          </a:p>
        </p:txBody>
      </p:sp>
      <p:sp>
        <p:nvSpPr>
          <p:cNvPr id="3" name="Content Placeholder 2">
            <a:extLst>
              <a:ext uri="{FF2B5EF4-FFF2-40B4-BE49-F238E27FC236}">
                <a16:creationId xmlns:a16="http://schemas.microsoft.com/office/drawing/2014/main" id="{7F51AD90-CEFA-9676-4136-11DA204F9DC2}"/>
              </a:ext>
            </a:extLst>
          </p:cNvPr>
          <p:cNvSpPr>
            <a:spLocks noGrp="1"/>
          </p:cNvSpPr>
          <p:nvPr>
            <p:ph sz="half" idx="1"/>
          </p:nvPr>
        </p:nvSpPr>
        <p:spPr>
          <a:xfrm>
            <a:off x="470904" y="1927214"/>
            <a:ext cx="11137390" cy="4645704"/>
          </a:xfrm>
        </p:spPr>
        <p:txBody>
          <a:bodyPr vert="horz" lIns="91440" tIns="45720" rIns="91440" bIns="45720" rtlCol="0" anchor="t">
            <a:normAutofit fontScale="70000" lnSpcReduction="20000"/>
          </a:bodyPr>
          <a:lstStyle/>
          <a:p>
            <a:pPr marL="305435" indent="-305435">
              <a:lnSpc>
                <a:spcPct val="170000"/>
              </a:lnSpc>
            </a:pPr>
            <a:r>
              <a:rPr lang="en-US" sz="1600" b="1" dirty="0">
                <a:ea typeface="+mn-lt"/>
                <a:cs typeface="+mn-lt"/>
              </a:rPr>
              <a:t>Data-Driven Insights</a:t>
            </a:r>
            <a:r>
              <a:rPr lang="en-US" sz="1600">
                <a:ea typeface="+mn-lt"/>
                <a:cs typeface="+mn-lt"/>
              </a:rPr>
              <a:t>: Historical data and advanced predictive modeling accurately forecasted the top medal-winning countries for the 2024 Summer Olympics, with USA </a:t>
            </a:r>
            <a:r>
              <a:rPr lang="en-US" sz="1600" dirty="0">
                <a:ea typeface="+mn-lt"/>
                <a:cs typeface="+mn-lt"/>
              </a:rPr>
              <a:t>predicted as the top contender.</a:t>
            </a:r>
            <a:endParaRPr lang="en-US" sz="1600" dirty="0"/>
          </a:p>
          <a:p>
            <a:pPr marL="305435" indent="-305435">
              <a:lnSpc>
                <a:spcPct val="170000"/>
              </a:lnSpc>
            </a:pPr>
            <a:r>
              <a:rPr lang="en-US" sz="1600" b="1" dirty="0">
                <a:ea typeface="+mn-lt"/>
                <a:cs typeface="+mn-lt"/>
              </a:rPr>
              <a:t>Model Performance</a:t>
            </a:r>
            <a:r>
              <a:rPr lang="en-US" sz="1600">
                <a:ea typeface="+mn-lt"/>
                <a:cs typeface="+mn-lt"/>
              </a:rPr>
              <a:t>: The Linear Regression model proved to be the most effective, achieving high R-squared values and low mean squared errors.</a:t>
            </a:r>
            <a:endParaRPr lang="en-US" sz="1600"/>
          </a:p>
          <a:p>
            <a:pPr marL="305435" indent="-305435">
              <a:lnSpc>
                <a:spcPct val="170000"/>
              </a:lnSpc>
            </a:pPr>
            <a:r>
              <a:rPr lang="en-US" sz="1600" b="1">
                <a:ea typeface="+mn-lt"/>
                <a:cs typeface="+mn-lt"/>
              </a:rPr>
              <a:t>Prophet Model Excellence</a:t>
            </a:r>
            <a:r>
              <a:rPr lang="en-US" sz="1600">
                <a:ea typeface="+mn-lt"/>
                <a:cs typeface="+mn-lt"/>
              </a:rPr>
              <a:t>: The Prophet model provided exceptional accuracy in time-series forecasting, highlighting USA with 280 predicted medals.</a:t>
            </a:r>
          </a:p>
          <a:p>
            <a:pPr marL="305435" indent="-305435">
              <a:lnSpc>
                <a:spcPct val="170000"/>
              </a:lnSpc>
            </a:pPr>
            <a:r>
              <a:rPr lang="en-US" sz="1600" b="1" dirty="0">
                <a:ea typeface="+mn-lt"/>
                <a:cs typeface="+mn-lt"/>
              </a:rPr>
              <a:t>Strategic Value</a:t>
            </a:r>
            <a:r>
              <a:rPr lang="en-US" sz="1600" dirty="0">
                <a:ea typeface="+mn-lt"/>
                <a:cs typeface="+mn-lt"/>
              </a:rPr>
              <a:t>: The insights offer significant strategic value for national sports committees and federations, enhancing athlete preparation and resource allocation.</a:t>
            </a:r>
            <a:endParaRPr lang="en-US" sz="1600" dirty="0"/>
          </a:p>
          <a:p>
            <a:pPr marL="305435" indent="-305435">
              <a:lnSpc>
                <a:spcPct val="170000"/>
              </a:lnSpc>
            </a:pPr>
            <a:r>
              <a:rPr lang="en-US" sz="1600" b="1" dirty="0">
                <a:ea typeface="+mn-lt"/>
                <a:cs typeface="+mn-lt"/>
              </a:rPr>
              <a:t>Model Enhancement</a:t>
            </a:r>
            <a:r>
              <a:rPr lang="en-US" sz="1600" dirty="0">
                <a:ea typeface="+mn-lt"/>
                <a:cs typeface="+mn-lt"/>
              </a:rPr>
              <a:t>: Future steps include integrating additional features such as athlete-specific data and exploring other ensemble modeling techniques to refine predictions.</a:t>
            </a:r>
            <a:endParaRPr lang="en-US" sz="1600" dirty="0"/>
          </a:p>
          <a:p>
            <a:pPr marL="305435" indent="-305435">
              <a:lnSpc>
                <a:spcPct val="170000"/>
              </a:lnSpc>
            </a:pPr>
            <a:r>
              <a:rPr lang="en-US" sz="1600" b="1" dirty="0">
                <a:ea typeface="+mn-lt"/>
                <a:cs typeface="+mn-lt"/>
              </a:rPr>
              <a:t>Real-Time Data Integration</a:t>
            </a:r>
            <a:r>
              <a:rPr lang="en-US" sz="1600" dirty="0">
                <a:ea typeface="+mn-lt"/>
                <a:cs typeface="+mn-lt"/>
              </a:rPr>
              <a:t>: Incorporating real-time data feeds for continuous updates and dynamic forecasting.</a:t>
            </a:r>
            <a:endParaRPr lang="en-US" sz="1600"/>
          </a:p>
          <a:p>
            <a:pPr marL="305435" indent="-305435">
              <a:lnSpc>
                <a:spcPct val="170000"/>
              </a:lnSpc>
            </a:pPr>
            <a:r>
              <a:rPr lang="en-US" sz="1600" b="1" dirty="0">
                <a:ea typeface="+mn-lt"/>
                <a:cs typeface="+mn-lt"/>
              </a:rPr>
              <a:t>Broader Applications and Collaboration</a:t>
            </a:r>
            <a:r>
              <a:rPr lang="en-US" sz="1600" dirty="0">
                <a:ea typeface="+mn-lt"/>
                <a:cs typeface="+mn-lt"/>
              </a:rPr>
              <a:t>: </a:t>
            </a:r>
            <a:endParaRPr lang="en-US" sz="1600"/>
          </a:p>
          <a:p>
            <a:pPr marL="629920" lvl="1" indent="-305435">
              <a:lnSpc>
                <a:spcPct val="170000"/>
              </a:lnSpc>
            </a:pPr>
            <a:r>
              <a:rPr lang="en-US" dirty="0">
                <a:ea typeface="+mn-lt"/>
                <a:cs typeface="+mn-lt"/>
              </a:rPr>
              <a:t>Seek partnerships with national sports organizations and technology firms to enhance data collection and model development.</a:t>
            </a:r>
            <a:endParaRPr lang="en-US" dirty="0"/>
          </a:p>
          <a:p>
            <a:pPr marL="629920" lvl="1" indent="-305435">
              <a:lnSpc>
                <a:spcPct val="170000"/>
              </a:lnSpc>
            </a:pPr>
            <a:r>
              <a:rPr lang="en-US">
                <a:ea typeface="+mn-lt"/>
                <a:cs typeface="+mn-lt"/>
              </a:rPr>
              <a:t>Secure funding for advanced research and development to stay at the forefront of sports analytics.</a:t>
            </a:r>
            <a:endParaRPr lang="en-US" dirty="0">
              <a:ea typeface="+mn-lt"/>
              <a:cs typeface="+mn-lt"/>
            </a:endParaRPr>
          </a:p>
          <a:p>
            <a:pPr marL="305435" indent="-305435">
              <a:lnSpc>
                <a:spcPct val="170000"/>
              </a:lnSpc>
            </a:pPr>
            <a:r>
              <a:rPr lang="en-US" b="1">
                <a:ea typeface="+mn-lt"/>
                <a:cs typeface="+mn-lt"/>
              </a:rPr>
              <a:t>Conclusion:</a:t>
            </a:r>
            <a:r>
              <a:rPr lang="en-US">
                <a:ea typeface="+mn-lt"/>
                <a:cs typeface="+mn-lt"/>
              </a:rPr>
              <a:t> By continuing to innovate and refine our predictive models, we can provide unparalleled strategic insights, ensuring competitive advantages for nations and elevating the overall standards </a:t>
            </a:r>
            <a:r>
              <a:rPr lang="en-US" dirty="0">
                <a:ea typeface="+mn-lt"/>
                <a:cs typeface="+mn-lt"/>
              </a:rPr>
              <a:t>of international sports competitions.</a:t>
            </a:r>
            <a:endParaRPr lang="en-US"/>
          </a:p>
          <a:p>
            <a:pPr marL="305435" indent="-305435"/>
            <a:endParaRPr lang="en-US" dirty="0"/>
          </a:p>
          <a:p>
            <a:pPr marL="305435" indent="-305435"/>
            <a:endParaRPr lang="en-US" dirty="0"/>
          </a:p>
          <a:p>
            <a:pPr marL="305435" indent="-305435"/>
            <a:endParaRPr lang="en-US" dirty="0"/>
          </a:p>
        </p:txBody>
      </p:sp>
    </p:spTree>
    <p:extLst>
      <p:ext uri="{BB962C8B-B14F-4D97-AF65-F5344CB8AC3E}">
        <p14:creationId xmlns:p14="http://schemas.microsoft.com/office/powerpoint/2010/main" val="234535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fontScale="90000"/>
          </a:bodyPr>
          <a:lstStyle/>
          <a:p>
            <a:r>
              <a:rPr lang="en-US" dirty="0"/>
              <a:t>QQ&amp;A</a:t>
            </a:r>
            <a:br>
              <a:rPr lang="en-US" dirty="0">
                <a:solidFill>
                  <a:srgbClr val="FFFFFF"/>
                </a:solidFill>
              </a:rPr>
            </a:br>
            <a:r>
              <a:rPr lang="en-US" dirty="0"/>
              <a:t>Q</a:t>
            </a:r>
            <a:br>
              <a:rPr lang="en-US" dirty="0"/>
            </a:br>
            <a:r>
              <a:rPr lang="en-US" dirty="0">
                <a:solidFill>
                  <a:srgbClr val="FFFFFF"/>
                </a:solidFill>
              </a:rPr>
              <a:t>Q&amp;A        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Team 1 - project 2</a:t>
            </a:r>
          </a:p>
          <a:p>
            <a:endParaRPr lang="en-US" dirty="0">
              <a:solidFill>
                <a:schemeClr val="bg2"/>
              </a:solidFill>
            </a:endParaRPr>
          </a:p>
          <a:p>
            <a:endParaRPr lang="en-US" dirty="0">
              <a:solidFill>
                <a:schemeClr val="bg2"/>
              </a:solidFill>
            </a:endParaRPr>
          </a:p>
        </p:txBody>
      </p:sp>
      <p:pic>
        <p:nvPicPr>
          <p:cNvPr id="4" name="Picture 3" descr="A group of colorful rings&#10;&#10;Description automatically generated">
            <a:extLst>
              <a:ext uri="{FF2B5EF4-FFF2-40B4-BE49-F238E27FC236}">
                <a16:creationId xmlns:a16="http://schemas.microsoft.com/office/drawing/2014/main" id="{34B762EA-31E8-76A8-D6E7-5EDF182CBE65}"/>
              </a:ext>
            </a:extLst>
          </p:cNvPr>
          <p:cNvPicPr>
            <a:picLocks noChangeAspect="1"/>
          </p:cNvPicPr>
          <p:nvPr/>
        </p:nvPicPr>
        <p:blipFill>
          <a:blip r:embed="rId3"/>
          <a:stretch>
            <a:fillRect/>
          </a:stretch>
        </p:blipFill>
        <p:spPr>
          <a:xfrm>
            <a:off x="1413852" y="917575"/>
            <a:ext cx="5276850" cy="5276850"/>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2557-5DAE-89D0-4817-8ABA3D071B2C}"/>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660E5A08-8770-259E-8EC6-E8FB6D62053F}"/>
              </a:ext>
            </a:extLst>
          </p:cNvPr>
          <p:cNvSpPr>
            <a:spLocks noGrp="1"/>
          </p:cNvSpPr>
          <p:nvPr>
            <p:ph idx="1"/>
          </p:nvPr>
        </p:nvSpPr>
        <p:spPr>
          <a:xfrm>
            <a:off x="581192" y="2382472"/>
            <a:ext cx="11029615" cy="3678303"/>
          </a:xfrm>
        </p:spPr>
        <p:txBody>
          <a:bodyPr vert="horz" lIns="91440" tIns="45720" rIns="91440" bIns="45720" rtlCol="0" anchor="ctr">
            <a:noAutofit/>
          </a:bodyPr>
          <a:lstStyle/>
          <a:p>
            <a:pPr marL="305435" indent="-305435">
              <a:lnSpc>
                <a:spcPct val="200000"/>
              </a:lnSpc>
            </a:pPr>
            <a:r>
              <a:rPr lang="en-US" sz="2000" b="1" dirty="0">
                <a:ea typeface="+mn-lt"/>
                <a:cs typeface="+mn-lt"/>
              </a:rPr>
              <a:t>Executive Summary: Project Scope and Goals</a:t>
            </a:r>
            <a:endParaRPr lang="en-US" sz="2000" b="1"/>
          </a:p>
          <a:p>
            <a:pPr marL="305435" indent="-305435">
              <a:lnSpc>
                <a:spcPct val="200000"/>
              </a:lnSpc>
            </a:pPr>
            <a:r>
              <a:rPr lang="en-US" sz="2000" b="1" dirty="0">
                <a:ea typeface="+mn-lt"/>
                <a:cs typeface="+mn-lt"/>
              </a:rPr>
              <a:t>EDA Approach &amp; Methodology: Summary of Project Plan and exploratory data analysis process</a:t>
            </a:r>
            <a:endParaRPr lang="en-US" sz="2000"/>
          </a:p>
          <a:p>
            <a:pPr marL="629920" lvl="1" indent="-305435">
              <a:lnSpc>
                <a:spcPct val="200000"/>
              </a:lnSpc>
              <a:buFont typeface="Courier New" panose="05020102010507070707" pitchFamily="18" charset="2"/>
              <a:buChar char="o"/>
            </a:pPr>
            <a:r>
              <a:rPr lang="en-US" sz="1800" b="1" dirty="0">
                <a:ea typeface="+mn-lt"/>
                <a:cs typeface="+mn-lt"/>
              </a:rPr>
              <a:t>Model Selection and Performance</a:t>
            </a:r>
          </a:p>
          <a:p>
            <a:pPr marL="305435" indent="-305435">
              <a:lnSpc>
                <a:spcPct val="200000"/>
              </a:lnSpc>
            </a:pPr>
            <a:r>
              <a:rPr lang="en-US" sz="2000" b="1" dirty="0">
                <a:ea typeface="+mn-lt"/>
                <a:cs typeface="+mn-lt"/>
              </a:rPr>
              <a:t>Key Insights &amp; Implications - Results of the analysis</a:t>
            </a:r>
            <a:endParaRPr lang="en-US" sz="2000"/>
          </a:p>
          <a:p>
            <a:pPr marL="305435" indent="-305435">
              <a:lnSpc>
                <a:spcPct val="200000"/>
              </a:lnSpc>
            </a:pPr>
            <a:r>
              <a:rPr lang="en-US" sz="2000" b="1" dirty="0">
                <a:ea typeface="+mn-lt"/>
                <a:cs typeface="+mn-lt"/>
              </a:rPr>
              <a:t>Conclusion &amp; Next Steps - Main takeaway and plan for project improvement</a:t>
            </a:r>
            <a:endParaRPr lang="en-US" sz="2000" b="1" dirty="0"/>
          </a:p>
          <a:p>
            <a:pPr marL="305435" indent="-305435"/>
            <a:endParaRPr lang="en-US" dirty="0"/>
          </a:p>
        </p:txBody>
      </p:sp>
    </p:spTree>
    <p:extLst>
      <p:ext uri="{BB962C8B-B14F-4D97-AF65-F5344CB8AC3E}">
        <p14:creationId xmlns:p14="http://schemas.microsoft.com/office/powerpoint/2010/main" val="265134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46372-FB34-408F-FB5D-AB6AD43D503C}"/>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79B93B7B-5869-9545-436E-EBD13B275943}"/>
              </a:ext>
            </a:extLst>
          </p:cNvPr>
          <p:cNvSpPr>
            <a:spLocks noGrp="1"/>
          </p:cNvSpPr>
          <p:nvPr>
            <p:ph idx="1"/>
          </p:nvPr>
        </p:nvSpPr>
        <p:spPr>
          <a:xfrm>
            <a:off x="213962" y="2070327"/>
            <a:ext cx="7449134" cy="4192423"/>
          </a:xfrm>
        </p:spPr>
        <p:txBody>
          <a:bodyPr>
            <a:normAutofit fontScale="85000" lnSpcReduction="20000"/>
          </a:bodyPr>
          <a:lstStyle/>
          <a:p>
            <a:pPr marL="305435" indent="-305435">
              <a:spcBef>
                <a:spcPts val="20"/>
              </a:spcBef>
            </a:pPr>
            <a:r>
              <a:rPr lang="en-US" dirty="0">
                <a:solidFill>
                  <a:srgbClr val="3D3D3D"/>
                </a:solidFill>
              </a:rPr>
              <a:t>THE SUMMER OLYMPIC GAMES REPRESENT THE PINNACLE OF INTERNATIONAL SPORTS COMPETITION, WHERE ATHLETES FROM AROUND THE WORLD COMPETE FOR GLORY AND NATIONAL PRIDE. </a:t>
            </a:r>
          </a:p>
          <a:p>
            <a:pPr marL="305435" indent="-305435">
              <a:spcBef>
                <a:spcPts val="20"/>
              </a:spcBef>
            </a:pPr>
            <a:endParaRPr lang="en-US" dirty="0">
              <a:solidFill>
                <a:srgbClr val="3D3D3D"/>
              </a:solidFill>
            </a:endParaRPr>
          </a:p>
          <a:p>
            <a:pPr marL="305435" indent="-305435">
              <a:spcBef>
                <a:spcPts val="20"/>
              </a:spcBef>
            </a:pPr>
            <a:r>
              <a:rPr lang="en-US" dirty="0">
                <a:solidFill>
                  <a:srgbClr val="3D3D3D"/>
                </a:solidFill>
              </a:rPr>
              <a:t>OUR GOALS </a:t>
            </a:r>
          </a:p>
          <a:p>
            <a:pPr marL="629920" lvl="1" indent="-305435">
              <a:lnSpc>
                <a:spcPct val="160000"/>
              </a:lnSpc>
              <a:spcBef>
                <a:spcPts val="20"/>
              </a:spcBef>
              <a:buFont typeface="Courier New" panose="05020102010507070707" pitchFamily="18" charset="2"/>
              <a:buChar char="o"/>
            </a:pPr>
            <a:r>
              <a:rPr lang="en-US" u="sng" dirty="0">
                <a:solidFill>
                  <a:srgbClr val="3D3D3D"/>
                </a:solidFill>
              </a:rPr>
              <a:t>GOAL# 1</a:t>
            </a:r>
            <a:r>
              <a:rPr lang="en-US" dirty="0">
                <a:solidFill>
                  <a:srgbClr val="3D3D3D"/>
                </a:solidFill>
              </a:rPr>
              <a:t>  DEVELOP PREDICTIVE MODELS THAT CAN ESTIMATE THE 2024 MEDAL COUNTS FOR THE TOP THREE(USA, URS, GBR) MEDAL-WINNING COUNTRIES BASED ON PAST DATA (1896-2012) &amp; SUPPLEMENTAL DATA FROM 2016 AND 2020.</a:t>
            </a:r>
          </a:p>
          <a:p>
            <a:pPr marL="629920" lvl="1" indent="-305435">
              <a:lnSpc>
                <a:spcPct val="160000"/>
              </a:lnSpc>
              <a:spcBef>
                <a:spcPts val="20"/>
              </a:spcBef>
              <a:buFont typeface="Courier New" panose="05020102010507070707" pitchFamily="18" charset="2"/>
              <a:buChar char="o"/>
            </a:pPr>
            <a:r>
              <a:rPr lang="en-US" u="sng" dirty="0"/>
              <a:t>GOAL #2</a:t>
            </a:r>
            <a:r>
              <a:rPr lang="en-US" dirty="0"/>
              <a:t> GOAL IS TO PREDICT THE USA MEDAL COUNT BASED ON ATHELETE, GENDER AND EVENT</a:t>
            </a:r>
          </a:p>
          <a:p>
            <a:pPr marL="629920" lvl="1" indent="-305435">
              <a:lnSpc>
                <a:spcPct val="160000"/>
              </a:lnSpc>
              <a:spcBef>
                <a:spcPts val="20"/>
              </a:spcBef>
              <a:buFont typeface="Courier New" panose="05020102010507070707" pitchFamily="18" charset="2"/>
              <a:buChar char="o"/>
            </a:pPr>
            <a:r>
              <a:rPr lang="en-US" u="sng" dirty="0">
                <a:solidFill>
                  <a:srgbClr val="3D3D3D"/>
                </a:solidFill>
              </a:rPr>
              <a:t>GOAL #3</a:t>
            </a:r>
            <a:r>
              <a:rPr lang="en-US" dirty="0">
                <a:solidFill>
                  <a:srgbClr val="3D3D3D"/>
                </a:solidFill>
              </a:rPr>
              <a:t>  PREDICT USA'S TOTAL MEDALS USING NON-LINEAR MODEL</a:t>
            </a:r>
            <a:endParaRPr lang="en-US">
              <a:solidFill>
                <a:srgbClr val="3D3D3D"/>
              </a:solidFill>
            </a:endParaRPr>
          </a:p>
          <a:p>
            <a:pPr marL="629920" lvl="1" indent="-305435">
              <a:spcBef>
                <a:spcPts val="20"/>
              </a:spcBef>
              <a:buFont typeface="Courier New" panose="05020102010507070707" pitchFamily="18" charset="2"/>
              <a:buChar char="o"/>
            </a:pPr>
            <a:endParaRPr lang="en-US" dirty="0">
              <a:solidFill>
                <a:srgbClr val="3D3D3D"/>
              </a:solidFill>
            </a:endParaRPr>
          </a:p>
          <a:p>
            <a:pPr marL="305435" indent="-305435">
              <a:spcBef>
                <a:spcPts val="20"/>
              </a:spcBef>
            </a:pPr>
            <a:r>
              <a:rPr lang="en-US" dirty="0">
                <a:solidFill>
                  <a:srgbClr val="3D3D3D"/>
                </a:solidFill>
              </a:rPr>
              <a:t>BY LEVERAGING MACHINE LEARNING ALGORITHMS, SPECIFICALLY LINEARREGRESSION, RANDOMFORESTREGRESSOR, AND XGBOOSTREGRESSION, WE AIM TO ACHIEVE PRECISE PREDICTIONS.</a:t>
            </a:r>
          </a:p>
          <a:p>
            <a:pPr marL="305435" indent="-305435"/>
            <a:endParaRPr lang="en-US" dirty="0"/>
          </a:p>
        </p:txBody>
      </p:sp>
      <p:pic>
        <p:nvPicPr>
          <p:cNvPr id="4" name="Picture 3" descr="A logo with a flame and rings&#10;&#10;Description automatically generated">
            <a:extLst>
              <a:ext uri="{FF2B5EF4-FFF2-40B4-BE49-F238E27FC236}">
                <a16:creationId xmlns:a16="http://schemas.microsoft.com/office/drawing/2014/main" id="{22A31A5A-79CC-5C37-09D6-04A7FEDFA7B8}"/>
              </a:ext>
            </a:extLst>
          </p:cNvPr>
          <p:cNvPicPr>
            <a:picLocks noChangeAspect="1"/>
          </p:cNvPicPr>
          <p:nvPr/>
        </p:nvPicPr>
        <p:blipFill>
          <a:blip r:embed="rId3"/>
          <a:stretch>
            <a:fillRect/>
          </a:stretch>
        </p:blipFill>
        <p:spPr>
          <a:xfrm>
            <a:off x="7736136" y="2080351"/>
            <a:ext cx="4055125" cy="2697296"/>
          </a:xfrm>
          <a:prstGeom prst="rect">
            <a:avLst/>
          </a:prstGeom>
        </p:spPr>
      </p:pic>
    </p:spTree>
    <p:extLst>
      <p:ext uri="{BB962C8B-B14F-4D97-AF65-F5344CB8AC3E}">
        <p14:creationId xmlns:p14="http://schemas.microsoft.com/office/powerpoint/2010/main" val="3361794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C3FD-18CE-5E8A-A3B2-A478727DEDB3}"/>
              </a:ext>
            </a:extLst>
          </p:cNvPr>
          <p:cNvSpPr>
            <a:spLocks noGrp="1"/>
          </p:cNvSpPr>
          <p:nvPr>
            <p:ph type="title"/>
          </p:nvPr>
        </p:nvSpPr>
        <p:spPr/>
        <p:txBody>
          <a:bodyPr/>
          <a:lstStyle/>
          <a:p>
            <a:r>
              <a:rPr lang="en-US" dirty="0"/>
              <a:t>EDA Approach &amp; Methodology</a:t>
            </a:r>
          </a:p>
        </p:txBody>
      </p:sp>
      <p:sp>
        <p:nvSpPr>
          <p:cNvPr id="4" name="Content Placeholder 3">
            <a:extLst>
              <a:ext uri="{FF2B5EF4-FFF2-40B4-BE49-F238E27FC236}">
                <a16:creationId xmlns:a16="http://schemas.microsoft.com/office/drawing/2014/main" id="{EF4D18A9-D42B-FF87-1CE3-EE3DB49F2F45}"/>
              </a:ext>
            </a:extLst>
          </p:cNvPr>
          <p:cNvSpPr>
            <a:spLocks noGrp="1"/>
          </p:cNvSpPr>
          <p:nvPr>
            <p:ph sz="half" idx="2"/>
          </p:nvPr>
        </p:nvSpPr>
        <p:spPr>
          <a:xfrm>
            <a:off x="2181" y="2235244"/>
            <a:ext cx="9041891" cy="4946493"/>
          </a:xfrm>
        </p:spPr>
        <p:txBody>
          <a:bodyPr>
            <a:normAutofit fontScale="85000" lnSpcReduction="10000"/>
          </a:bodyPr>
          <a:lstStyle/>
          <a:p>
            <a:pPr marL="305435" indent="-305435">
              <a:buAutoNum type="arabicPeriod"/>
            </a:pPr>
            <a:endParaRPr lang="en-US" sz="1200" b="1" u="sng"/>
          </a:p>
          <a:p>
            <a:pPr marL="305435" indent="-305435">
              <a:buAutoNum type="arabicPeriod"/>
            </a:pPr>
            <a:r>
              <a:rPr lang="en-US" sz="1200" b="1" u="sng" dirty="0">
                <a:highlight>
                  <a:srgbClr val="00FFFF"/>
                </a:highlight>
                <a:ea typeface="+mn-lt"/>
                <a:cs typeface="+mn-lt"/>
              </a:rPr>
              <a:t>Model Choice/ Feature Selection: </a:t>
            </a:r>
          </a:p>
          <a:p>
            <a:pPr marL="629920" lvl="1" indent="-305435">
              <a:buAutoNum type="arabicParenR"/>
            </a:pPr>
            <a:r>
              <a:rPr lang="en-US" sz="1200" b="1" u="sng" dirty="0">
                <a:ea typeface="+mn-lt"/>
                <a:cs typeface="+mn-lt"/>
              </a:rPr>
              <a:t>Linear: (</a:t>
            </a:r>
            <a:r>
              <a:rPr lang="en-US" sz="1200" b="1" u="sng" dirty="0">
                <a:highlight>
                  <a:srgbClr val="00FF00"/>
                </a:highlight>
                <a:ea typeface="+mn-lt"/>
                <a:cs typeface="+mn-lt"/>
              </a:rPr>
              <a:t>WINNER</a:t>
            </a:r>
            <a:r>
              <a:rPr lang="en-US" sz="1200" b="1" u="sng" dirty="0">
                <a:ea typeface="+mn-lt"/>
                <a:cs typeface="+mn-lt"/>
              </a:rPr>
              <a:t>)</a:t>
            </a:r>
            <a:r>
              <a:rPr lang="en-US" sz="1200" dirty="0">
                <a:ea typeface="+mn-lt"/>
                <a:cs typeface="+mn-lt"/>
              </a:rPr>
              <a:t> Despite its simplicity, Linear Regression emerged as the best-performing model. It had the lowest Mean Squared Error (MSE) and the highest R-squared and adjusted R-squared values, indicating it made the least errors and explained the highest proportion of variance in the target variable.</a:t>
            </a:r>
            <a:endParaRPr lang="en-US" sz="1100" dirty="0"/>
          </a:p>
          <a:p>
            <a:pPr marL="629920" lvl="1" indent="-305435">
              <a:buAutoNum type="arabicParenR"/>
            </a:pPr>
            <a:r>
              <a:rPr lang="en-US" sz="1200" b="1" u="sng" dirty="0">
                <a:ea typeface="+mn-lt"/>
                <a:cs typeface="+mn-lt"/>
              </a:rPr>
              <a:t>Random Forest</a:t>
            </a:r>
            <a:r>
              <a:rPr lang="en-US" sz="1200" dirty="0">
                <a:ea typeface="+mn-lt"/>
                <a:cs typeface="+mn-lt"/>
              </a:rPr>
              <a:t>: Multiple decision trees to improve prediction accuracy &amp; control overfitting.  Able to manage high-dimensional data and performed better than some models it had a higher MSE and lower R-squared values compared to Linear Regression</a:t>
            </a:r>
          </a:p>
          <a:p>
            <a:pPr marL="629920" lvl="1" indent="-305435">
              <a:buAutoNum type="arabicParenR"/>
            </a:pPr>
            <a:r>
              <a:rPr lang="en-US" sz="1200" b="1" u="sng" dirty="0" err="1">
                <a:ea typeface="+mn-lt"/>
                <a:cs typeface="+mn-lt"/>
              </a:rPr>
              <a:t>XGBoost</a:t>
            </a:r>
            <a:r>
              <a:rPr lang="en-US" sz="1200" b="1" u="sng" dirty="0">
                <a:ea typeface="+mn-lt"/>
                <a:cs typeface="+mn-lt"/>
              </a:rPr>
              <a:t> Regressor</a:t>
            </a:r>
            <a:r>
              <a:rPr lang="en-US" sz="1200" dirty="0">
                <a:ea typeface="+mn-lt"/>
                <a:cs typeface="+mn-lt"/>
              </a:rPr>
              <a:t>:  An advanced implementation of gradient boosting. More speed and performance. Handles non-linear, missing values, various data types -However, despite its advantages, it did not outperform Linear Regression in this analysis, with higher MSE and lower R-squared values.</a:t>
            </a:r>
            <a:endParaRPr lang="en-US" dirty="0"/>
          </a:p>
          <a:p>
            <a:pPr marL="629920" lvl="1" indent="-305435">
              <a:buAutoNum type="arabicParenR"/>
            </a:pPr>
            <a:r>
              <a:rPr lang="en-US" sz="1200" b="1" u="sng" dirty="0">
                <a:ea typeface="+mn-lt"/>
                <a:cs typeface="+mn-lt"/>
              </a:rPr>
              <a:t>Prophet:</a:t>
            </a:r>
            <a:r>
              <a:rPr lang="en-US" sz="1200" dirty="0">
                <a:ea typeface="+mn-lt"/>
                <a:cs typeface="+mn-lt"/>
              </a:rPr>
              <a:t> Time-Series Forecasting Prophet Model, predict future medal counts, this model was used due to its ability to handle time series data effectively. Provided forecasts and insights into trends and seasonal patterns.</a:t>
            </a:r>
            <a:endParaRPr lang="en-US" sz="1200" b="1" u="sng" dirty="0">
              <a:ea typeface="+mn-lt"/>
              <a:cs typeface="+mn-lt"/>
            </a:endParaRPr>
          </a:p>
          <a:p>
            <a:pPr marL="629920" lvl="1" indent="-305435">
              <a:buAutoNum type="arabicParenR"/>
            </a:pPr>
            <a:endParaRPr lang="en-US" sz="1200" b="1" u="sng" dirty="0">
              <a:ea typeface="+mn-lt"/>
              <a:cs typeface="+mn-lt"/>
            </a:endParaRPr>
          </a:p>
          <a:p>
            <a:pPr marL="305435" indent="-305435">
              <a:buAutoNum type="arabicPeriod"/>
            </a:pPr>
            <a:r>
              <a:rPr lang="en-US" sz="1200" b="1" u="sng" dirty="0">
                <a:highlight>
                  <a:srgbClr val="00FFFF"/>
                </a:highlight>
                <a:ea typeface="+mn-lt"/>
                <a:cs typeface="+mn-lt"/>
              </a:rPr>
              <a:t>Training Process: </a:t>
            </a:r>
          </a:p>
          <a:p>
            <a:pPr marL="553085" lvl="1" indent="-228600">
              <a:buAutoNum type="arabicParenR"/>
            </a:pPr>
            <a:r>
              <a:rPr lang="en-US" sz="1200" b="1" u="sng" dirty="0"/>
              <a:t>Data Processing</a:t>
            </a:r>
            <a:r>
              <a:rPr lang="en-US" sz="1200" dirty="0"/>
              <a:t> – handling Missing values, Encoding Categorical Variables, Ordinal Encoding (Gold, Silver, Bronze); Outliers were removed (years 1904 and 1984)</a:t>
            </a:r>
          </a:p>
          <a:p>
            <a:pPr marL="553085" lvl="1" indent="-228600">
              <a:buAutoNum type="arabicParenR"/>
            </a:pPr>
            <a:r>
              <a:rPr lang="en-US" sz="1200" b="1" u="sng" dirty="0"/>
              <a:t>Feature Engineering -</a:t>
            </a:r>
            <a:r>
              <a:rPr lang="en-US" sz="1200" dirty="0"/>
              <a:t> Relevant Features were selected (medal counts), Data Splitting into training (75%) and testing sets (25%) to evaluate model performance and unseen data</a:t>
            </a:r>
          </a:p>
          <a:p>
            <a:pPr marL="553085" lvl="1" indent="-228600">
              <a:buAutoNum type="arabicParenR"/>
            </a:pPr>
            <a:r>
              <a:rPr lang="en-US" sz="1200" b="1" u="sng" dirty="0"/>
              <a:t>Model Training and Hyperparameter Tuning </a:t>
            </a:r>
            <a:r>
              <a:rPr lang="en-US" sz="1200" dirty="0"/>
              <a:t>- </a:t>
            </a:r>
            <a:r>
              <a:rPr lang="en-US" sz="1200" dirty="0">
                <a:ea typeface="+mn-lt"/>
                <a:cs typeface="+mn-lt"/>
              </a:rPr>
              <a:t>Each model (Linear Regression, Random Forest, </a:t>
            </a:r>
            <a:r>
              <a:rPr lang="en-US" sz="1200" err="1">
                <a:ea typeface="+mn-lt"/>
                <a:cs typeface="+mn-lt"/>
              </a:rPr>
              <a:t>XGBoost</a:t>
            </a:r>
            <a:r>
              <a:rPr lang="en-US" sz="1200" dirty="0">
                <a:ea typeface="+mn-lt"/>
                <a:cs typeface="+mn-lt"/>
              </a:rPr>
              <a:t>) was initially trained on the training set.</a:t>
            </a:r>
          </a:p>
          <a:p>
            <a:pPr marL="765810" lvl="2" indent="-171450"/>
            <a:r>
              <a:rPr lang="en-US" sz="1200" dirty="0">
                <a:ea typeface="+mn-lt"/>
                <a:cs typeface="+mn-lt"/>
              </a:rPr>
              <a:t>For Random Forest, a </a:t>
            </a:r>
            <a:r>
              <a:rPr lang="en-US" sz="1200" err="1">
                <a:ea typeface="+mn-lt"/>
                <a:cs typeface="+mn-lt"/>
              </a:rPr>
              <a:t>GridSearchCV</a:t>
            </a:r>
            <a:r>
              <a:rPr lang="en-US" sz="1200" dirty="0">
                <a:ea typeface="+mn-lt"/>
                <a:cs typeface="+mn-lt"/>
              </a:rPr>
              <a:t> was used to find the best combination of parameters (</a:t>
            </a:r>
            <a:r>
              <a:rPr lang="en-US" sz="1200" err="1">
                <a:ea typeface="+mn-lt"/>
                <a:cs typeface="+mn-lt"/>
              </a:rPr>
              <a:t>n_estimators</a:t>
            </a:r>
            <a:r>
              <a:rPr lang="en-US" sz="1200" dirty="0">
                <a:ea typeface="+mn-lt"/>
                <a:cs typeface="+mn-lt"/>
              </a:rPr>
              <a:t>, </a:t>
            </a:r>
            <a:r>
              <a:rPr lang="en-US" sz="1200" err="1">
                <a:ea typeface="+mn-lt"/>
                <a:cs typeface="+mn-lt"/>
              </a:rPr>
              <a:t>max_depth</a:t>
            </a:r>
            <a:r>
              <a:rPr lang="en-US" sz="1200" dirty="0">
                <a:ea typeface="+mn-lt"/>
                <a:cs typeface="+mn-lt"/>
              </a:rPr>
              <a:t>, </a:t>
            </a:r>
            <a:r>
              <a:rPr lang="en-US" sz="1200" err="1">
                <a:ea typeface="+mn-lt"/>
                <a:cs typeface="+mn-lt"/>
              </a:rPr>
              <a:t>min_samples_split</a:t>
            </a:r>
            <a:r>
              <a:rPr lang="en-US" sz="1200" dirty="0">
                <a:ea typeface="+mn-lt"/>
                <a:cs typeface="+mn-lt"/>
              </a:rPr>
              <a:t>, </a:t>
            </a:r>
            <a:r>
              <a:rPr lang="en-US" sz="1200" err="1">
                <a:ea typeface="+mn-lt"/>
                <a:cs typeface="+mn-lt"/>
              </a:rPr>
              <a:t>min_samples_leaf</a:t>
            </a:r>
            <a:r>
              <a:rPr lang="en-US" sz="1200" dirty="0">
                <a:ea typeface="+mn-lt"/>
                <a:cs typeface="+mn-lt"/>
              </a:rPr>
              <a:t>).</a:t>
            </a:r>
          </a:p>
          <a:p>
            <a:pPr marL="765810" lvl="2" indent="-171450"/>
            <a:r>
              <a:rPr lang="en-US" sz="1200" dirty="0">
                <a:ea typeface="+mn-lt"/>
                <a:cs typeface="+mn-lt"/>
              </a:rPr>
              <a:t>For </a:t>
            </a:r>
            <a:r>
              <a:rPr lang="en-US" sz="1200" dirty="0" err="1">
                <a:ea typeface="+mn-lt"/>
                <a:cs typeface="+mn-lt"/>
              </a:rPr>
              <a:t>XGBoost</a:t>
            </a:r>
            <a:r>
              <a:rPr lang="en-US" sz="1200" dirty="0">
                <a:ea typeface="+mn-lt"/>
                <a:cs typeface="+mn-lt"/>
              </a:rPr>
              <a:t>, a </a:t>
            </a:r>
            <a:r>
              <a:rPr lang="en-US" sz="1200" dirty="0" err="1">
                <a:ea typeface="+mn-lt"/>
                <a:cs typeface="+mn-lt"/>
              </a:rPr>
              <a:t>RandomizedSearchCV</a:t>
            </a:r>
            <a:r>
              <a:rPr lang="en-US" sz="1200" dirty="0">
                <a:ea typeface="+mn-lt"/>
                <a:cs typeface="+mn-lt"/>
              </a:rPr>
              <a:t> was employed to tune parameters (</a:t>
            </a:r>
            <a:r>
              <a:rPr lang="en-US" sz="1200" dirty="0" err="1">
                <a:ea typeface="+mn-lt"/>
                <a:cs typeface="+mn-lt"/>
              </a:rPr>
              <a:t>n_estimators</a:t>
            </a:r>
            <a:r>
              <a:rPr lang="en-US" sz="1200" dirty="0">
                <a:ea typeface="+mn-lt"/>
                <a:cs typeface="+mn-lt"/>
              </a:rPr>
              <a:t>, </a:t>
            </a:r>
            <a:r>
              <a:rPr lang="en-US" sz="1200" dirty="0" err="1">
                <a:ea typeface="+mn-lt"/>
                <a:cs typeface="+mn-lt"/>
              </a:rPr>
              <a:t>max_depth</a:t>
            </a:r>
            <a:r>
              <a:rPr lang="en-US" sz="1200" dirty="0">
                <a:ea typeface="+mn-lt"/>
                <a:cs typeface="+mn-lt"/>
              </a:rPr>
              <a:t>, </a:t>
            </a:r>
            <a:r>
              <a:rPr lang="en-US" sz="1200" dirty="0" err="1">
                <a:ea typeface="+mn-lt"/>
                <a:cs typeface="+mn-lt"/>
              </a:rPr>
              <a:t>learning_rate</a:t>
            </a:r>
            <a:r>
              <a:rPr lang="en-US" sz="1200" dirty="0">
                <a:ea typeface="+mn-lt"/>
                <a:cs typeface="+mn-lt"/>
              </a:rPr>
              <a:t>).</a:t>
            </a:r>
          </a:p>
          <a:p>
            <a:pPr marL="553085" lvl="1" indent="-228600">
              <a:buAutoNum type="arabicParenR"/>
            </a:pPr>
            <a:r>
              <a:rPr lang="en-US" sz="1200" b="1" u="sng" dirty="0"/>
              <a:t>Model Evaluation -</a:t>
            </a:r>
            <a:r>
              <a:rPr lang="en-US" dirty="0"/>
              <a:t> </a:t>
            </a:r>
            <a:r>
              <a:rPr lang="en-US" dirty="0">
                <a:ea typeface="+mn-lt"/>
                <a:cs typeface="+mn-lt"/>
              </a:rPr>
              <a:t> </a:t>
            </a:r>
            <a:r>
              <a:rPr lang="en-US" sz="1100" dirty="0">
                <a:ea typeface="+mn-lt"/>
                <a:cs typeface="+mn-lt"/>
              </a:rPr>
              <a:t>Cross-validation was performed to ensure the model’s robustness and avoid overfitting.</a:t>
            </a:r>
            <a:endParaRPr lang="en-US" sz="1100"/>
          </a:p>
          <a:p>
            <a:pPr marL="765810" lvl="2" indent="-171450"/>
            <a:r>
              <a:rPr lang="en-US" sz="1000" b="1" u="sng" dirty="0"/>
              <a:t>Performance Metrics:</a:t>
            </a:r>
            <a:r>
              <a:rPr lang="en-US" sz="1000" dirty="0">
                <a:ea typeface="+mn-lt"/>
                <a:cs typeface="+mn-lt"/>
              </a:rPr>
              <a:t> The models were compared based on MSE and R-squared values, wi</a:t>
            </a:r>
            <a:r>
              <a:rPr lang="en-US" sz="1000" dirty="0">
                <a:solidFill>
                  <a:srgbClr val="3D3D3D"/>
                </a:solidFill>
                <a:ea typeface="+mn-lt"/>
                <a:cs typeface="+mn-lt"/>
              </a:rPr>
              <a:t>th Linear Regression emerging as the best-performing model du</a:t>
            </a:r>
            <a:r>
              <a:rPr lang="en-US" sz="1000" dirty="0">
                <a:ea typeface="+mn-lt"/>
                <a:cs typeface="+mn-lt"/>
              </a:rPr>
              <a:t>e to its superior performance.</a:t>
            </a:r>
            <a:endParaRPr lang="en-US" sz="1000" dirty="0"/>
          </a:p>
          <a:p>
            <a:pPr marL="629920" lvl="1" indent="-305435">
              <a:buAutoNum type="arabicParenR"/>
            </a:pPr>
            <a:endParaRPr lang="en-US" sz="1200" dirty="0"/>
          </a:p>
          <a:p>
            <a:pPr marL="324485" lvl="1" indent="0">
              <a:buNone/>
            </a:pPr>
            <a:endParaRPr lang="en-US" sz="1200" dirty="0"/>
          </a:p>
          <a:p>
            <a:pPr marL="305435" indent="-305435">
              <a:buAutoNum type="arabicPeriod"/>
            </a:pPr>
            <a:endParaRPr lang="en-US" sz="1200" dirty="0"/>
          </a:p>
          <a:p>
            <a:pPr marL="629920" lvl="1" indent="-305435">
              <a:buAutoNum type="arabicParenR"/>
            </a:pPr>
            <a:endParaRPr lang="en-US" dirty="0"/>
          </a:p>
          <a:p>
            <a:pPr marL="305435" indent="-305435">
              <a:buAutoNum type="arabicPeriod"/>
            </a:pPr>
            <a:endParaRPr lang="en-US" dirty="0"/>
          </a:p>
        </p:txBody>
      </p:sp>
      <p:pic>
        <p:nvPicPr>
          <p:cNvPr id="5" name="Picture 4" descr="A medal from a metal railing&#10;&#10;Description automatically generated">
            <a:extLst>
              <a:ext uri="{FF2B5EF4-FFF2-40B4-BE49-F238E27FC236}">
                <a16:creationId xmlns:a16="http://schemas.microsoft.com/office/drawing/2014/main" id="{C9B1C5E7-CCBF-967F-40F5-D890EE7C8232}"/>
              </a:ext>
            </a:extLst>
          </p:cNvPr>
          <p:cNvPicPr>
            <a:picLocks noChangeAspect="1"/>
          </p:cNvPicPr>
          <p:nvPr/>
        </p:nvPicPr>
        <p:blipFill>
          <a:blip r:embed="rId3">
            <a:alphaModFix/>
          </a:blip>
          <a:stretch>
            <a:fillRect/>
          </a:stretch>
        </p:blipFill>
        <p:spPr>
          <a:xfrm>
            <a:off x="9048017" y="1911118"/>
            <a:ext cx="2913209" cy="4421451"/>
          </a:xfrm>
          <a:prstGeom prst="rect">
            <a:avLst/>
          </a:prstGeom>
        </p:spPr>
      </p:pic>
    </p:spTree>
    <p:extLst>
      <p:ext uri="{BB962C8B-B14F-4D97-AF65-F5344CB8AC3E}">
        <p14:creationId xmlns:p14="http://schemas.microsoft.com/office/powerpoint/2010/main" val="216342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B7BD-68EC-60EC-5F54-D2B0FF3F8298}"/>
              </a:ext>
            </a:extLst>
          </p:cNvPr>
          <p:cNvSpPr>
            <a:spLocks noGrp="1"/>
          </p:cNvSpPr>
          <p:nvPr>
            <p:ph type="title"/>
          </p:nvPr>
        </p:nvSpPr>
        <p:spPr/>
        <p:txBody>
          <a:bodyPr/>
          <a:lstStyle/>
          <a:p>
            <a:r>
              <a:rPr lang="en-US" dirty="0">
                <a:ea typeface="+mj-lt"/>
                <a:cs typeface="+mj-lt"/>
              </a:rPr>
              <a:t>Model Selection and Performance on 3 models</a:t>
            </a:r>
          </a:p>
        </p:txBody>
      </p:sp>
      <p:sp>
        <p:nvSpPr>
          <p:cNvPr id="6" name="TextBox 5">
            <a:extLst>
              <a:ext uri="{FF2B5EF4-FFF2-40B4-BE49-F238E27FC236}">
                <a16:creationId xmlns:a16="http://schemas.microsoft.com/office/drawing/2014/main" id="{33FE85E6-78AE-53A5-7FE0-D540ADF34A65}"/>
              </a:ext>
            </a:extLst>
          </p:cNvPr>
          <p:cNvSpPr txBox="1"/>
          <p:nvPr/>
        </p:nvSpPr>
        <p:spPr>
          <a:xfrm>
            <a:off x="225846" y="1804930"/>
            <a:ext cx="8334259"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800" dirty="0">
              <a:cs typeface="Arial"/>
            </a:endParaRPr>
          </a:p>
          <a:p>
            <a:r>
              <a:rPr lang="en-US" sz="1200" b="1" dirty="0">
                <a:latin typeface="Consolas"/>
                <a:cs typeface="Arial"/>
              </a:rPr>
              <a:t>Models tested on dropped columns (Event, Gender, Year) as per P-Values</a:t>
            </a:r>
          </a:p>
          <a:p>
            <a:r>
              <a:rPr lang="en-US" sz="1200" b="1" dirty="0">
                <a:latin typeface="Consolas"/>
                <a:cs typeface="Arial"/>
              </a:rPr>
              <a:t>We tested only on Event, Sport, Discipline, and Athlete</a:t>
            </a:r>
            <a:br>
              <a:rPr lang="en-US" sz="800" dirty="0">
                <a:latin typeface="Consolas"/>
                <a:cs typeface="Arial"/>
              </a:rPr>
            </a:br>
            <a:endParaRPr lang="en-US" sz="800" dirty="0">
              <a:latin typeface="Consolas"/>
              <a:cs typeface="Arial"/>
            </a:endParaRPr>
          </a:p>
          <a:p>
            <a:r>
              <a:rPr lang="en-US" sz="1000" dirty="0">
                <a:latin typeface="Consolas"/>
                <a:cs typeface="Arial"/>
              </a:rPr>
              <a:t>Testing Linear Regression​</a:t>
            </a:r>
            <a:br>
              <a:rPr lang="en-US" sz="1000" dirty="0">
                <a:latin typeface="Consolas"/>
                <a:cs typeface="Arial"/>
              </a:rPr>
            </a:br>
            <a:r>
              <a:rPr lang="en-US" sz="1000" dirty="0">
                <a:latin typeface="Consolas"/>
                <a:cs typeface="Arial"/>
              </a:rPr>
              <a:t>Mean Squared Error: 647.7073257711792​</a:t>
            </a:r>
            <a:br>
              <a:rPr lang="en-US" sz="1000" dirty="0">
                <a:latin typeface="Consolas"/>
                <a:cs typeface="Arial"/>
              </a:rPr>
            </a:br>
            <a:r>
              <a:rPr lang="en-US" sz="1000" dirty="0">
                <a:latin typeface="Consolas"/>
                <a:cs typeface="Arial"/>
              </a:rPr>
              <a:t>R-squared: 0.9538576096031116​</a:t>
            </a:r>
            <a:br>
              <a:rPr lang="en-US" sz="1000" dirty="0">
                <a:latin typeface="Consolas"/>
                <a:cs typeface="Arial"/>
              </a:rPr>
            </a:br>
            <a:r>
              <a:rPr lang="en-US" sz="1000" dirty="0">
                <a:latin typeface="Consolas"/>
                <a:cs typeface="Arial"/>
              </a:rPr>
              <a:t>Adjusted R-squared: 0.9077152192062232​</a:t>
            </a:r>
            <a:br>
              <a:rPr lang="en-US" sz="1000" dirty="0">
                <a:latin typeface="Consolas"/>
                <a:cs typeface="Arial"/>
              </a:rPr>
            </a:br>
            <a:r>
              <a:rPr lang="en-US" sz="1000" dirty="0">
                <a:latin typeface="Consolas"/>
                <a:cs typeface="Arial"/>
              </a:rPr>
              <a:t>------------------------------------------​</a:t>
            </a:r>
            <a:br>
              <a:rPr lang="en-US" sz="1000" dirty="0">
                <a:latin typeface="Consolas"/>
                <a:cs typeface="Arial"/>
              </a:rPr>
            </a:br>
            <a:r>
              <a:rPr lang="en-US" sz="1000" dirty="0">
                <a:latin typeface="Consolas"/>
                <a:cs typeface="Arial"/>
              </a:rPr>
              <a:t>Testing Random Forest Regressor​</a:t>
            </a:r>
            <a:br>
              <a:rPr lang="en-US" sz="1000" dirty="0">
                <a:latin typeface="Consolas"/>
                <a:cs typeface="Arial"/>
              </a:rPr>
            </a:br>
            <a:r>
              <a:rPr lang="en-US" sz="1000" dirty="0">
                <a:latin typeface="Consolas"/>
                <a:cs typeface="Arial"/>
              </a:rPr>
              <a:t>Mean Squared Error: 3306.342814285713​</a:t>
            </a:r>
            <a:br>
              <a:rPr lang="en-US" sz="1000" dirty="0">
                <a:latin typeface="Consolas"/>
                <a:cs typeface="Arial"/>
              </a:rPr>
            </a:br>
            <a:r>
              <a:rPr lang="en-US" sz="1000" dirty="0">
                <a:latin typeface="Consolas"/>
                <a:cs typeface="Arial"/>
              </a:rPr>
              <a:t>R-squared: 0.7644575646244658​</a:t>
            </a:r>
            <a:br>
              <a:rPr lang="en-US" sz="1000" dirty="0">
                <a:latin typeface="Consolas"/>
                <a:cs typeface="Arial"/>
              </a:rPr>
            </a:br>
            <a:r>
              <a:rPr lang="en-US" sz="1000" dirty="0">
                <a:latin typeface="Consolas"/>
                <a:cs typeface="Arial"/>
              </a:rPr>
              <a:t>Adjusted R-squared: 0.5289151292489316​</a:t>
            </a:r>
            <a:br>
              <a:rPr lang="en-US" sz="1000" dirty="0">
                <a:latin typeface="Consolas"/>
                <a:cs typeface="Arial"/>
              </a:rPr>
            </a:br>
            <a:r>
              <a:rPr lang="en-US" sz="1000" dirty="0">
                <a:latin typeface="Consolas"/>
                <a:cs typeface="Arial"/>
              </a:rPr>
              <a:t>------------------------------------------​</a:t>
            </a:r>
            <a:br>
              <a:rPr lang="en-US" sz="1000" dirty="0">
                <a:latin typeface="Consolas"/>
                <a:cs typeface="Arial"/>
              </a:rPr>
            </a:br>
            <a:r>
              <a:rPr lang="en-US" sz="1000" dirty="0">
                <a:highlight>
                  <a:srgbClr val="00FF00"/>
                </a:highlight>
                <a:latin typeface="Consolas"/>
                <a:cs typeface="Arial"/>
              </a:rPr>
              <a:t>Testing XGB Regressor​</a:t>
            </a:r>
            <a:br>
              <a:rPr lang="en-US" sz="1000" dirty="0">
                <a:latin typeface="Consolas"/>
                <a:cs typeface="Arial"/>
              </a:rPr>
            </a:br>
            <a:r>
              <a:rPr lang="en-US" sz="1000" dirty="0">
                <a:latin typeface="Consolas"/>
                <a:cs typeface="Arial"/>
              </a:rPr>
              <a:t>Mean Squared Error: 2256.866256724444​</a:t>
            </a:r>
            <a:br>
              <a:rPr lang="en-US" sz="1000" dirty="0">
                <a:latin typeface="Consolas"/>
                <a:cs typeface="Arial"/>
              </a:rPr>
            </a:br>
            <a:r>
              <a:rPr lang="en-US" sz="1000" dirty="0">
                <a:latin typeface="Consolas"/>
                <a:cs typeface="Arial"/>
              </a:rPr>
              <a:t>R-squared: 0.8392218217273447​</a:t>
            </a:r>
            <a:br>
              <a:rPr lang="en-US" sz="1000" dirty="0">
                <a:latin typeface="Consolas"/>
                <a:cs typeface="Arial"/>
              </a:rPr>
            </a:br>
            <a:r>
              <a:rPr lang="en-US" sz="1000" dirty="0">
                <a:latin typeface="Consolas"/>
                <a:cs typeface="Arial"/>
              </a:rPr>
              <a:t>Adjusted R-squared: 0.6784436434546894​</a:t>
            </a:r>
            <a:br>
              <a:rPr lang="en-US" sz="1000" dirty="0">
                <a:latin typeface="Consolas"/>
                <a:cs typeface="Arial"/>
              </a:rPr>
            </a:br>
            <a:r>
              <a:rPr lang="en-US" sz="1000" dirty="0">
                <a:latin typeface="Consolas"/>
                <a:cs typeface="Arial"/>
              </a:rPr>
              <a:t>------------------------------------------​</a:t>
            </a:r>
            <a:endParaRPr lang="en-US" sz="1000"/>
          </a:p>
          <a:p>
            <a:r>
              <a:rPr lang="en-US" sz="1000" dirty="0">
                <a:latin typeface="Consolas"/>
                <a:cs typeface="Arial"/>
              </a:rPr>
              <a:t>Testing SVR Regressor​</a:t>
            </a:r>
            <a:br>
              <a:rPr lang="en-US" sz="1000" dirty="0">
                <a:latin typeface="Consolas"/>
                <a:cs typeface="Arial"/>
              </a:rPr>
            </a:br>
            <a:r>
              <a:rPr lang="en-US" sz="1000" dirty="0">
                <a:latin typeface="Consolas"/>
                <a:cs typeface="Arial"/>
              </a:rPr>
              <a:t>Mean Squared Error: 16705.16988227389​</a:t>
            </a:r>
            <a:br>
              <a:rPr lang="en-US" sz="1000" dirty="0">
                <a:latin typeface="Consolas"/>
                <a:cs typeface="Arial"/>
              </a:rPr>
            </a:br>
            <a:r>
              <a:rPr lang="en-US" sz="1000" dirty="0">
                <a:latin typeface="Consolas"/>
                <a:cs typeface="Arial"/>
              </a:rPr>
              <a:t>R-squared: -0.19006909399467986​</a:t>
            </a:r>
            <a:br>
              <a:rPr lang="en-US" sz="1000" dirty="0">
                <a:latin typeface="Consolas"/>
                <a:cs typeface="Arial"/>
              </a:rPr>
            </a:br>
            <a:r>
              <a:rPr lang="en-US" sz="1000" dirty="0">
                <a:latin typeface="Consolas"/>
                <a:cs typeface="Arial"/>
              </a:rPr>
              <a:t>Adjusted R-squared: -1.3801381879893597​</a:t>
            </a:r>
            <a:br>
              <a:rPr lang="en-US" sz="1000" dirty="0">
                <a:latin typeface="Consolas"/>
                <a:cs typeface="Arial"/>
              </a:rPr>
            </a:br>
            <a:r>
              <a:rPr lang="en-US" sz="1000" dirty="0">
                <a:latin typeface="Consolas"/>
                <a:cs typeface="Arial"/>
              </a:rPr>
              <a:t>------------------------------------------​</a:t>
            </a:r>
            <a:br>
              <a:rPr lang="en-US" sz="1000" dirty="0">
                <a:latin typeface="Consolas"/>
                <a:cs typeface="Arial"/>
              </a:rPr>
            </a:br>
            <a:r>
              <a:rPr lang="en-US" sz="1000" dirty="0">
                <a:latin typeface="Consolas"/>
                <a:cs typeface="Arial"/>
              </a:rPr>
              <a:t>Linear Regression is the best model.​ </a:t>
            </a:r>
          </a:p>
          <a:p>
            <a:pPr marL="628650" lvl="1" indent="-171450">
              <a:buFont typeface="Courier New"/>
              <a:buChar char="o"/>
            </a:pPr>
            <a:r>
              <a:rPr lang="en-US" sz="1000" dirty="0">
                <a:latin typeface="Consolas"/>
                <a:cs typeface="Arial"/>
              </a:rPr>
              <a:t>Lowest MSE (indicating least errors to other models); </a:t>
            </a:r>
            <a:endParaRPr lang="en-US" dirty="0"/>
          </a:p>
          <a:p>
            <a:pPr marL="628650" lvl="1" indent="-171450">
              <a:buFont typeface="Courier New"/>
              <a:buChar char="o"/>
            </a:pPr>
            <a:r>
              <a:rPr lang="en-US" sz="1000" dirty="0">
                <a:solidFill>
                  <a:srgbClr val="000000"/>
                </a:solidFill>
                <a:latin typeface="Consolas"/>
                <a:cs typeface="Arial"/>
              </a:rPr>
              <a:t>Highest R-squared value, has the highest proportion of variance in the target variable</a:t>
            </a:r>
          </a:p>
          <a:p>
            <a:pPr marL="628650" lvl="1" indent="-171450">
              <a:buFont typeface="Courier New"/>
              <a:buChar char="o"/>
            </a:pPr>
            <a:r>
              <a:rPr lang="en-US" sz="1000" dirty="0">
                <a:solidFill>
                  <a:srgbClr val="000000"/>
                </a:solidFill>
                <a:latin typeface="Consolas"/>
                <a:cs typeface="Arial"/>
              </a:rPr>
              <a:t>Highest Adjusted R-squared value, adjusting the R-squared value for the number of predictors in the model.</a:t>
            </a:r>
          </a:p>
          <a:p>
            <a:endParaRPr lang="en-US" sz="800" dirty="0">
              <a:solidFill>
                <a:srgbClr val="000000"/>
              </a:solidFill>
              <a:latin typeface="Gill Sans MT" panose="020B0502020104020203"/>
              <a:cs typeface="Arial"/>
            </a:endParaRPr>
          </a:p>
        </p:txBody>
      </p:sp>
      <p:sp>
        <p:nvSpPr>
          <p:cNvPr id="9" name="TextBox 8">
            <a:extLst>
              <a:ext uri="{FF2B5EF4-FFF2-40B4-BE49-F238E27FC236}">
                <a16:creationId xmlns:a16="http://schemas.microsoft.com/office/drawing/2014/main" id="{F912F910-FEC7-B723-D358-64A79604DFAD}"/>
              </a:ext>
            </a:extLst>
          </p:cNvPr>
          <p:cNvSpPr txBox="1"/>
          <p:nvPr/>
        </p:nvSpPr>
        <p:spPr>
          <a:xfrm>
            <a:off x="8091303" y="3126317"/>
            <a:ext cx="351438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P-Values result on data:</a:t>
            </a:r>
          </a:p>
          <a:p>
            <a:r>
              <a:rPr lang="en-US" dirty="0">
                <a:solidFill>
                  <a:srgbClr val="000000"/>
                </a:solidFill>
                <a:highlight>
                  <a:srgbClr val="00FF00"/>
                </a:highlight>
              </a:rPr>
              <a:t>Athlete 0.000046 </a:t>
            </a:r>
          </a:p>
          <a:p>
            <a:r>
              <a:rPr lang="en-US" dirty="0">
                <a:solidFill>
                  <a:srgbClr val="000000"/>
                </a:solidFill>
                <a:highlight>
                  <a:srgbClr val="00FF00"/>
                </a:highlight>
              </a:rPr>
              <a:t>Discipline 0.161015 </a:t>
            </a:r>
          </a:p>
          <a:p>
            <a:r>
              <a:rPr lang="en-US" dirty="0">
                <a:solidFill>
                  <a:srgbClr val="000000"/>
                </a:solidFill>
                <a:highlight>
                  <a:srgbClr val="00FF00"/>
                </a:highlight>
              </a:rPr>
              <a:t>Sport 0.231468 </a:t>
            </a:r>
          </a:p>
          <a:p>
            <a:r>
              <a:rPr lang="en-US" dirty="0">
                <a:solidFill>
                  <a:srgbClr val="000000"/>
                </a:solidFill>
                <a:highlight>
                  <a:srgbClr val="00FF00"/>
                </a:highlight>
              </a:rPr>
              <a:t>Event 0.352957 </a:t>
            </a:r>
          </a:p>
          <a:p>
            <a:r>
              <a:rPr lang="en-US" dirty="0"/>
              <a:t>Gender 0.485008 </a:t>
            </a:r>
          </a:p>
          <a:p>
            <a:r>
              <a:rPr lang="en-US" dirty="0"/>
              <a:t>Year 0.739321 </a:t>
            </a:r>
          </a:p>
        </p:txBody>
      </p:sp>
    </p:spTree>
    <p:extLst>
      <p:ext uri="{BB962C8B-B14F-4D97-AF65-F5344CB8AC3E}">
        <p14:creationId xmlns:p14="http://schemas.microsoft.com/office/powerpoint/2010/main" val="233542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E769-BB8D-BD4F-4F6F-EF49085218F7}"/>
              </a:ext>
            </a:extLst>
          </p:cNvPr>
          <p:cNvSpPr>
            <a:spLocks noGrp="1"/>
          </p:cNvSpPr>
          <p:nvPr>
            <p:ph type="title"/>
          </p:nvPr>
        </p:nvSpPr>
        <p:spPr/>
        <p:txBody>
          <a:bodyPr/>
          <a:lstStyle/>
          <a:p>
            <a:r>
              <a:rPr lang="en-US" dirty="0">
                <a:ea typeface="+mj-lt"/>
                <a:cs typeface="+mj-lt"/>
              </a:rPr>
              <a:t>Time Series Forecasting Using Prophet - USA top contender</a:t>
            </a:r>
            <a:endParaRPr lang="en-US" dirty="0"/>
          </a:p>
        </p:txBody>
      </p:sp>
      <p:sp>
        <p:nvSpPr>
          <p:cNvPr id="3" name="Content Placeholder 2">
            <a:extLst>
              <a:ext uri="{FF2B5EF4-FFF2-40B4-BE49-F238E27FC236}">
                <a16:creationId xmlns:a16="http://schemas.microsoft.com/office/drawing/2014/main" id="{319D23C1-6A18-13E2-44B9-DAFC6640553A}"/>
              </a:ext>
            </a:extLst>
          </p:cNvPr>
          <p:cNvSpPr>
            <a:spLocks noGrp="1"/>
          </p:cNvSpPr>
          <p:nvPr>
            <p:ph sz="half" idx="1"/>
          </p:nvPr>
        </p:nvSpPr>
        <p:spPr>
          <a:xfrm>
            <a:off x="230272" y="2127739"/>
            <a:ext cx="5993889" cy="4655731"/>
          </a:xfrm>
        </p:spPr>
        <p:txBody>
          <a:bodyPr>
            <a:normAutofit fontScale="92500"/>
          </a:bodyPr>
          <a:lstStyle/>
          <a:p>
            <a:pPr marL="0" indent="0">
              <a:buNone/>
            </a:pPr>
            <a:r>
              <a:rPr lang="en-US" sz="1200" b="1" u="sng" dirty="0">
                <a:solidFill>
                  <a:srgbClr val="3D3D3D"/>
                </a:solidFill>
                <a:highlight>
                  <a:srgbClr val="00FFFF"/>
                </a:highlight>
                <a:ea typeface="+mn-lt"/>
                <a:cs typeface="+mn-lt"/>
              </a:rPr>
              <a:t>USA emerged as the top contender based on the analysis and predictions.</a:t>
            </a:r>
            <a:endParaRPr lang="en-US" sz="1000" b="1" u="sng" dirty="0">
              <a:solidFill>
                <a:srgbClr val="3D3D3D"/>
              </a:solidFill>
              <a:highlight>
                <a:srgbClr val="00FFFF"/>
              </a:highlight>
            </a:endParaRPr>
          </a:p>
          <a:p>
            <a:pPr marL="305435" indent="-305435"/>
            <a:r>
              <a:rPr lang="en-US" sz="1200" b="1" u="sng" dirty="0">
                <a:ea typeface="+mn-lt"/>
                <a:cs typeface="+mn-lt"/>
              </a:rPr>
              <a:t>Model Fitting; </a:t>
            </a:r>
            <a:r>
              <a:rPr lang="en-US" sz="1100" dirty="0">
                <a:ea typeface="+mn-lt"/>
                <a:cs typeface="+mn-lt"/>
              </a:rPr>
              <a:t>Prophet model used for time-series forecasting. Trained the model using historical medal counts.</a:t>
            </a:r>
            <a:endParaRPr lang="en-US" sz="1100" dirty="0"/>
          </a:p>
          <a:p>
            <a:pPr marL="305435" indent="-305435"/>
            <a:r>
              <a:rPr lang="en-US" sz="1200" b="1" u="sng" dirty="0">
                <a:ea typeface="+mn-lt"/>
                <a:cs typeface="+mn-lt"/>
              </a:rPr>
              <a:t>Forecasting:</a:t>
            </a:r>
            <a:r>
              <a:rPr lang="en-US" sz="1200" dirty="0">
                <a:ea typeface="+mn-lt"/>
                <a:cs typeface="+mn-lt"/>
              </a:rPr>
              <a:t> </a:t>
            </a:r>
            <a:r>
              <a:rPr lang="en-US" sz="1100" dirty="0">
                <a:ea typeface="+mn-lt"/>
                <a:cs typeface="+mn-lt"/>
              </a:rPr>
              <a:t>Generated future data for predictions up to the year 2024. Obtained predicted values, including upper and lower bounds.</a:t>
            </a:r>
            <a:endParaRPr lang="en-US" sz="1100" dirty="0"/>
          </a:p>
          <a:p>
            <a:pPr marL="305435" indent="-305435"/>
            <a:r>
              <a:rPr lang="en-US" sz="1200" b="1" u="sng" dirty="0"/>
              <a:t>Analysis and Findings: </a:t>
            </a:r>
            <a:r>
              <a:rPr lang="en-US" sz="1100" dirty="0"/>
              <a:t>Model indicated strong upward trend for Russia medal counts, reflecting historical dominance.</a:t>
            </a:r>
            <a:endParaRPr lang="en-US" sz="1100" b="1" dirty="0"/>
          </a:p>
          <a:p>
            <a:pPr marL="305435" indent="-305435"/>
            <a:r>
              <a:rPr lang="en-US" sz="1200" b="1" u="sng" dirty="0">
                <a:ea typeface="+mn-lt"/>
                <a:cs typeface="+mn-lt"/>
              </a:rPr>
              <a:t>Predicted Medals for 2024</a:t>
            </a:r>
            <a:r>
              <a:rPr lang="en-US" sz="1200" dirty="0">
                <a:ea typeface="+mn-lt"/>
                <a:cs typeface="+mn-lt"/>
              </a:rPr>
              <a:t>: </a:t>
            </a:r>
            <a:r>
              <a:rPr lang="en-US" sz="1200" b="1" dirty="0">
                <a:ea typeface="+mn-lt"/>
                <a:cs typeface="+mn-lt"/>
              </a:rPr>
              <a:t>USA: </a:t>
            </a:r>
            <a:r>
              <a:rPr lang="en-US" sz="1200" dirty="0">
                <a:ea typeface="+mn-lt"/>
                <a:cs typeface="+mn-lt"/>
              </a:rPr>
              <a:t>280 medals</a:t>
            </a:r>
            <a:endParaRPr lang="en-US" dirty="0"/>
          </a:p>
          <a:p>
            <a:pPr marL="305435" indent="-305435"/>
            <a:r>
              <a:rPr lang="en-US" sz="1200" b="1" dirty="0">
                <a:ea typeface="+mn-lt"/>
                <a:cs typeface="+mn-lt"/>
              </a:rPr>
              <a:t>Model Evaluation Metrics</a:t>
            </a:r>
            <a:r>
              <a:rPr lang="en-US" sz="1200" dirty="0">
                <a:ea typeface="+mn-lt"/>
                <a:cs typeface="+mn-lt"/>
              </a:rPr>
              <a:t>:</a:t>
            </a:r>
            <a:endParaRPr lang="en-US" dirty="0"/>
          </a:p>
          <a:p>
            <a:pPr marL="629920" lvl="1" indent="-305435"/>
            <a:r>
              <a:rPr lang="en-US" sz="1200" b="1" dirty="0">
                <a:ea typeface="+mn-lt"/>
                <a:cs typeface="+mn-lt"/>
              </a:rPr>
              <a:t>Mean Absolute Error (MAE)</a:t>
            </a:r>
            <a:r>
              <a:rPr lang="en-US" sz="1200" dirty="0">
                <a:ea typeface="+mn-lt"/>
                <a:cs typeface="+mn-lt"/>
              </a:rPr>
              <a:t>: 40.59</a:t>
            </a:r>
            <a:endParaRPr lang="en-US" sz="1200" dirty="0"/>
          </a:p>
          <a:p>
            <a:pPr marL="629920" lvl="1" indent="-305435"/>
            <a:r>
              <a:rPr lang="en-US" sz="1200" b="1" dirty="0">
                <a:ea typeface="+mn-lt"/>
                <a:cs typeface="+mn-lt"/>
              </a:rPr>
              <a:t>Mean Squared Error (MSE)</a:t>
            </a:r>
            <a:r>
              <a:rPr lang="en-US" sz="1200" dirty="0">
                <a:ea typeface="+mn-lt"/>
                <a:cs typeface="+mn-lt"/>
              </a:rPr>
              <a:t>: 2291.68</a:t>
            </a:r>
            <a:endParaRPr lang="en-US" sz="1200" dirty="0"/>
          </a:p>
          <a:p>
            <a:pPr marL="629920" lvl="1" indent="-305435"/>
            <a:r>
              <a:rPr lang="en-US" sz="1200" b="1" dirty="0">
                <a:ea typeface="+mn-lt"/>
                <a:cs typeface="+mn-lt"/>
              </a:rPr>
              <a:t>Root Mean Squared Error (RMSE)</a:t>
            </a:r>
            <a:r>
              <a:rPr lang="en-US" sz="1200" dirty="0">
                <a:ea typeface="+mn-lt"/>
                <a:cs typeface="+mn-lt"/>
              </a:rPr>
              <a:t>: 47.87</a:t>
            </a:r>
            <a:endParaRPr lang="en-US" dirty="0"/>
          </a:p>
          <a:p>
            <a:pPr marL="305435" indent="-305435"/>
            <a:r>
              <a:rPr lang="en-US" sz="1200" b="1" dirty="0">
                <a:ea typeface="+mn-lt"/>
                <a:cs typeface="+mn-lt"/>
              </a:rPr>
              <a:t>Medal Count Trends</a:t>
            </a:r>
            <a:r>
              <a:rPr lang="en-US" sz="1200" dirty="0">
                <a:ea typeface="+mn-lt"/>
                <a:cs typeface="+mn-lt"/>
              </a:rPr>
              <a:t>: </a:t>
            </a:r>
            <a:r>
              <a:rPr lang="en-US" sz="1100" dirty="0">
                <a:ea typeface="+mn-lt"/>
                <a:cs typeface="+mn-lt"/>
              </a:rPr>
              <a:t>Forecast components show consistent trends and seasonal patterns.</a:t>
            </a:r>
          </a:p>
          <a:p>
            <a:pPr marL="305435" indent="-305435"/>
            <a:r>
              <a:rPr lang="en-US" sz="1200" b="1" dirty="0">
                <a:ea typeface="+mn-lt"/>
                <a:cs typeface="+mn-lt"/>
              </a:rPr>
              <a:t>Forecast Components</a:t>
            </a:r>
            <a:r>
              <a:rPr lang="en-US" sz="1200" dirty="0">
                <a:ea typeface="+mn-lt"/>
                <a:cs typeface="+mn-lt"/>
              </a:rPr>
              <a:t>:</a:t>
            </a:r>
            <a:endParaRPr lang="en-US" dirty="0"/>
          </a:p>
          <a:p>
            <a:pPr marL="305435" indent="-305435"/>
            <a:r>
              <a:rPr lang="en-US" sz="1200" b="1" dirty="0">
                <a:ea typeface="+mn-lt"/>
                <a:cs typeface="+mn-lt"/>
              </a:rPr>
              <a:t>Trend</a:t>
            </a:r>
            <a:r>
              <a:rPr lang="en-US" sz="1200" dirty="0">
                <a:ea typeface="+mn-lt"/>
                <a:cs typeface="+mn-lt"/>
              </a:rPr>
              <a:t>: Positive trend observed in medal counts.</a:t>
            </a:r>
            <a:endParaRPr lang="en-US" dirty="0">
              <a:ea typeface="+mn-lt"/>
              <a:cs typeface="+mn-lt"/>
            </a:endParaRPr>
          </a:p>
          <a:p>
            <a:pPr marL="305435" indent="-305435"/>
            <a:r>
              <a:rPr lang="en-US" sz="1200" b="1" dirty="0">
                <a:ea typeface="+mn-lt"/>
                <a:cs typeface="+mn-lt"/>
              </a:rPr>
              <a:t>Yearly Component</a:t>
            </a:r>
            <a:r>
              <a:rPr lang="en-US" sz="1200" dirty="0">
                <a:ea typeface="+mn-lt"/>
                <a:cs typeface="+mn-lt"/>
              </a:rPr>
              <a:t>: Captured significant seasonal variations corresponding to Olympic cycles.</a:t>
            </a:r>
            <a:endParaRPr lang="en-US" dirty="0">
              <a:ea typeface="+mn-lt"/>
              <a:cs typeface="+mn-lt"/>
            </a:endParaRPr>
          </a:p>
          <a:p>
            <a:pPr marL="305435" indent="-305435"/>
            <a:r>
              <a:rPr lang="en-US" sz="1200" b="1" dirty="0">
                <a:ea typeface="+mn-lt"/>
                <a:cs typeface="+mn-lt"/>
              </a:rPr>
              <a:t>Seasonality</a:t>
            </a:r>
            <a:r>
              <a:rPr lang="en-US" sz="1200" dirty="0">
                <a:ea typeface="+mn-lt"/>
                <a:cs typeface="+mn-lt"/>
              </a:rPr>
              <a:t>: Captured periodic variations, emphasizing the impact of different sports seasons and events.</a:t>
            </a:r>
            <a:endParaRPr lang="en-US" dirty="0">
              <a:ea typeface="+mn-lt"/>
              <a:cs typeface="+mn-lt"/>
            </a:endParaRPr>
          </a:p>
          <a:p>
            <a:pPr marL="305435" indent="-305435"/>
            <a:endParaRPr lang="en-US" dirty="0"/>
          </a:p>
        </p:txBody>
      </p:sp>
      <p:pic>
        <p:nvPicPr>
          <p:cNvPr id="5" name="Picture 4">
            <a:extLst>
              <a:ext uri="{FF2B5EF4-FFF2-40B4-BE49-F238E27FC236}">
                <a16:creationId xmlns:a16="http://schemas.microsoft.com/office/drawing/2014/main" id="{EB26FCEE-6558-935E-FB19-267C3DB9E2F2}"/>
              </a:ext>
            </a:extLst>
          </p:cNvPr>
          <p:cNvPicPr>
            <a:picLocks noChangeAspect="1"/>
          </p:cNvPicPr>
          <p:nvPr/>
        </p:nvPicPr>
        <p:blipFill>
          <a:blip r:embed="rId3"/>
          <a:stretch>
            <a:fillRect/>
          </a:stretch>
        </p:blipFill>
        <p:spPr>
          <a:xfrm>
            <a:off x="6221087" y="2255703"/>
            <a:ext cx="5552043" cy="3264666"/>
          </a:xfrm>
          <a:prstGeom prst="rect">
            <a:avLst/>
          </a:prstGeom>
        </p:spPr>
      </p:pic>
      <p:sp>
        <p:nvSpPr>
          <p:cNvPr id="6" name="TextBox 5">
            <a:extLst>
              <a:ext uri="{FF2B5EF4-FFF2-40B4-BE49-F238E27FC236}">
                <a16:creationId xmlns:a16="http://schemas.microsoft.com/office/drawing/2014/main" id="{10BCD447-4355-8B88-ECBA-51346AE78836}"/>
              </a:ext>
            </a:extLst>
          </p:cNvPr>
          <p:cNvSpPr txBox="1"/>
          <p:nvPr/>
        </p:nvSpPr>
        <p:spPr>
          <a:xfrm>
            <a:off x="6413653" y="5651653"/>
            <a:ext cx="578201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highlight>
                  <a:srgbClr val="00FF00"/>
                </a:highlight>
              </a:rPr>
              <a:t>The most common number of disciplines the USA participates in the Olympic is 25 while the average number of disciplines in the Olympics is 15.0.</a:t>
            </a:r>
          </a:p>
        </p:txBody>
      </p:sp>
    </p:spTree>
    <p:extLst>
      <p:ext uri="{BB962C8B-B14F-4D97-AF65-F5344CB8AC3E}">
        <p14:creationId xmlns:p14="http://schemas.microsoft.com/office/powerpoint/2010/main" val="104307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A5E2-8067-3F7A-E88C-A0FB70D39D34}"/>
              </a:ext>
            </a:extLst>
          </p:cNvPr>
          <p:cNvSpPr>
            <a:spLocks noGrp="1"/>
          </p:cNvSpPr>
          <p:nvPr>
            <p:ph type="title"/>
          </p:nvPr>
        </p:nvSpPr>
        <p:spPr/>
        <p:txBody>
          <a:bodyPr/>
          <a:lstStyle/>
          <a:p>
            <a:r>
              <a:rPr lang="en-US"/>
              <a:t>By the numbers – USA PREDICTIon</a:t>
            </a:r>
            <a:endParaRPr lang="en-US" dirty="0"/>
          </a:p>
        </p:txBody>
      </p:sp>
      <p:sp>
        <p:nvSpPr>
          <p:cNvPr id="3" name="Content Placeholder 2">
            <a:extLst>
              <a:ext uri="{FF2B5EF4-FFF2-40B4-BE49-F238E27FC236}">
                <a16:creationId xmlns:a16="http://schemas.microsoft.com/office/drawing/2014/main" id="{1A65216F-1C3A-0A50-5A79-C743792246B7}"/>
              </a:ext>
            </a:extLst>
          </p:cNvPr>
          <p:cNvSpPr>
            <a:spLocks noGrp="1"/>
          </p:cNvSpPr>
          <p:nvPr>
            <p:ph sz="half" idx="1"/>
          </p:nvPr>
        </p:nvSpPr>
        <p:spPr>
          <a:xfrm>
            <a:off x="498567" y="6074725"/>
            <a:ext cx="5422390" cy="438156"/>
          </a:xfrm>
        </p:spPr>
        <p:txBody>
          <a:bodyPr vert="horz" lIns="91440" tIns="45720" rIns="91440" bIns="45720" rtlCol="0" anchor="t">
            <a:normAutofit/>
          </a:bodyPr>
          <a:lstStyle/>
          <a:p>
            <a:pPr marL="305435" indent="-305435"/>
            <a:r>
              <a:rPr lang="en-US"/>
              <a:t>Text</a:t>
            </a:r>
          </a:p>
        </p:txBody>
      </p:sp>
      <p:pic>
        <p:nvPicPr>
          <p:cNvPr id="8" name="Picture 7" descr="A graph showing the number of medals&#10;&#10;Description automatically generated">
            <a:extLst>
              <a:ext uri="{FF2B5EF4-FFF2-40B4-BE49-F238E27FC236}">
                <a16:creationId xmlns:a16="http://schemas.microsoft.com/office/drawing/2014/main" id="{C346ABC5-51F9-2788-6E14-0ED1CE9EED37}"/>
              </a:ext>
            </a:extLst>
          </p:cNvPr>
          <p:cNvPicPr>
            <a:picLocks noChangeAspect="1"/>
          </p:cNvPicPr>
          <p:nvPr/>
        </p:nvPicPr>
        <p:blipFill>
          <a:blip r:embed="rId2"/>
          <a:stretch>
            <a:fillRect/>
          </a:stretch>
        </p:blipFill>
        <p:spPr>
          <a:xfrm>
            <a:off x="243633" y="2040071"/>
            <a:ext cx="3855216" cy="3090002"/>
          </a:xfrm>
          <a:prstGeom prst="rect">
            <a:avLst/>
          </a:prstGeom>
        </p:spPr>
      </p:pic>
      <p:pic>
        <p:nvPicPr>
          <p:cNvPr id="9" name="Picture 8" descr="A graph of a number of years&#10;&#10;Description automatically generated">
            <a:extLst>
              <a:ext uri="{FF2B5EF4-FFF2-40B4-BE49-F238E27FC236}">
                <a16:creationId xmlns:a16="http://schemas.microsoft.com/office/drawing/2014/main" id="{B3A41C28-FFF8-6784-0460-ED4200C943AE}"/>
              </a:ext>
            </a:extLst>
          </p:cNvPr>
          <p:cNvPicPr>
            <a:picLocks noChangeAspect="1"/>
          </p:cNvPicPr>
          <p:nvPr/>
        </p:nvPicPr>
        <p:blipFill>
          <a:blip r:embed="rId3"/>
          <a:stretch>
            <a:fillRect/>
          </a:stretch>
        </p:blipFill>
        <p:spPr>
          <a:xfrm>
            <a:off x="4052886" y="2037663"/>
            <a:ext cx="3994418" cy="3204989"/>
          </a:xfrm>
          <a:prstGeom prst="rect">
            <a:avLst/>
          </a:prstGeom>
        </p:spPr>
      </p:pic>
      <p:pic>
        <p:nvPicPr>
          <p:cNvPr id="4" name="Picture 3" descr="A graph with blue lines and text&#10;&#10;Description automatically generated">
            <a:extLst>
              <a:ext uri="{FF2B5EF4-FFF2-40B4-BE49-F238E27FC236}">
                <a16:creationId xmlns:a16="http://schemas.microsoft.com/office/drawing/2014/main" id="{51DD8159-276B-CCB5-8CEC-821B43CFEAC3}"/>
              </a:ext>
            </a:extLst>
          </p:cNvPr>
          <p:cNvPicPr>
            <a:picLocks noChangeAspect="1"/>
          </p:cNvPicPr>
          <p:nvPr/>
        </p:nvPicPr>
        <p:blipFill>
          <a:blip r:embed="rId4"/>
          <a:stretch>
            <a:fillRect/>
          </a:stretch>
        </p:blipFill>
        <p:spPr>
          <a:xfrm>
            <a:off x="8052008" y="2039726"/>
            <a:ext cx="4010945" cy="3090692"/>
          </a:xfrm>
          <a:prstGeom prst="rect">
            <a:avLst/>
          </a:prstGeom>
        </p:spPr>
      </p:pic>
    </p:spTree>
    <p:extLst>
      <p:ext uri="{BB962C8B-B14F-4D97-AF65-F5344CB8AC3E}">
        <p14:creationId xmlns:p14="http://schemas.microsoft.com/office/powerpoint/2010/main" val="3790779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0BEC-0DB4-F733-9F06-05A89F4C97D5}"/>
              </a:ext>
            </a:extLst>
          </p:cNvPr>
          <p:cNvSpPr>
            <a:spLocks noGrp="1"/>
          </p:cNvSpPr>
          <p:nvPr>
            <p:ph type="title"/>
          </p:nvPr>
        </p:nvSpPr>
        <p:spPr/>
        <p:txBody>
          <a:bodyPr/>
          <a:lstStyle/>
          <a:p>
            <a:r>
              <a:rPr lang="en-US" dirty="0">
                <a:solidFill>
                  <a:srgbClr val="FFFFFF"/>
                </a:solidFill>
                <a:ea typeface="+mj-lt"/>
                <a:cs typeface="+mj-lt"/>
              </a:rPr>
              <a:t>Prediction outcome – top 5 countries in the 2024 Olympics</a:t>
            </a:r>
            <a:endParaRPr lang="en-US" dirty="0"/>
          </a:p>
        </p:txBody>
      </p:sp>
      <p:sp>
        <p:nvSpPr>
          <p:cNvPr id="3" name="Content Placeholder 2">
            <a:extLst>
              <a:ext uri="{FF2B5EF4-FFF2-40B4-BE49-F238E27FC236}">
                <a16:creationId xmlns:a16="http://schemas.microsoft.com/office/drawing/2014/main" id="{249E0D8C-4F74-7E00-5D4B-D137CA313205}"/>
              </a:ext>
            </a:extLst>
          </p:cNvPr>
          <p:cNvSpPr>
            <a:spLocks noGrp="1"/>
          </p:cNvSpPr>
          <p:nvPr>
            <p:ph sz="half" idx="1"/>
          </p:nvPr>
        </p:nvSpPr>
        <p:spPr>
          <a:xfrm>
            <a:off x="180141" y="2371753"/>
            <a:ext cx="7797081" cy="4049011"/>
          </a:xfrm>
        </p:spPr>
        <p:txBody>
          <a:bodyPr vert="horz" lIns="91440" tIns="45720" rIns="91440" bIns="45720" rtlCol="0" anchor="ctr">
            <a:noAutofit/>
          </a:bodyPr>
          <a:lstStyle/>
          <a:p>
            <a:pPr marL="305435" indent="-305435">
              <a:buAutoNum type="arabicParenR"/>
            </a:pPr>
            <a:endParaRPr lang="en-US" sz="1200" dirty="0"/>
          </a:p>
          <a:p>
            <a:pPr marL="305435" indent="-305435">
              <a:buAutoNum type="arabicParenR"/>
            </a:pPr>
            <a:r>
              <a:rPr lang="en-US" sz="1200" b="1" dirty="0">
                <a:highlight>
                  <a:srgbClr val="00FF00"/>
                </a:highlight>
                <a:ea typeface="+mn-lt"/>
                <a:cs typeface="+mn-lt"/>
              </a:rPr>
              <a:t>USA</a:t>
            </a:r>
            <a:r>
              <a:rPr lang="en-US" sz="1200" dirty="0">
                <a:ea typeface="+mn-lt"/>
                <a:cs typeface="+mn-lt"/>
              </a:rPr>
              <a:t>:</a:t>
            </a:r>
            <a:endParaRPr lang="en-US" sz="1200" dirty="0">
              <a:solidFill>
                <a:srgbClr val="000000"/>
              </a:solidFill>
              <a:ea typeface="+mn-lt"/>
              <a:cs typeface="+mn-lt"/>
            </a:endParaRPr>
          </a:p>
          <a:p>
            <a:pPr marL="629920" lvl="1" indent="-305435"/>
            <a:r>
              <a:rPr lang="en-US" sz="1200" b="1" dirty="0">
                <a:ea typeface="+mn-lt"/>
                <a:cs typeface="+mn-lt"/>
              </a:rPr>
              <a:t>Predicted Medals</a:t>
            </a:r>
            <a:r>
              <a:rPr lang="en-US" sz="1200" dirty="0">
                <a:ea typeface="+mn-lt"/>
                <a:cs typeface="+mn-lt"/>
              </a:rPr>
              <a:t>: 280(G: 137; S: 76; B: 67)</a:t>
            </a:r>
            <a:endParaRPr lang="en-US" sz="1200" dirty="0">
              <a:solidFill>
                <a:srgbClr val="000000"/>
              </a:solidFill>
              <a:ea typeface="+mn-lt"/>
              <a:cs typeface="+mn-lt"/>
            </a:endParaRPr>
          </a:p>
          <a:p>
            <a:pPr marL="629920" lvl="1" indent="-305435"/>
            <a:r>
              <a:rPr lang="en-US" sz="1200" b="1" dirty="0">
                <a:ea typeface="+mn-lt"/>
                <a:cs typeface="+mn-lt"/>
              </a:rPr>
              <a:t>Historical Insight</a:t>
            </a:r>
            <a:r>
              <a:rPr lang="en-US" sz="1200" dirty="0">
                <a:ea typeface="+mn-lt"/>
                <a:cs typeface="+mn-lt"/>
              </a:rPr>
              <a:t>: Consistently high medal counts over the years,                                                        showing strong performance in various sports.</a:t>
            </a:r>
            <a:endParaRPr lang="en-US" dirty="0"/>
          </a:p>
          <a:p>
            <a:pPr marL="305435" indent="-305435">
              <a:buAutoNum type="arabicParenR"/>
            </a:pPr>
            <a:r>
              <a:rPr lang="en-US" sz="1200" b="1" dirty="0">
                <a:ea typeface="+mn-lt"/>
                <a:cs typeface="+mn-lt"/>
              </a:rPr>
              <a:t>URS (former Soviet Union)/RUS</a:t>
            </a:r>
            <a:r>
              <a:rPr lang="en-US" sz="1200" dirty="0">
                <a:ea typeface="+mn-lt"/>
                <a:cs typeface="+mn-lt"/>
              </a:rPr>
              <a:t>:</a:t>
            </a:r>
            <a:endParaRPr lang="en-US" sz="1200" dirty="0"/>
          </a:p>
          <a:p>
            <a:pPr marL="629920" lvl="1" indent="-305435"/>
            <a:r>
              <a:rPr lang="en-US" sz="1200" b="1" dirty="0">
                <a:ea typeface="+mn-lt"/>
                <a:cs typeface="+mn-lt"/>
              </a:rPr>
              <a:t>Predicted Medals</a:t>
            </a:r>
            <a:r>
              <a:rPr lang="en-US" sz="1200" dirty="0">
                <a:ea typeface="+mn-lt"/>
                <a:cs typeface="+mn-lt"/>
              </a:rPr>
              <a:t>: 235 (G: 96; S: 72; B: 67)</a:t>
            </a:r>
            <a:endParaRPr lang="en-US" sz="1200" dirty="0"/>
          </a:p>
          <a:p>
            <a:pPr marL="629920" lvl="1" indent="-305435"/>
            <a:r>
              <a:rPr lang="en-US" sz="1200" b="1" dirty="0">
                <a:ea typeface="+mn-lt"/>
                <a:cs typeface="+mn-lt"/>
              </a:rPr>
              <a:t>Historical Insight</a:t>
            </a:r>
            <a:r>
              <a:rPr lang="en-US" sz="1200" dirty="0">
                <a:ea typeface="+mn-lt"/>
                <a:cs typeface="+mn-lt"/>
              </a:rPr>
              <a:t>: Historically strong performance before the dissolution,                                                 with high medal counts particularly in the mid-20th century.</a:t>
            </a:r>
            <a:endParaRPr lang="en-US"/>
          </a:p>
          <a:p>
            <a:pPr marL="305435" indent="-305435">
              <a:buAutoNum type="arabicParenR"/>
            </a:pPr>
            <a:endParaRPr lang="en-US" sz="1200" dirty="0"/>
          </a:p>
          <a:p>
            <a:pPr marL="305435" indent="-305435">
              <a:buAutoNum type="arabicParenR"/>
            </a:pPr>
            <a:r>
              <a:rPr lang="en-US" sz="1200" b="1" dirty="0">
                <a:ea typeface="+mn-lt"/>
                <a:cs typeface="+mn-lt"/>
              </a:rPr>
              <a:t>GBR (Great Britain)</a:t>
            </a:r>
            <a:r>
              <a:rPr lang="en-US" sz="1200" dirty="0">
                <a:ea typeface="+mn-lt"/>
                <a:cs typeface="+mn-lt"/>
              </a:rPr>
              <a:t>:</a:t>
            </a:r>
            <a:endParaRPr lang="en-US" sz="1200" dirty="0"/>
          </a:p>
          <a:p>
            <a:pPr marL="629920" lvl="1" indent="-305435"/>
            <a:r>
              <a:rPr lang="en-US" sz="1200" b="1" dirty="0">
                <a:ea typeface="+mn-lt"/>
                <a:cs typeface="+mn-lt"/>
              </a:rPr>
              <a:t>Predicted Medals</a:t>
            </a:r>
            <a:r>
              <a:rPr lang="en-US" sz="1200" dirty="0">
                <a:ea typeface="+mn-lt"/>
                <a:cs typeface="+mn-lt"/>
              </a:rPr>
              <a:t>: 161 (G: 51; S: 58; B: 52)</a:t>
            </a:r>
            <a:endParaRPr lang="en-US" sz="1200" dirty="0"/>
          </a:p>
          <a:p>
            <a:pPr marL="629920" lvl="1" indent="-305435"/>
            <a:r>
              <a:rPr lang="en-US" sz="1200" b="1" dirty="0">
                <a:ea typeface="+mn-lt"/>
                <a:cs typeface="+mn-lt"/>
              </a:rPr>
              <a:t>Historical Insight</a:t>
            </a:r>
            <a:r>
              <a:rPr lang="en-US" sz="1200" dirty="0">
                <a:ea typeface="+mn-lt"/>
                <a:cs typeface="+mn-lt"/>
              </a:rPr>
              <a:t>: Significant improvements in recent decades, especially in sports like cycling and rowing.</a:t>
            </a:r>
          </a:p>
          <a:p>
            <a:pPr marL="305435" indent="-305435">
              <a:buAutoNum type="arabicParenR"/>
            </a:pPr>
            <a:endParaRPr lang="en-US" sz="1100" dirty="0"/>
          </a:p>
          <a:p>
            <a:pPr marL="305435" indent="-305435">
              <a:buAutoNum type="arabicParenR"/>
            </a:pPr>
            <a:endParaRPr lang="en-US" dirty="0"/>
          </a:p>
        </p:txBody>
      </p:sp>
      <p:pic>
        <p:nvPicPr>
          <p:cNvPr id="6" name="Picture 5" descr="A group of medals with ribbons&#10;&#10;Description automatically generated">
            <a:extLst>
              <a:ext uri="{FF2B5EF4-FFF2-40B4-BE49-F238E27FC236}">
                <a16:creationId xmlns:a16="http://schemas.microsoft.com/office/drawing/2014/main" id="{A5945116-8AB3-B727-7A92-A399BA10FDD8}"/>
              </a:ext>
            </a:extLst>
          </p:cNvPr>
          <p:cNvPicPr>
            <a:picLocks noChangeAspect="1"/>
          </p:cNvPicPr>
          <p:nvPr/>
        </p:nvPicPr>
        <p:blipFill>
          <a:blip r:embed="rId3"/>
          <a:stretch>
            <a:fillRect/>
          </a:stretch>
        </p:blipFill>
        <p:spPr>
          <a:xfrm>
            <a:off x="7601331" y="2958467"/>
            <a:ext cx="4405924" cy="2665795"/>
          </a:xfrm>
          <a:prstGeom prst="rect">
            <a:avLst/>
          </a:prstGeom>
        </p:spPr>
      </p:pic>
    </p:spTree>
    <p:extLst>
      <p:ext uri="{BB962C8B-B14F-4D97-AF65-F5344CB8AC3E}">
        <p14:creationId xmlns:p14="http://schemas.microsoft.com/office/powerpoint/2010/main" val="3670933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5144-B291-6137-5F07-C32622FCE34B}"/>
              </a:ext>
            </a:extLst>
          </p:cNvPr>
          <p:cNvSpPr>
            <a:spLocks noGrp="1"/>
          </p:cNvSpPr>
          <p:nvPr>
            <p:ph type="title"/>
          </p:nvPr>
        </p:nvSpPr>
        <p:spPr/>
        <p:txBody>
          <a:bodyPr/>
          <a:lstStyle/>
          <a:p>
            <a:r>
              <a:rPr lang="en-US" dirty="0"/>
              <a:t>Non-linear modeling / Goal # 3</a:t>
            </a:r>
          </a:p>
        </p:txBody>
      </p:sp>
      <p:pic>
        <p:nvPicPr>
          <p:cNvPr id="5" name="Content Placeholder 4" descr="A graph with blue dots&#10;&#10;Description automatically generated">
            <a:extLst>
              <a:ext uri="{FF2B5EF4-FFF2-40B4-BE49-F238E27FC236}">
                <a16:creationId xmlns:a16="http://schemas.microsoft.com/office/drawing/2014/main" id="{A590CFDE-8629-3EB7-8ECF-75AB103AE264}"/>
              </a:ext>
            </a:extLst>
          </p:cNvPr>
          <p:cNvPicPr>
            <a:picLocks noGrp="1" noChangeAspect="1"/>
          </p:cNvPicPr>
          <p:nvPr>
            <p:ph sz="half" idx="1"/>
          </p:nvPr>
        </p:nvPicPr>
        <p:blipFill>
          <a:blip r:embed="rId2"/>
          <a:stretch>
            <a:fillRect/>
          </a:stretch>
        </p:blipFill>
        <p:spPr>
          <a:xfrm>
            <a:off x="338393" y="2099473"/>
            <a:ext cx="5421411" cy="4064540"/>
          </a:xfrm>
        </p:spPr>
      </p:pic>
      <p:pic>
        <p:nvPicPr>
          <p:cNvPr id="3" name="Picture 2">
            <a:extLst>
              <a:ext uri="{FF2B5EF4-FFF2-40B4-BE49-F238E27FC236}">
                <a16:creationId xmlns:a16="http://schemas.microsoft.com/office/drawing/2014/main" id="{67C59B4E-5BF7-0EB2-C2FE-02057CFDA980}"/>
              </a:ext>
            </a:extLst>
          </p:cNvPr>
          <p:cNvPicPr>
            <a:picLocks noChangeAspect="1"/>
          </p:cNvPicPr>
          <p:nvPr/>
        </p:nvPicPr>
        <p:blipFill>
          <a:blip r:embed="rId3"/>
          <a:stretch>
            <a:fillRect/>
          </a:stretch>
        </p:blipFill>
        <p:spPr>
          <a:xfrm>
            <a:off x="5970913" y="2103877"/>
            <a:ext cx="5538271" cy="4027353"/>
          </a:xfrm>
          <a:prstGeom prst="rect">
            <a:avLst/>
          </a:prstGeom>
        </p:spPr>
      </p:pic>
    </p:spTree>
    <p:extLst>
      <p:ext uri="{BB962C8B-B14F-4D97-AF65-F5344CB8AC3E}">
        <p14:creationId xmlns:p14="http://schemas.microsoft.com/office/powerpoint/2010/main" val="611137309"/>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 id="{FCB14B3E-2B92-48B8-A334-05E7A8EE34E1}" vid="{B6EC9E21-8C82-4EB1-BBE7-A370F785D0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D8A7011-85FC-4C6C-9A6F-345FB39F8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23E105-18D3-4BB0-89C9-FE6AD0298A92}">
  <ds:schemaRefs>
    <ds:schemaRef ds:uri="http://schemas.microsoft.com/sharepoint/v3/contenttype/forms"/>
  </ds:schemaRefs>
</ds:datastoreItem>
</file>

<file path=customXml/itemProps3.xml><?xml version="1.0" encoding="utf-8"?>
<ds:datastoreItem xmlns:ds="http://schemas.openxmlformats.org/officeDocument/2006/customXml" ds:itemID="{D65B6094-AFD6-478B-B198-FEA847601B8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24</Words>
  <Application>Microsoft Office PowerPoint</Application>
  <PresentationFormat>Widescreen</PresentationFormat>
  <Paragraphs>15</Paragraphs>
  <Slides>13</Slides>
  <Notes>9</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2024 summer olympic medal prediction</vt:lpstr>
      <vt:lpstr>Today's agenda</vt:lpstr>
      <vt:lpstr>Executive summary</vt:lpstr>
      <vt:lpstr>EDA Approach &amp; Methodology</vt:lpstr>
      <vt:lpstr>Model Selection and Performance on 3 models</vt:lpstr>
      <vt:lpstr>Time Series Forecasting Using Prophet - USA top contender</vt:lpstr>
      <vt:lpstr>By the numbers – USA PREDICTIon</vt:lpstr>
      <vt:lpstr>Prediction outcome – top 5 countries in the 2024 Olympics</vt:lpstr>
      <vt:lpstr>Non-linear modeling / Goal # 3</vt:lpstr>
      <vt:lpstr>2024 Summer olympics</vt:lpstr>
      <vt:lpstr>Key Insights &amp; Implications</vt:lpstr>
      <vt:lpstr>Conclusions &amp; Next steps</vt:lpstr>
      <vt:lpstr>QQ&amp;A Q Q&amp;A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lastModifiedBy/>
  <cp:revision>1234</cp:revision>
  <dcterms:created xsi:type="dcterms:W3CDTF">2024-07-02T00:13:01Z</dcterms:created>
  <dcterms:modified xsi:type="dcterms:W3CDTF">2024-07-09T17:10:46Z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