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39"/>
  </p:notesMasterIdLst>
  <p:sldIdLst>
    <p:sldId id="256" r:id="rId2"/>
    <p:sldId id="374" r:id="rId3"/>
    <p:sldId id="375" r:id="rId4"/>
    <p:sldId id="260" r:id="rId5"/>
    <p:sldId id="323" r:id="rId6"/>
    <p:sldId id="325" r:id="rId7"/>
    <p:sldId id="324" r:id="rId8"/>
    <p:sldId id="322" r:id="rId9"/>
    <p:sldId id="376" r:id="rId10"/>
    <p:sldId id="377" r:id="rId11"/>
    <p:sldId id="383" r:id="rId12"/>
    <p:sldId id="385" r:id="rId13"/>
    <p:sldId id="386" r:id="rId14"/>
    <p:sldId id="372" r:id="rId15"/>
    <p:sldId id="373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5" r:id="rId24"/>
    <p:sldId id="415" r:id="rId25"/>
    <p:sldId id="418" r:id="rId26"/>
    <p:sldId id="384" r:id="rId27"/>
    <p:sldId id="382" r:id="rId28"/>
    <p:sldId id="381" r:id="rId29"/>
    <p:sldId id="368" r:id="rId30"/>
    <p:sldId id="284" r:id="rId31"/>
    <p:sldId id="369" r:id="rId32"/>
    <p:sldId id="370" r:id="rId33"/>
    <p:sldId id="371" r:id="rId34"/>
    <p:sldId id="417" r:id="rId35"/>
    <p:sldId id="416" r:id="rId36"/>
    <p:sldId id="419" r:id="rId37"/>
    <p:sldId id="420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49"/>
    <p:restoredTop sz="83068"/>
  </p:normalViewPr>
  <p:slideViewPr>
    <p:cSldViewPr snapToGrid="0">
      <p:cViewPr varScale="1">
        <p:scale>
          <a:sx n="89" d="100"/>
          <a:sy n="89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15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this graph say?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84C6E-C446-5143-B370-107FA9B4C1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0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 security</a:t>
            </a:r>
            <a:r>
              <a:rPr lang="en-US" baseline="0" dirty="0"/>
              <a:t> team – is there a “bad actor” in a network or a node that’s been hacked (insider threat scenario – what is the norm? – to many false positives)</a:t>
            </a:r>
          </a:p>
          <a:p>
            <a:r>
              <a:rPr lang="en-US" baseline="0" dirty="0" err="1"/>
              <a:t>Kensho</a:t>
            </a:r>
            <a:r>
              <a:rPr lang="en-US" baseline="0" dirty="0"/>
              <a:t> – fin tech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D726F-AA01-4A9D-81D1-A09838CFA85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92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41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54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75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73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0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68630" indent="-342900"/>
            <a:r>
              <a:rPr lang="en-US" dirty="0"/>
              <a:t>between </a:t>
            </a:r>
            <a:r>
              <a:rPr lang="en-US" b="1" dirty="0"/>
              <a:t>human and problem space</a:t>
            </a:r>
          </a:p>
          <a:p>
            <a:pPr marL="742950" lvl="1" indent="-342900"/>
            <a:r>
              <a:rPr lang="en-US" dirty="0"/>
              <a:t>a cognitive act </a:t>
            </a:r>
            <a:r>
              <a:rPr lang="en-US" i="1" dirty="0"/>
              <a:t>enabled</a:t>
            </a:r>
            <a:r>
              <a:rPr lang="en-US" dirty="0"/>
              <a:t> by the interface</a:t>
            </a:r>
          </a:p>
          <a:p>
            <a:pPr marL="742950" lvl="1" indent="-342900"/>
            <a:r>
              <a:rPr lang="en-US" dirty="0"/>
              <a:t>happens between the human and the digital objects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84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is.pnnl.gov/" TargetMode="External"/><Relationship Id="rId2" Type="http://schemas.openxmlformats.org/officeDocument/2006/relationships/hyperlink" Target="https://en.wikipedia.org/wiki/Jim_Thomas_(visualization)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.pnnl.gov/" TargetMode="External"/><Relationship Id="rId2" Type="http://schemas.openxmlformats.org/officeDocument/2006/relationships/hyperlink" Target="https://en.wikipedia.org/wiki/Jim_Thomas_(visualization)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icked_proble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figure/Pirolli-and-Cards-sensemaking-model_fig1_339908696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.pnnl.gov/" TargetMode="External"/><Relationship Id="rId2" Type="http://schemas.openxmlformats.org/officeDocument/2006/relationships/hyperlink" Target="https://en.wikipedia.org/wiki/Jim_Thomas_(visualization)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im_Thomas_(visualization)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s.pnnl.gov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vega.github.io/voyager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european.environment.agency/viz/Emisions/MainAirPollutant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european.environment.agency/viz/Emisions/MainAirPollutan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Coding with Python– Visual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456B-555B-E8E8-C86D-31E82A57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Visual Analytics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F8060-A8E9-BCB2-23E0-2338884ED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science of analytical reasoning facilitated by visual interactive interfaces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32ACD9-22C6-9E53-9F59-4C381C62D800}"/>
              </a:ext>
            </a:extLst>
          </p:cNvPr>
          <p:cNvSpPr txBox="1"/>
          <p:nvPr/>
        </p:nvSpPr>
        <p:spPr>
          <a:xfrm>
            <a:off x="4295247" y="5725020"/>
            <a:ext cx="7500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sng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"/>
              </a:rPr>
              <a:t>James J. Thomas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Kristin A. Cook (Ed.) (2005). </a:t>
            </a:r>
            <a:r>
              <a:rPr lang="en-US" b="0" i="1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/>
              </a:rPr>
              <a:t>Illuminating the Path: The R&amp;D Agenda for Visual Analytics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National Visualization and Analytics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7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456B-555B-E8E8-C86D-31E82A57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Visual Analytics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F8060-A8E9-BCB2-23E0-2338884ED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science of analytical reasoning facilitated by visual interactive interfaces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32ACD9-22C6-9E53-9F59-4C381C62D800}"/>
              </a:ext>
            </a:extLst>
          </p:cNvPr>
          <p:cNvSpPr txBox="1"/>
          <p:nvPr/>
        </p:nvSpPr>
        <p:spPr>
          <a:xfrm>
            <a:off x="4295247" y="5725020"/>
            <a:ext cx="7500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sng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"/>
              </a:rPr>
              <a:t>James J. Thomas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Kristin A. Cook (Ed.) (2005). </a:t>
            </a:r>
            <a:r>
              <a:rPr lang="en-US" b="0" i="1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/>
              </a:rPr>
              <a:t>Illuminating the Path: The R&amp;D Agenda for Visual Analytics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National Visualization and Analytics Center</a:t>
            </a:r>
            <a:endParaRPr lang="en-US" dirty="0"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4F0FB000-7B82-63FF-8616-B4E1EC039FE0}"/>
              </a:ext>
            </a:extLst>
          </p:cNvPr>
          <p:cNvSpPr/>
          <p:nvPr/>
        </p:nvSpPr>
        <p:spPr>
          <a:xfrm>
            <a:off x="6800850" y="2571750"/>
            <a:ext cx="4014788" cy="700088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918A3039-7A3E-2F6A-9D3C-705E6E5CEB1A}"/>
              </a:ext>
            </a:extLst>
          </p:cNvPr>
          <p:cNvSpPr/>
          <p:nvPr/>
        </p:nvSpPr>
        <p:spPr>
          <a:xfrm>
            <a:off x="6372226" y="873252"/>
            <a:ext cx="4872036" cy="1200150"/>
          </a:xfrm>
          <a:prstGeom prst="wedgeRoundRectCallout">
            <a:avLst>
              <a:gd name="adj1" fmla="val -13732"/>
              <a:gd name="adj2" fmla="val 92828"/>
              <a:gd name="adj3" fmla="val 16667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468630" indent="-342900" algn="ctr"/>
            <a:r>
              <a:rPr lang="en-US" sz="2400" dirty="0"/>
              <a:t>What is analytical reasoning?  </a:t>
            </a:r>
          </a:p>
        </p:txBody>
      </p:sp>
    </p:spTree>
    <p:extLst>
      <p:ext uri="{BB962C8B-B14F-4D97-AF65-F5344CB8AC3E}">
        <p14:creationId xmlns:p14="http://schemas.microsoft.com/office/powerpoint/2010/main" val="852224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862" y="600076"/>
            <a:ext cx="8110537" cy="1543050"/>
          </a:xfrm>
        </p:spPr>
        <p:txBody>
          <a:bodyPr anchor="t">
            <a:normAutofit/>
          </a:bodyPr>
          <a:lstStyle/>
          <a:p>
            <a:r>
              <a:rPr lang="en-US" sz="3200" dirty="0" err="1"/>
              <a:t>Tripadvisor</a:t>
            </a:r>
            <a:r>
              <a:rPr lang="en-US" sz="3200" dirty="0"/>
              <a:t> (circa 2015)</a:t>
            </a:r>
          </a:p>
          <a:p>
            <a:pPr lvl="1"/>
            <a:r>
              <a:rPr lang="en-US" sz="2800" dirty="0"/>
              <a:t>“Tell me if there’s anything interesting about the way the Swedes book their summer vacations”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1: “How the Swedes Book their Summer Vacations”</a:t>
            </a:r>
          </a:p>
        </p:txBody>
      </p:sp>
      <p:pic>
        <p:nvPicPr>
          <p:cNvPr id="2050" name="Picture 2" descr="Image result for swedes summer va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409" y="2143126"/>
            <a:ext cx="4029902" cy="272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vacation plan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41" y="3686176"/>
            <a:ext cx="4847919" cy="272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680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Context</a:t>
            </a:r>
          </a:p>
          <a:p>
            <a:pPr lvl="1"/>
            <a:r>
              <a:rPr lang="en-US" sz="2400" dirty="0"/>
              <a:t>The boss was very interested in the answer to this problem because it represented a business advantage</a:t>
            </a:r>
          </a:p>
          <a:p>
            <a:pPr lvl="1"/>
            <a:r>
              <a:rPr lang="en-US" sz="2400" dirty="0"/>
              <a:t>(The student working on this problem quit after 2 weeks of banging his head against this)</a:t>
            </a:r>
          </a:p>
          <a:p>
            <a:pPr lvl="1"/>
            <a:r>
              <a:rPr lang="en-US" sz="2400" dirty="0" err="1"/>
              <a:t>Tripadvisor</a:t>
            </a:r>
            <a:r>
              <a:rPr lang="en-US" sz="2400" dirty="0"/>
              <a:t> just merged with another company. So data resided in multiple (unconnected) databases</a:t>
            </a:r>
          </a:p>
          <a:p>
            <a:pPr lvl="1"/>
            <a:r>
              <a:rPr lang="en-US" sz="2400" dirty="0"/>
              <a:t>The sizes of the databases are massive. They don’t fit in a typical hard drive of a desktop computer</a:t>
            </a:r>
          </a:p>
          <a:p>
            <a:pPr lvl="1"/>
            <a:endParaRPr lang="en-US" sz="2400" dirty="0"/>
          </a:p>
          <a:p>
            <a:r>
              <a:rPr lang="en-US" sz="2800" dirty="0"/>
              <a:t>How would you go about solving this problem?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1: “How the Swedes Book their Summer Vacations”</a:t>
            </a:r>
          </a:p>
        </p:txBody>
      </p:sp>
    </p:spTree>
    <p:extLst>
      <p:ext uri="{BB962C8B-B14F-4D97-AF65-F5344CB8AC3E}">
        <p14:creationId xmlns:p14="http://schemas.microsoft.com/office/powerpoint/2010/main" val="2763224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862" y="771525"/>
            <a:ext cx="8110537" cy="555307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Why is this hard?</a:t>
            </a:r>
          </a:p>
          <a:p>
            <a:pPr lvl="1"/>
            <a:r>
              <a:rPr lang="en-US" sz="2400" dirty="0"/>
              <a:t>Problem is ill-defined. What does “interesting” mean?</a:t>
            </a:r>
          </a:p>
          <a:p>
            <a:pPr lvl="2"/>
            <a:r>
              <a:rPr lang="en-US" sz="2000" dirty="0"/>
              <a:t>Is “interesting” how Swedes book summer versus winter vacations?</a:t>
            </a:r>
          </a:p>
          <a:p>
            <a:pPr lvl="2"/>
            <a:r>
              <a:rPr lang="en-US" sz="2000" dirty="0"/>
              <a:t>Or “interesting” when compared to other Europeans in their summer vacations?</a:t>
            </a:r>
          </a:p>
          <a:p>
            <a:pPr lvl="2"/>
            <a:r>
              <a:rPr lang="en-US" sz="2000" dirty="0"/>
              <a:t>Or against Americans or others around the world?</a:t>
            </a:r>
          </a:p>
          <a:p>
            <a:pPr lvl="1"/>
            <a:r>
              <a:rPr lang="en-US" sz="2400" dirty="0"/>
              <a:t>Data is too disparate</a:t>
            </a:r>
          </a:p>
          <a:p>
            <a:pPr lvl="2"/>
            <a:r>
              <a:rPr lang="en-US" sz="2000" dirty="0"/>
              <a:t>How do I extract the right data from multiple databases when I don’t know what the question is?</a:t>
            </a:r>
          </a:p>
          <a:p>
            <a:pPr lvl="1"/>
            <a:r>
              <a:rPr lang="en-US" sz="2400" dirty="0"/>
              <a:t>Data is too large</a:t>
            </a:r>
          </a:p>
          <a:p>
            <a:pPr lvl="2"/>
            <a:r>
              <a:rPr lang="en-US" sz="2000" dirty="0"/>
              <a:t>Can’t fit the whole database into (Excel | R | memory | hard drive), so how do I find a representative sample?</a:t>
            </a:r>
          </a:p>
          <a:p>
            <a:pPr lvl="1"/>
            <a:r>
              <a:rPr lang="en-US" sz="2400" dirty="0"/>
              <a:t>No idea what’s in the data or what it looks like</a:t>
            </a:r>
          </a:p>
          <a:p>
            <a:pPr lvl="2"/>
            <a:r>
              <a:rPr lang="en-US" sz="2000" dirty="0"/>
              <a:t>Unclear what kinds of statistics (or machine learning) is needed</a:t>
            </a:r>
          </a:p>
          <a:p>
            <a:pPr lvl="2"/>
            <a:r>
              <a:rPr lang="en-US" sz="2000" dirty="0"/>
              <a:t>Don’t know how to visualize this data</a:t>
            </a:r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1: “How the Swedes Book their Summer Vacations”</a:t>
            </a:r>
          </a:p>
        </p:txBody>
      </p:sp>
    </p:spTree>
    <p:extLst>
      <p:ext uri="{BB962C8B-B14F-4D97-AF65-F5344CB8AC3E}">
        <p14:creationId xmlns:p14="http://schemas.microsoft.com/office/powerpoint/2010/main" val="737556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Bank of America (circa 2007)</a:t>
            </a:r>
          </a:p>
          <a:p>
            <a:pPr lvl="1"/>
            <a:r>
              <a:rPr lang="en-US" sz="2400" dirty="0"/>
              <a:t>Legal responsibility for banks to report suspicious financial transactions (money laundering, supporting terrorist organizations,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2: “Financial (Wire) Fraud”</a:t>
            </a:r>
          </a:p>
        </p:txBody>
      </p:sp>
      <p:pic>
        <p:nvPicPr>
          <p:cNvPr id="5" name="Picture 4" descr="http://s3.amazonaws.com/media.wbur.org/wordpress/11/files/2011/09/AP100715036990-624x4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212" y="2352838"/>
            <a:ext cx="2553788" cy="257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fraud wire transactions mone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492" y="4279656"/>
            <a:ext cx="4205546" cy="257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raud wire transactions mone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121" y="3168710"/>
            <a:ext cx="2381250" cy="255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364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Context</a:t>
            </a:r>
          </a:p>
          <a:p>
            <a:pPr lvl="1"/>
            <a:r>
              <a:rPr lang="en-US" sz="2400" dirty="0"/>
              <a:t>All banks in the US are required to report suspicious financial transactions, in this case, wire transactions</a:t>
            </a:r>
          </a:p>
          <a:p>
            <a:pPr lvl="1"/>
            <a:r>
              <a:rPr lang="en-US" sz="2400" dirty="0"/>
              <a:t>The size of the dataset is massive. There are hundreds of thousands to millions of wire transactions per day that go through a large US bank</a:t>
            </a:r>
          </a:p>
          <a:p>
            <a:pPr lvl="1"/>
            <a:r>
              <a:rPr lang="en-US" sz="2400" dirty="0"/>
              <a:t>At Bank of America, around 2007, 10-15 analysts (the </a:t>
            </a:r>
            <a:r>
              <a:rPr lang="en-US" sz="2400" dirty="0" err="1"/>
              <a:t>WireWatch</a:t>
            </a:r>
            <a:r>
              <a:rPr lang="en-US" sz="2400" dirty="0"/>
              <a:t> group) were responsible for monitoring and reporting of </a:t>
            </a:r>
            <a:r>
              <a:rPr lang="en-US" sz="2400" b="1" i="1" dirty="0"/>
              <a:t>all </a:t>
            </a:r>
            <a:r>
              <a:rPr lang="en-US" sz="2400" dirty="0"/>
              <a:t>of Bank of America’s suspicious activity reports (SARs) on wire transactions</a:t>
            </a:r>
          </a:p>
          <a:p>
            <a:pPr lvl="1"/>
            <a:endParaRPr lang="en-US" sz="2400" dirty="0"/>
          </a:p>
          <a:p>
            <a:r>
              <a:rPr lang="en-US" sz="2800" dirty="0"/>
              <a:t>How would you coordinate a team of analysts?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2: “Financial (Wire) Fraud”</a:t>
            </a:r>
          </a:p>
        </p:txBody>
      </p:sp>
    </p:spTree>
    <p:extLst>
      <p:ext uri="{BB962C8B-B14F-4D97-AF65-F5344CB8AC3E}">
        <p14:creationId xmlns:p14="http://schemas.microsoft.com/office/powerpoint/2010/main" val="3216506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Why is this hard?</a:t>
            </a:r>
          </a:p>
          <a:p>
            <a:pPr lvl="1"/>
            <a:r>
              <a:rPr lang="en-US" sz="2400" dirty="0"/>
              <a:t>Problem is ill-defined. What does “suspicious” mean?</a:t>
            </a:r>
          </a:p>
          <a:p>
            <a:pPr lvl="2"/>
            <a:r>
              <a:rPr lang="en-US" sz="1800" dirty="0"/>
              <a:t>No single transaction by itself is inherently fraudulent (there are exceptions). What do “fraudulent patterns” look like?</a:t>
            </a:r>
          </a:p>
          <a:p>
            <a:pPr lvl="1"/>
            <a:r>
              <a:rPr lang="en-US" sz="2400" dirty="0"/>
              <a:t>Cat-and-Mouse game</a:t>
            </a:r>
          </a:p>
          <a:p>
            <a:pPr lvl="2"/>
            <a:r>
              <a:rPr lang="en-US" sz="1800" dirty="0"/>
              <a:t>Bad guys are smart. They change tactics. So automated detection systems are (by and large) only good at catching stupid bad guys.</a:t>
            </a:r>
          </a:p>
          <a:p>
            <a:pPr lvl="1"/>
            <a:r>
              <a:rPr lang="en-US" sz="2400" dirty="0"/>
              <a:t>Data is too large and complex</a:t>
            </a:r>
          </a:p>
          <a:p>
            <a:pPr lvl="2"/>
            <a:r>
              <a:rPr lang="en-US" sz="1800" dirty="0"/>
              <a:t>How does someone examine hundreds of millions to billions of transactions (over a year) to find patterns?</a:t>
            </a:r>
          </a:p>
          <a:p>
            <a:pPr lvl="1"/>
            <a:r>
              <a:rPr lang="en-US" sz="2400" dirty="0"/>
              <a:t>Lack of ground truth</a:t>
            </a:r>
          </a:p>
          <a:p>
            <a:pPr lvl="2"/>
            <a:r>
              <a:rPr lang="en-US" sz="1800" dirty="0"/>
              <a:t>No one knows how well the detection algorithm or method is working because no one has “ground truth” data</a:t>
            </a:r>
          </a:p>
          <a:p>
            <a:pPr lvl="1"/>
            <a:r>
              <a:rPr lang="en-US" sz="2400" dirty="0"/>
              <a:t>Coordination and collaboration is hard</a:t>
            </a:r>
          </a:p>
          <a:p>
            <a:pPr lvl="2"/>
            <a:r>
              <a:rPr lang="en-US" sz="1800" dirty="0"/>
              <a:t>Analysts were divided into regions in the world, but nowadays fraud occurs between regions. So who’s responsible for what, and how do they coordinate?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2: “Financial (Wire) Fraud”</a:t>
            </a:r>
          </a:p>
        </p:txBody>
      </p:sp>
    </p:spTree>
    <p:extLst>
      <p:ext uri="{BB962C8B-B14F-4D97-AF65-F5344CB8AC3E}">
        <p14:creationId xmlns:p14="http://schemas.microsoft.com/office/powerpoint/2010/main" val="1825732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Mass General Hospital (MGH), (circa 2019)</a:t>
            </a:r>
          </a:p>
          <a:p>
            <a:pPr lvl="1"/>
            <a:r>
              <a:rPr lang="en-US" sz="2400" dirty="0"/>
              <a:t>“Do we have a problem of disease spreading within the hospital? If so, what happened?”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3: “Disease Spread within a Hospital”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28" y="2880831"/>
            <a:ext cx="4543672" cy="2868976"/>
          </a:xfrm>
          <a:prstGeom prst="rect">
            <a:avLst/>
          </a:prstGeom>
        </p:spPr>
      </p:pic>
      <p:pic>
        <p:nvPicPr>
          <p:cNvPr id="6" name="Picture 4" descr="Image result for hospital nurses s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228" y="2880831"/>
            <a:ext cx="42291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005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Context</a:t>
            </a:r>
          </a:p>
          <a:p>
            <a:pPr lvl="1"/>
            <a:r>
              <a:rPr lang="en-US" sz="2400" dirty="0"/>
              <a:t>Doctors and administrators at MGH are wondering if a recent increase in common colds, flu, etc. in the patient population of  a particular floor at MGH is caused by practices within the hospital</a:t>
            </a:r>
          </a:p>
          <a:p>
            <a:pPr lvl="1"/>
            <a:r>
              <a:rPr lang="en-US" sz="2400" dirty="0"/>
              <a:t>Personnel movements within a hospital is continuous, fluid, and can be chaotic. There are lots of people (patients, nurses, doctors, visitors, etc.) and lots of places of interactions (rooms, hallways, nurse stations, bathrooms, etc.)</a:t>
            </a:r>
          </a:p>
          <a:p>
            <a:pPr lvl="1"/>
            <a:r>
              <a:rPr lang="en-US" sz="2400" dirty="0"/>
              <a:t>Data is available but disjointed. While per-second location information isn’t immediately available, they can be extracted if needed (e.g. from camera)</a:t>
            </a:r>
          </a:p>
          <a:p>
            <a:pPr lvl="1"/>
            <a:endParaRPr lang="en-US" sz="2400" dirty="0"/>
          </a:p>
          <a:p>
            <a:r>
              <a:rPr lang="en-US" sz="2800" dirty="0"/>
              <a:t>What data would you use to start your analysis? How would you prepare your data?</a:t>
            </a:r>
          </a:p>
          <a:p>
            <a:pPr lvl="1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3: “Disease Spread within a Hospital”</a:t>
            </a:r>
          </a:p>
        </p:txBody>
      </p:sp>
    </p:spTree>
    <p:extLst>
      <p:ext uri="{BB962C8B-B14F-4D97-AF65-F5344CB8AC3E}">
        <p14:creationId xmlns:p14="http://schemas.microsoft.com/office/powerpoint/2010/main" val="383107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0AC6-BF83-6449-B8B6-739FD187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978F-9C7D-8B48-9B4A-6F3B3EE12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Advanced Topic: Visual Analytics</a:t>
            </a:r>
          </a:p>
        </p:txBody>
      </p:sp>
    </p:spTree>
    <p:extLst>
      <p:ext uri="{BB962C8B-B14F-4D97-AF65-F5344CB8AC3E}">
        <p14:creationId xmlns:p14="http://schemas.microsoft.com/office/powerpoint/2010/main" val="4250095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724" y="600075"/>
            <a:ext cx="8067675" cy="5800725"/>
          </a:xfrm>
        </p:spPr>
        <p:txBody>
          <a:bodyPr>
            <a:normAutofit/>
          </a:bodyPr>
          <a:lstStyle/>
          <a:p>
            <a:r>
              <a:rPr lang="en-US" sz="2400" dirty="0"/>
              <a:t>Why is this hard?</a:t>
            </a:r>
          </a:p>
          <a:p>
            <a:pPr lvl="1"/>
            <a:r>
              <a:rPr lang="en-US" sz="2000" dirty="0"/>
              <a:t>Unlike the previous problems, in this case the problem is better defined. However, the challenge is finding a “smoking gun”</a:t>
            </a:r>
          </a:p>
          <a:p>
            <a:pPr lvl="2"/>
            <a:r>
              <a:rPr lang="en-US" sz="1800" dirty="0"/>
              <a:t>For example, when two trajectories cross each other, does that mean the disease has spread?</a:t>
            </a:r>
          </a:p>
          <a:p>
            <a:pPr lvl="1"/>
            <a:r>
              <a:rPr lang="en-US" sz="2000" dirty="0"/>
              <a:t>Unlike the previous problems, the data size here is much smaller in comparison. However, data quality is a concern</a:t>
            </a:r>
          </a:p>
          <a:p>
            <a:pPr lvl="2"/>
            <a:r>
              <a:rPr lang="en-US" sz="1800" dirty="0"/>
              <a:t>Aside from trajectory information, there are issues relating to dwell, amount of (physical) interactions, accuracy of location, uncertainty regarding whether each person carries some known or unknown disease</a:t>
            </a:r>
          </a:p>
          <a:p>
            <a:pPr lvl="1"/>
            <a:r>
              <a:rPr lang="en-US" sz="2000" dirty="0"/>
              <a:t>The number of hypotheses and “analysis trails” is very large</a:t>
            </a:r>
          </a:p>
          <a:p>
            <a:pPr lvl="2"/>
            <a:r>
              <a:rPr lang="en-US" sz="1800" dirty="0"/>
              <a:t>Partially due to the issues relating to data quality, there are many possible explanations for each phenomenon</a:t>
            </a:r>
          </a:p>
          <a:p>
            <a:pPr lvl="1"/>
            <a:r>
              <a:rPr lang="en-US" sz="2000" dirty="0"/>
              <a:t>Ultimately, the “cost” of </a:t>
            </a:r>
            <a:r>
              <a:rPr lang="en-US" sz="2000" b="1" dirty="0"/>
              <a:t>making a wrong decision </a:t>
            </a:r>
            <a:r>
              <a:rPr lang="en-US" sz="2000" dirty="0"/>
              <a:t>is very high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3: “Disease Spread within a Hospital”</a:t>
            </a:r>
          </a:p>
        </p:txBody>
      </p:sp>
    </p:spTree>
    <p:extLst>
      <p:ext uri="{BB962C8B-B14F-4D97-AF65-F5344CB8AC3E}">
        <p14:creationId xmlns:p14="http://schemas.microsoft.com/office/powerpoint/2010/main" val="2848826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What did they NOT have in common?</a:t>
            </a:r>
          </a:p>
          <a:p>
            <a:endParaRPr lang="en-US" sz="2800" dirty="0"/>
          </a:p>
          <a:p>
            <a:pPr lvl="1"/>
            <a:r>
              <a:rPr lang="en-US" sz="2400" dirty="0"/>
              <a:t>Data sizes differ </a:t>
            </a:r>
          </a:p>
          <a:p>
            <a:pPr lvl="2"/>
            <a:r>
              <a:rPr lang="en-US" sz="2000" dirty="0"/>
              <a:t>MGH example has much less data than </a:t>
            </a:r>
            <a:r>
              <a:rPr lang="en-US" sz="2000" dirty="0" err="1"/>
              <a:t>Tripadvisor</a:t>
            </a:r>
            <a:r>
              <a:rPr lang="en-US" sz="2000" dirty="0"/>
              <a:t> or Bank of America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Analysis methods differ</a:t>
            </a:r>
          </a:p>
          <a:p>
            <a:pPr lvl="2"/>
            <a:r>
              <a:rPr lang="en-US" sz="2000" dirty="0"/>
              <a:t>Stats or ML methods for analyzing vacation-booking patters are different from trajectory analyses for a hospital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Users are different </a:t>
            </a:r>
          </a:p>
          <a:p>
            <a:pPr lvl="2"/>
            <a:r>
              <a:rPr lang="en-US" sz="2000" dirty="0"/>
              <a:t>Financial analysts, data science interns, and hospital administrators have different backgrounds and needs</a:t>
            </a:r>
          </a:p>
          <a:p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Reflecting on the Three Examples</a:t>
            </a:r>
          </a:p>
        </p:txBody>
      </p:sp>
    </p:spTree>
    <p:extLst>
      <p:ext uri="{BB962C8B-B14F-4D97-AF65-F5344CB8AC3E}">
        <p14:creationId xmlns:p14="http://schemas.microsoft.com/office/powerpoint/2010/main" val="716410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did they have in common?</a:t>
            </a:r>
          </a:p>
          <a:p>
            <a:endParaRPr lang="en-US" sz="2800" dirty="0"/>
          </a:p>
          <a:p>
            <a:pPr lvl="1"/>
            <a:r>
              <a:rPr lang="en-US" sz="2600" dirty="0"/>
              <a:t>“Wicked problem”: problem that is impossible to solve because of incomplete, contradictory, and changing requirements that are often difficult to recognize. (source: </a:t>
            </a:r>
            <a:r>
              <a:rPr lang="en-US" sz="2600" dirty="0">
                <a:hlinkClick r:id="rId2"/>
              </a:rPr>
              <a:t>wiki</a:t>
            </a:r>
            <a:r>
              <a:rPr lang="en-US" sz="2600" dirty="0"/>
              <a:t>)</a:t>
            </a:r>
          </a:p>
          <a:p>
            <a:endParaRPr lang="en-US" sz="2800" dirty="0"/>
          </a:p>
          <a:p>
            <a:r>
              <a:rPr lang="en-US" sz="2800" dirty="0"/>
              <a:t>Computer scientists hate these types of problems…</a:t>
            </a:r>
          </a:p>
          <a:p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Reflecting on the Three Examples</a:t>
            </a:r>
          </a:p>
        </p:txBody>
      </p:sp>
    </p:spTree>
    <p:extLst>
      <p:ext uri="{BB962C8B-B14F-4D97-AF65-F5344CB8AC3E}">
        <p14:creationId xmlns:p14="http://schemas.microsoft.com/office/powerpoint/2010/main" val="2277479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686551" y="2128838"/>
            <a:ext cx="4972050" cy="398106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“The key is to </a:t>
            </a:r>
            <a:r>
              <a:rPr lang="en-US" sz="2400" b="1" dirty="0">
                <a:solidFill>
                  <a:schemeClr val="accent2"/>
                </a:solidFill>
              </a:rPr>
              <a:t>let computers do what they are good at</a:t>
            </a:r>
            <a:r>
              <a:rPr lang="en-US" sz="2400" dirty="0"/>
              <a:t>, which is trawling these massive data sets for something that is mathematically odd,” said Daniel </a:t>
            </a:r>
            <a:r>
              <a:rPr lang="en-US" sz="2400" dirty="0" err="1"/>
              <a:t>Gruhl</a:t>
            </a:r>
            <a:r>
              <a:rPr lang="en-US" sz="2400" dirty="0"/>
              <a:t>, an IBM researcher whose recent work includes mining medical data to improve treatment. “And that </a:t>
            </a:r>
            <a:r>
              <a:rPr lang="en-US" sz="2400" b="1" dirty="0">
                <a:solidFill>
                  <a:schemeClr val="accent2"/>
                </a:solidFill>
              </a:rPr>
              <a:t>makes it easier for humans to do what they are good at </a:t>
            </a:r>
            <a:r>
              <a:rPr lang="en-US" sz="2400" dirty="0"/>
              <a:t>— explain those anomalies.”</a:t>
            </a:r>
            <a:r>
              <a:rPr lang="en-US" sz="2400" baseline="30000" dirty="0"/>
              <a:t>1</a:t>
            </a:r>
          </a:p>
          <a:p>
            <a:pPr lvl="1"/>
            <a:r>
              <a:rPr lang="en-US" sz="2000" dirty="0"/>
              <a:t>Note the emphasis on “phenomenon” and not data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Reflecting on the Three Examples</a:t>
            </a:r>
          </a:p>
        </p:txBody>
      </p:sp>
      <p:grpSp>
        <p:nvGrpSpPr>
          <p:cNvPr id="4" name="Group 6"/>
          <p:cNvGrpSpPr/>
          <p:nvPr/>
        </p:nvGrpSpPr>
        <p:grpSpPr>
          <a:xfrm>
            <a:off x="3580019" y="2572245"/>
            <a:ext cx="3081468" cy="2699843"/>
            <a:chOff x="5257800" y="3048000"/>
            <a:chExt cx="3581400" cy="3124200"/>
          </a:xfrm>
        </p:grpSpPr>
        <p:sp>
          <p:nvSpPr>
            <p:cNvPr id="5" name="Oval 4"/>
            <p:cNvSpPr/>
            <p:nvPr/>
          </p:nvSpPr>
          <p:spPr>
            <a:xfrm>
              <a:off x="6096000" y="3048000"/>
              <a:ext cx="1981200" cy="1828800"/>
            </a:xfrm>
            <a:prstGeom prst="ellipse">
              <a:avLst/>
            </a:prstGeom>
            <a:solidFill>
              <a:srgbClr val="FFC000">
                <a:alpha val="50196"/>
              </a:srgb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VIS and Decision Making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858000" y="4343400"/>
              <a:ext cx="1981200" cy="1828800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Databases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257800" y="4343400"/>
              <a:ext cx="1905000" cy="1828800"/>
            </a:xfrm>
            <a:prstGeom prst="ellipse">
              <a:avLst/>
            </a:prstGeom>
            <a:solidFill>
              <a:srgbClr val="4F81BD">
                <a:alpha val="50196"/>
              </a:srgb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Stats and ML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755681" y="6150807"/>
            <a:ext cx="7207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New York Times.  “For Today’s Graduate, Just One Word: Statistics “, August 5, 2009.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92DE1A6A-7377-4566-0CAD-39D1821DED85}"/>
              </a:ext>
            </a:extLst>
          </p:cNvPr>
          <p:cNvSpPr txBox="1">
            <a:spLocks/>
          </p:cNvSpPr>
          <p:nvPr/>
        </p:nvSpPr>
        <p:spPr>
          <a:xfrm>
            <a:off x="3554954" y="516801"/>
            <a:ext cx="7884200" cy="2207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Visual Analytics is the science of analytical reasoning facilitated by visual interactive interfaces</a:t>
            </a:r>
            <a:r>
              <a:rPr lang="en-US" sz="2400" i="1" dirty="0"/>
              <a:t> </a:t>
            </a:r>
            <a:r>
              <a:rPr lang="en-US" sz="2400" dirty="0"/>
              <a:t>(Thomas and Cook, 2004)</a:t>
            </a:r>
          </a:p>
          <a:p>
            <a:r>
              <a:rPr lang="en-US" sz="2400" i="1" dirty="0"/>
              <a:t>“Detect the Expected, Discover the Unexpected”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6616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6FEC53-002A-41CD-3BAC-5CFD84F82F6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614739" y="864108"/>
            <a:ext cx="8201024" cy="5120640"/>
          </a:xfrm>
        </p:spPr>
        <p:txBody>
          <a:bodyPr>
            <a:normAutofit/>
          </a:bodyPr>
          <a:lstStyle/>
          <a:p>
            <a:r>
              <a:rPr lang="en-US" sz="2400" dirty="0"/>
              <a:t>In Stats, you learn how to model a problem mathematically</a:t>
            </a:r>
          </a:p>
          <a:p>
            <a:r>
              <a:rPr lang="en-US" sz="2400" dirty="0"/>
              <a:t>In ML, you learn how to use computation to fit data to model</a:t>
            </a:r>
          </a:p>
          <a:p>
            <a:endParaRPr lang="en-US" sz="2400" dirty="0"/>
          </a:p>
          <a:p>
            <a:r>
              <a:rPr lang="en-US" sz="2400" dirty="0"/>
              <a:t>In both cases, the premise is that the problem is relatively well-defined</a:t>
            </a:r>
          </a:p>
          <a:p>
            <a:endParaRPr lang="en-US" sz="2400" dirty="0"/>
          </a:p>
          <a:p>
            <a:r>
              <a:rPr lang="en-US" sz="2400" dirty="0"/>
              <a:t>The community of visual analytics wants to tackle the problem space that sits above Stats and ML</a:t>
            </a:r>
          </a:p>
          <a:p>
            <a:pPr lvl="1"/>
            <a:r>
              <a:rPr lang="en-US" sz="2000" dirty="0"/>
              <a:t>“Tell me something interesting about…” is a very common (and relatively logical) request, but it isn’t immediately obvious how Stats/ML can be applied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8D414C-A3C5-E035-04C9-DB389E43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Visual Analytics (and not ML or Stats or Data Science)?</a:t>
            </a:r>
          </a:p>
        </p:txBody>
      </p:sp>
    </p:spTree>
    <p:extLst>
      <p:ext uri="{BB962C8B-B14F-4D97-AF65-F5344CB8AC3E}">
        <p14:creationId xmlns:p14="http://schemas.microsoft.com/office/powerpoint/2010/main" val="2730646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8D414C-A3C5-E035-04C9-DB389E43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Visual Analytics Question</a:t>
            </a:r>
          </a:p>
        </p:txBody>
      </p:sp>
      <p:pic>
        <p:nvPicPr>
          <p:cNvPr id="1026" name="Picture 2" descr="Adapted from sensemaking loop, Pirolli and Card [21]">
            <a:extLst>
              <a:ext uri="{FF2B5EF4-FFF2-40B4-BE49-F238E27FC236}">
                <a16:creationId xmlns:a16="http://schemas.microsoft.com/office/drawing/2014/main" id="{A673CEA7-6575-31E9-7774-6FBE4831D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4"/>
          <a:stretch/>
        </p:blipFill>
        <p:spPr bwMode="auto">
          <a:xfrm>
            <a:off x="3547872" y="1554480"/>
            <a:ext cx="8132064" cy="501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DA920C-6A22-24BD-C300-E20003EE05D7}"/>
              </a:ext>
            </a:extLst>
          </p:cNvPr>
          <p:cNvSpPr txBox="1"/>
          <p:nvPr/>
        </p:nvSpPr>
        <p:spPr>
          <a:xfrm>
            <a:off x="3621320" y="600617"/>
            <a:ext cx="8058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do we help people “find something interesting”?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46D6F-8A36-AB81-AC6E-DCFCDB5695E7}"/>
              </a:ext>
            </a:extLst>
          </p:cNvPr>
          <p:cNvSpPr txBox="1"/>
          <p:nvPr/>
        </p:nvSpPr>
        <p:spPr>
          <a:xfrm>
            <a:off x="8469955" y="6437715"/>
            <a:ext cx="3722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u="none" strike="noStrike" dirty="0">
                <a:effectLst/>
                <a:latin typeface="Google Sans"/>
              </a:rPr>
              <a:t>Pirolli and Card's sensemaking model</a:t>
            </a:r>
            <a:endParaRPr lang="en-US" b="0" i="0" u="none" strike="noStrike" dirty="0">
              <a:effectLst/>
              <a:latin typeface="Google Sans"/>
              <a:hlinkClick r:id="rId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32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456B-555B-E8E8-C86D-31E82A57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Visual Analytics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F8060-A8E9-BCB2-23E0-2338884ED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science of analytical reasoning facilitated by visual interactive interfaces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32ACD9-22C6-9E53-9F59-4C381C62D800}"/>
              </a:ext>
            </a:extLst>
          </p:cNvPr>
          <p:cNvSpPr txBox="1"/>
          <p:nvPr/>
        </p:nvSpPr>
        <p:spPr>
          <a:xfrm>
            <a:off x="4295247" y="5725020"/>
            <a:ext cx="7500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sng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"/>
              </a:rPr>
              <a:t>James J. Thomas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Kristin A. Cook (Ed.) (2005). </a:t>
            </a:r>
            <a:r>
              <a:rPr lang="en-US" b="0" i="1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/>
              </a:rPr>
              <a:t>Illuminating the Path: The R&amp;D Agenda for Visual Analytics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National Visualization and Analytics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99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456B-555B-E8E8-C86D-31E82A57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Visual Analytics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F8060-A8E9-BCB2-23E0-2338884ED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science of analytical reasoning facilitated by visual interactive interfaces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32ACD9-22C6-9E53-9F59-4C381C62D800}"/>
              </a:ext>
            </a:extLst>
          </p:cNvPr>
          <p:cNvSpPr txBox="1"/>
          <p:nvPr/>
        </p:nvSpPr>
        <p:spPr>
          <a:xfrm>
            <a:off x="4295247" y="5725020"/>
            <a:ext cx="7500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sng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/>
              </a:rPr>
              <a:t>James J. Thomas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Kristin A. Cook (Ed.) (2005). </a:t>
            </a:r>
            <a:r>
              <a:rPr lang="en-US" b="0" i="1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/>
              </a:rPr>
              <a:t>Illuminating the Path: The R&amp;D Agenda for Visual Analytics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National Visualization and Analytics Center</a:t>
            </a:r>
            <a:endParaRPr lang="en-US" dirty="0"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10A59F9A-97E8-2602-CC47-D36F902A88D8}"/>
              </a:ext>
            </a:extLst>
          </p:cNvPr>
          <p:cNvSpPr/>
          <p:nvPr/>
        </p:nvSpPr>
        <p:spPr>
          <a:xfrm>
            <a:off x="7758112" y="3114675"/>
            <a:ext cx="2243138" cy="618631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EBBD831A-E62F-0FA9-2885-B2C3CEB64B3C}"/>
              </a:ext>
            </a:extLst>
          </p:cNvPr>
          <p:cNvSpPr/>
          <p:nvPr/>
        </p:nvSpPr>
        <p:spPr>
          <a:xfrm>
            <a:off x="6312432" y="4405908"/>
            <a:ext cx="4872036" cy="1200150"/>
          </a:xfrm>
          <a:prstGeom prst="wedgeRoundRectCallout">
            <a:avLst>
              <a:gd name="adj1" fmla="val -14025"/>
              <a:gd name="adj2" fmla="val -109553"/>
              <a:gd name="adj3" fmla="val 16667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468630" indent="-342900" algn="ctr"/>
            <a:r>
              <a:rPr lang="en-US" sz="2400" dirty="0"/>
              <a:t>What are </a:t>
            </a:r>
            <a:r>
              <a:rPr lang="en-US" sz="2400" b="1" dirty="0"/>
              <a:t>high level </a:t>
            </a:r>
            <a:r>
              <a:rPr lang="en-US" sz="2400" dirty="0"/>
              <a:t>interactions for analytical reasoning?  </a:t>
            </a:r>
          </a:p>
        </p:txBody>
      </p:sp>
    </p:spTree>
    <p:extLst>
      <p:ext uri="{BB962C8B-B14F-4D97-AF65-F5344CB8AC3E}">
        <p14:creationId xmlns:p14="http://schemas.microsoft.com/office/powerpoint/2010/main" val="3079279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456B-555B-E8E8-C86D-31E82A57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Analytics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F8060-A8E9-BCB2-23E0-2338884ED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Okay, but why is interaction helpful?</a:t>
            </a:r>
          </a:p>
        </p:txBody>
      </p:sp>
    </p:spTree>
    <p:extLst>
      <p:ext uri="{BB962C8B-B14F-4D97-AF65-F5344CB8AC3E}">
        <p14:creationId xmlns:p14="http://schemas.microsoft.com/office/powerpoint/2010/main" val="297841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97520-F623-224E-B542-408AC6C9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538A-572D-8449-9BEE-65C0FDC3FD06}" type="slidenum">
              <a:rPr lang="en-US" smtClean="0"/>
              <a:t>29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24F9B0-1134-034E-9B96-628D2A117A1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330325"/>
          </a:xfr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we have A LOT of data to show, interaction is essential</a:t>
            </a:r>
          </a:p>
        </p:txBody>
      </p:sp>
      <p:pic>
        <p:nvPicPr>
          <p:cNvPr id="20482" name="Graphic 4" descr="Database">
            <a:extLst>
              <a:ext uri="{FF2B5EF4-FFF2-40B4-BE49-F238E27FC236}">
                <a16:creationId xmlns:a16="http://schemas.microsoft.com/office/drawing/2014/main" id="{555B37CD-0EB1-2F4B-895A-8B7683E10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37465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Graphic 5" descr="Database">
            <a:extLst>
              <a:ext uri="{FF2B5EF4-FFF2-40B4-BE49-F238E27FC236}">
                <a16:creationId xmlns:a16="http://schemas.microsoft.com/office/drawing/2014/main" id="{B437A261-771B-A54E-80FB-2A86D19CC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19685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Graphic 6" descr="Database">
            <a:extLst>
              <a:ext uri="{FF2B5EF4-FFF2-40B4-BE49-F238E27FC236}">
                <a16:creationId xmlns:a16="http://schemas.microsoft.com/office/drawing/2014/main" id="{B59E877E-9B5D-5D46-91AB-3C5EF51DE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1820333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DE129F-379F-844D-9E25-4DD6891253B3}"/>
              </a:ext>
            </a:extLst>
          </p:cNvPr>
          <p:cNvCxnSpPr>
            <a:cxnSpLocks/>
          </p:cNvCxnSpPr>
          <p:nvPr/>
        </p:nvCxnSpPr>
        <p:spPr bwMode="auto">
          <a:xfrm>
            <a:off x="4508500" y="2963333"/>
            <a:ext cx="2730500" cy="465667"/>
          </a:xfrm>
          <a:prstGeom prst="straightConnector1">
            <a:avLst/>
          </a:prstGeom>
          <a:ln w="762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B38283-5377-AF42-A250-C8F4D2544D5A}"/>
              </a:ext>
            </a:extLst>
          </p:cNvPr>
          <p:cNvCxnSpPr>
            <a:cxnSpLocks/>
          </p:cNvCxnSpPr>
          <p:nvPr/>
        </p:nvCxnSpPr>
        <p:spPr bwMode="auto">
          <a:xfrm>
            <a:off x="2159000" y="3603625"/>
            <a:ext cx="4889500" cy="0"/>
          </a:xfrm>
          <a:prstGeom prst="straightConnector1">
            <a:avLst/>
          </a:prstGeom>
          <a:ln w="762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A15576-93FA-1A48-862C-2CA3C109437F}"/>
              </a:ext>
            </a:extLst>
          </p:cNvPr>
          <p:cNvCxnSpPr>
            <a:cxnSpLocks/>
          </p:cNvCxnSpPr>
          <p:nvPr/>
        </p:nvCxnSpPr>
        <p:spPr bwMode="auto">
          <a:xfrm flipV="1">
            <a:off x="3283480" y="3746500"/>
            <a:ext cx="3765021" cy="1143000"/>
          </a:xfrm>
          <a:prstGeom prst="straightConnector1">
            <a:avLst/>
          </a:prstGeom>
          <a:ln w="762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488" name="Oval 18">
            <a:extLst>
              <a:ext uri="{FF2B5EF4-FFF2-40B4-BE49-F238E27FC236}">
                <a16:creationId xmlns:a16="http://schemas.microsoft.com/office/drawing/2014/main" id="{F4169A30-A770-D547-BB78-70F443B1A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865" y="2984500"/>
            <a:ext cx="152135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89" name="Oval 19">
            <a:extLst>
              <a:ext uri="{FF2B5EF4-FFF2-40B4-BE49-F238E27FC236}">
                <a16:creationId xmlns:a16="http://schemas.microsoft.com/office/drawing/2014/main" id="{256C063E-6CD7-0749-AB29-E77C3B050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865" y="31498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90" name="Oval 20">
            <a:extLst>
              <a:ext uri="{FF2B5EF4-FFF2-40B4-BE49-F238E27FC236}">
                <a16:creationId xmlns:a16="http://schemas.microsoft.com/office/drawing/2014/main" id="{CFFBF733-86F0-044C-B554-CB8A2DE70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0365" y="3111500"/>
            <a:ext cx="152135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91" name="Oval 21">
            <a:extLst>
              <a:ext uri="{FF2B5EF4-FFF2-40B4-BE49-F238E27FC236}">
                <a16:creationId xmlns:a16="http://schemas.microsoft.com/office/drawing/2014/main" id="{1E352DDF-87A8-114C-80E2-2CA1BC379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865" y="35308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92" name="Oval 22">
            <a:extLst>
              <a:ext uri="{FF2B5EF4-FFF2-40B4-BE49-F238E27FC236}">
                <a16:creationId xmlns:a16="http://schemas.microsoft.com/office/drawing/2014/main" id="{41FE017D-AF6B-5341-A44C-904C72455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365" y="33403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93" name="Oval 23">
            <a:extLst>
              <a:ext uri="{FF2B5EF4-FFF2-40B4-BE49-F238E27FC236}">
                <a16:creationId xmlns:a16="http://schemas.microsoft.com/office/drawing/2014/main" id="{115145AF-91FA-B54C-AD7A-0369380D3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0" y="3111500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94" name="Oval 24">
            <a:extLst>
              <a:ext uri="{FF2B5EF4-FFF2-40B4-BE49-F238E27FC236}">
                <a16:creationId xmlns:a16="http://schemas.microsoft.com/office/drawing/2014/main" id="{1DE4BA60-0128-9344-B7B2-572B017C7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865" y="34038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95" name="Oval 25">
            <a:extLst>
              <a:ext uri="{FF2B5EF4-FFF2-40B4-BE49-F238E27FC236}">
                <a16:creationId xmlns:a16="http://schemas.microsoft.com/office/drawing/2014/main" id="{E00DFDCF-D0B2-3C4E-8A87-A23717F05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865" y="3111500"/>
            <a:ext cx="152135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96" name="Oval 26">
            <a:extLst>
              <a:ext uri="{FF2B5EF4-FFF2-40B4-BE49-F238E27FC236}">
                <a16:creationId xmlns:a16="http://schemas.microsoft.com/office/drawing/2014/main" id="{D85CBFCE-FC69-7944-97C3-9D3652B72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3865" y="32768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97" name="Oval 27">
            <a:extLst>
              <a:ext uri="{FF2B5EF4-FFF2-40B4-BE49-F238E27FC236}">
                <a16:creationId xmlns:a16="http://schemas.microsoft.com/office/drawing/2014/main" id="{3C8E03A1-45D8-FE4C-8913-B1706E7AA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865" y="38483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98" name="Oval 28">
            <a:extLst>
              <a:ext uri="{FF2B5EF4-FFF2-40B4-BE49-F238E27FC236}">
                <a16:creationId xmlns:a16="http://schemas.microsoft.com/office/drawing/2014/main" id="{809B6218-AC49-074D-92FA-3CC10C75C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3865" y="35308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99" name="Oval 29">
            <a:extLst>
              <a:ext uri="{FF2B5EF4-FFF2-40B4-BE49-F238E27FC236}">
                <a16:creationId xmlns:a16="http://schemas.microsoft.com/office/drawing/2014/main" id="{A97E75F9-C219-2347-AECA-C5DA6A0A7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865" y="3111500"/>
            <a:ext cx="152135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00" name="Oval 30">
            <a:extLst>
              <a:ext uri="{FF2B5EF4-FFF2-40B4-BE49-F238E27FC236}">
                <a16:creationId xmlns:a16="http://schemas.microsoft.com/office/drawing/2014/main" id="{B0D2F8D6-436B-094D-94F5-7032CDCB3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6865" y="36578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01" name="Oval 31">
            <a:extLst>
              <a:ext uri="{FF2B5EF4-FFF2-40B4-BE49-F238E27FC236}">
                <a16:creationId xmlns:a16="http://schemas.microsoft.com/office/drawing/2014/main" id="{4D11BF09-58C6-4A44-B5B4-4CA66F459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6865" y="34038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02" name="Oval 32">
            <a:extLst>
              <a:ext uri="{FF2B5EF4-FFF2-40B4-BE49-F238E27FC236}">
                <a16:creationId xmlns:a16="http://schemas.microsoft.com/office/drawing/2014/main" id="{A997F111-E8D5-7F45-9E19-EC1FF20E6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7865" y="3238500"/>
            <a:ext cx="152135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03" name="Oval 33">
            <a:extLst>
              <a:ext uri="{FF2B5EF4-FFF2-40B4-BE49-F238E27FC236}">
                <a16:creationId xmlns:a16="http://schemas.microsoft.com/office/drawing/2014/main" id="{88333F6E-F2EB-8248-9F28-1DA1EDAF0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0365" y="37848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04" name="Oval 34">
            <a:extLst>
              <a:ext uri="{FF2B5EF4-FFF2-40B4-BE49-F238E27FC236}">
                <a16:creationId xmlns:a16="http://schemas.microsoft.com/office/drawing/2014/main" id="{F7026824-5401-7544-B29A-263650E48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4865" y="35308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05" name="Oval 35">
            <a:extLst>
              <a:ext uri="{FF2B5EF4-FFF2-40B4-BE49-F238E27FC236}">
                <a16:creationId xmlns:a16="http://schemas.microsoft.com/office/drawing/2014/main" id="{D6E28D90-AC93-8B4A-B32F-ABA9D6856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865" y="34038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06" name="Oval 36">
            <a:extLst>
              <a:ext uri="{FF2B5EF4-FFF2-40B4-BE49-F238E27FC236}">
                <a16:creationId xmlns:a16="http://schemas.microsoft.com/office/drawing/2014/main" id="{F043EBA4-ADAA-A24A-8CE4-087891D9D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5365" y="3238500"/>
            <a:ext cx="152135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07" name="Oval 37">
            <a:extLst>
              <a:ext uri="{FF2B5EF4-FFF2-40B4-BE49-F238E27FC236}">
                <a16:creationId xmlns:a16="http://schemas.microsoft.com/office/drawing/2014/main" id="{CBC19DD6-F5FA-1243-9E1E-72352F76B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865" y="3238500"/>
            <a:ext cx="152135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08" name="Oval 38">
            <a:extLst>
              <a:ext uri="{FF2B5EF4-FFF2-40B4-BE49-F238E27FC236}">
                <a16:creationId xmlns:a16="http://schemas.microsoft.com/office/drawing/2014/main" id="{FA33E1E5-CAB4-F646-9E96-37F9EED66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2857500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09" name="Oval 39">
            <a:extLst>
              <a:ext uri="{FF2B5EF4-FFF2-40B4-BE49-F238E27FC236}">
                <a16:creationId xmlns:a16="http://schemas.microsoft.com/office/drawing/2014/main" id="{76EA15D8-8723-084D-8AA8-EC8B67CAB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0" y="30228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10" name="Oval 40">
            <a:extLst>
              <a:ext uri="{FF2B5EF4-FFF2-40B4-BE49-F238E27FC236}">
                <a16:creationId xmlns:a16="http://schemas.microsoft.com/office/drawing/2014/main" id="{3B64C32A-3E4D-E046-8F00-E5ED780D4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0" y="2984500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11" name="Oval 41">
            <a:extLst>
              <a:ext uri="{FF2B5EF4-FFF2-40B4-BE49-F238E27FC236}">
                <a16:creationId xmlns:a16="http://schemas.microsoft.com/office/drawing/2014/main" id="{2C48EE9E-1DAA-0C43-BA43-5AC93A68A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0" y="34038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12" name="Oval 42">
            <a:extLst>
              <a:ext uri="{FF2B5EF4-FFF2-40B4-BE49-F238E27FC236}">
                <a16:creationId xmlns:a16="http://schemas.microsoft.com/office/drawing/2014/main" id="{65BFF6E8-E3AE-5349-90F4-1F530E0A1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0" y="32133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13" name="Oval 43">
            <a:extLst>
              <a:ext uri="{FF2B5EF4-FFF2-40B4-BE49-F238E27FC236}">
                <a16:creationId xmlns:a16="http://schemas.microsoft.com/office/drawing/2014/main" id="{8E5A2FC1-28C4-6648-BEDF-234B5C780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136" y="2984500"/>
            <a:ext cx="152135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14" name="Oval 44">
            <a:extLst>
              <a:ext uri="{FF2B5EF4-FFF2-40B4-BE49-F238E27FC236}">
                <a16:creationId xmlns:a16="http://schemas.microsoft.com/office/drawing/2014/main" id="{E126EC4C-88AA-BF4F-955F-B763A7899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0" y="32768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15" name="Oval 45">
            <a:extLst>
              <a:ext uri="{FF2B5EF4-FFF2-40B4-BE49-F238E27FC236}">
                <a16:creationId xmlns:a16="http://schemas.microsoft.com/office/drawing/2014/main" id="{827ADABE-9A34-E34D-BAD9-11445AC6D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0" y="2984500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16" name="Oval 46">
            <a:extLst>
              <a:ext uri="{FF2B5EF4-FFF2-40B4-BE49-F238E27FC236}">
                <a16:creationId xmlns:a16="http://schemas.microsoft.com/office/drawing/2014/main" id="{1EF7FF2C-C022-0348-9175-CFFF8B86A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0" y="31498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17" name="Oval 47">
            <a:extLst>
              <a:ext uri="{FF2B5EF4-FFF2-40B4-BE49-F238E27FC236}">
                <a16:creationId xmlns:a16="http://schemas.microsoft.com/office/drawing/2014/main" id="{3B29D849-1947-A24C-817B-0C0A671F2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0" y="37213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18" name="Oval 48">
            <a:extLst>
              <a:ext uri="{FF2B5EF4-FFF2-40B4-BE49-F238E27FC236}">
                <a16:creationId xmlns:a16="http://schemas.microsoft.com/office/drawing/2014/main" id="{62B73B4B-E445-CD40-850D-553D6001C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0" y="34038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19" name="Oval 49">
            <a:extLst>
              <a:ext uri="{FF2B5EF4-FFF2-40B4-BE49-F238E27FC236}">
                <a16:creationId xmlns:a16="http://schemas.microsoft.com/office/drawing/2014/main" id="{15BEDD4D-4845-7443-89EC-B09078F85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0" y="2984500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20" name="Oval 50">
            <a:extLst>
              <a:ext uri="{FF2B5EF4-FFF2-40B4-BE49-F238E27FC236}">
                <a16:creationId xmlns:a16="http://schemas.microsoft.com/office/drawing/2014/main" id="{F1574907-74C0-FA45-ACA2-4367B22B1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35308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21" name="Oval 51">
            <a:extLst>
              <a:ext uri="{FF2B5EF4-FFF2-40B4-BE49-F238E27FC236}">
                <a16:creationId xmlns:a16="http://schemas.microsoft.com/office/drawing/2014/main" id="{1E241829-96D3-2C4C-98C1-DAA0892ED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32768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22" name="Oval 52">
            <a:extLst>
              <a:ext uri="{FF2B5EF4-FFF2-40B4-BE49-F238E27FC236}">
                <a16:creationId xmlns:a16="http://schemas.microsoft.com/office/drawing/2014/main" id="{01329D9A-5FE1-B241-AB93-89D72346C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3111500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23" name="Oval 53">
            <a:extLst>
              <a:ext uri="{FF2B5EF4-FFF2-40B4-BE49-F238E27FC236}">
                <a16:creationId xmlns:a16="http://schemas.microsoft.com/office/drawing/2014/main" id="{B47A5341-FC07-4147-ABEF-488BFF435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0" y="36578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24" name="Oval 54">
            <a:extLst>
              <a:ext uri="{FF2B5EF4-FFF2-40B4-BE49-F238E27FC236}">
                <a16:creationId xmlns:a16="http://schemas.microsoft.com/office/drawing/2014/main" id="{FFD4DBC8-CAB2-974B-AEC3-E798929FD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0" y="34038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25" name="Oval 55">
            <a:extLst>
              <a:ext uri="{FF2B5EF4-FFF2-40B4-BE49-F238E27FC236}">
                <a16:creationId xmlns:a16="http://schemas.microsoft.com/office/drawing/2014/main" id="{A1E3A040-AC66-BE45-8E36-E91BFE47C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0" y="32768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26" name="Oval 56">
            <a:extLst>
              <a:ext uri="{FF2B5EF4-FFF2-40B4-BE49-F238E27FC236}">
                <a16:creationId xmlns:a16="http://schemas.microsoft.com/office/drawing/2014/main" id="{3C2B30AC-AE3B-8D43-8EA7-86D737651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0" y="3111500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27" name="Oval 57">
            <a:extLst>
              <a:ext uri="{FF2B5EF4-FFF2-40B4-BE49-F238E27FC236}">
                <a16:creationId xmlns:a16="http://schemas.microsoft.com/office/drawing/2014/main" id="{7C9440F8-44D0-A748-A1AF-A45ED7129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0" y="3111500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28" name="Oval 58">
            <a:extLst>
              <a:ext uri="{FF2B5EF4-FFF2-40B4-BE49-F238E27FC236}">
                <a16:creationId xmlns:a16="http://schemas.microsoft.com/office/drawing/2014/main" id="{5E306C76-CCF4-A548-8787-8CFC3F24D28C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8857589" y="3588412"/>
            <a:ext cx="152135" cy="15345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29" name="Oval 59">
            <a:extLst>
              <a:ext uri="{FF2B5EF4-FFF2-40B4-BE49-F238E27FC236}">
                <a16:creationId xmlns:a16="http://schemas.microsoft.com/office/drawing/2014/main" id="{8AB129DF-A026-EF41-89FF-4FE6DCF6B907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8983928" y="3753115"/>
            <a:ext cx="153458" cy="15345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30" name="Oval 60">
            <a:extLst>
              <a:ext uri="{FF2B5EF4-FFF2-40B4-BE49-F238E27FC236}">
                <a16:creationId xmlns:a16="http://schemas.microsoft.com/office/drawing/2014/main" id="{A239EF2B-DFB0-FD4D-9275-FCC0B5379148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9302089" y="3715412"/>
            <a:ext cx="152135" cy="15345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31" name="Oval 61">
            <a:extLst>
              <a:ext uri="{FF2B5EF4-FFF2-40B4-BE49-F238E27FC236}">
                <a16:creationId xmlns:a16="http://schemas.microsoft.com/office/drawing/2014/main" id="{3B3112EF-D10C-3D4C-B075-80759DDB17A7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9423135" y="3487209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32" name="Oval 62">
            <a:extLst>
              <a:ext uri="{FF2B5EF4-FFF2-40B4-BE49-F238E27FC236}">
                <a16:creationId xmlns:a16="http://schemas.microsoft.com/office/drawing/2014/main" id="{E7AE3F13-9FE1-004F-924A-B668FAA87DD2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9047428" y="3943615"/>
            <a:ext cx="153458" cy="15345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33" name="Oval 63">
            <a:extLst>
              <a:ext uri="{FF2B5EF4-FFF2-40B4-BE49-F238E27FC236}">
                <a16:creationId xmlns:a16="http://schemas.microsoft.com/office/drawing/2014/main" id="{8B7DA704-FCBB-244C-AC25-85E265D23FFF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9137386" y="3716073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34" name="Oval 64">
            <a:extLst>
              <a:ext uri="{FF2B5EF4-FFF2-40B4-BE49-F238E27FC236}">
                <a16:creationId xmlns:a16="http://schemas.microsoft.com/office/drawing/2014/main" id="{FA198A3B-EBA7-0E48-9CD0-5345C39014A0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8318500" y="2883959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35" name="Oval 65">
            <a:extLst>
              <a:ext uri="{FF2B5EF4-FFF2-40B4-BE49-F238E27FC236}">
                <a16:creationId xmlns:a16="http://schemas.microsoft.com/office/drawing/2014/main" id="{DA5BA878-2712-0E4B-AAE2-80FB7BCE5F63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9492589" y="3715412"/>
            <a:ext cx="152135" cy="15345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36" name="Oval 66">
            <a:extLst>
              <a:ext uri="{FF2B5EF4-FFF2-40B4-BE49-F238E27FC236}">
                <a16:creationId xmlns:a16="http://schemas.microsoft.com/office/drawing/2014/main" id="{7AB99165-FFEE-BD4D-8AC1-857ACD8ADF05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9364928" y="3880115"/>
            <a:ext cx="153458" cy="15345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37" name="Oval 67">
            <a:extLst>
              <a:ext uri="{FF2B5EF4-FFF2-40B4-BE49-F238E27FC236}">
                <a16:creationId xmlns:a16="http://schemas.microsoft.com/office/drawing/2014/main" id="{92DD7208-103E-E34D-8C0F-0263F701D6DF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8585069" y="3900620"/>
            <a:ext cx="153458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38" name="Oval 68">
            <a:extLst>
              <a:ext uri="{FF2B5EF4-FFF2-40B4-BE49-F238E27FC236}">
                <a16:creationId xmlns:a16="http://schemas.microsoft.com/office/drawing/2014/main" id="{EB37BB7A-D4C5-1C46-A270-68A0B7791147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9746589" y="3715412"/>
            <a:ext cx="152135" cy="15345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39" name="Oval 69">
            <a:extLst>
              <a:ext uri="{FF2B5EF4-FFF2-40B4-BE49-F238E27FC236}">
                <a16:creationId xmlns:a16="http://schemas.microsoft.com/office/drawing/2014/main" id="{FB4EBF01-DE82-E74D-8D15-1E29491CE30D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8984589" y="3715412"/>
            <a:ext cx="152135" cy="15345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40" name="Oval 70">
            <a:extLst>
              <a:ext uri="{FF2B5EF4-FFF2-40B4-BE49-F238E27FC236}">
                <a16:creationId xmlns:a16="http://schemas.microsoft.com/office/drawing/2014/main" id="{5A68C7A4-394D-1F4C-B0FA-477DA9C32427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8725959" y="3843073"/>
            <a:ext cx="152135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41" name="Oval 71">
            <a:extLst>
              <a:ext uri="{FF2B5EF4-FFF2-40B4-BE49-F238E27FC236}">
                <a16:creationId xmlns:a16="http://schemas.microsoft.com/office/drawing/2014/main" id="{C9B15CD5-93C8-CF4D-9CEF-569EF5863FBB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9237928" y="4007115"/>
            <a:ext cx="153458" cy="15345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42" name="Oval 72">
            <a:extLst>
              <a:ext uri="{FF2B5EF4-FFF2-40B4-BE49-F238E27FC236}">
                <a16:creationId xmlns:a16="http://schemas.microsoft.com/office/drawing/2014/main" id="{5CA5626B-000D-474B-B84D-78B84B558F37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9619589" y="3842412"/>
            <a:ext cx="152135" cy="15345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43" name="Oval 73">
            <a:extLst>
              <a:ext uri="{FF2B5EF4-FFF2-40B4-BE49-F238E27FC236}">
                <a16:creationId xmlns:a16="http://schemas.microsoft.com/office/drawing/2014/main" id="{2E36782C-B44F-B542-91FE-9E7D58D7919A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8635339" y="3626776"/>
            <a:ext cx="153458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44" name="Oval 74">
            <a:extLst>
              <a:ext uri="{FF2B5EF4-FFF2-40B4-BE49-F238E27FC236}">
                <a16:creationId xmlns:a16="http://schemas.microsoft.com/office/drawing/2014/main" id="{B7F37F54-09CB-5748-A94B-9C23A312C3F9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9079178" y="3562615"/>
            <a:ext cx="153458" cy="15345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45" name="Oval 75">
            <a:extLst>
              <a:ext uri="{FF2B5EF4-FFF2-40B4-BE49-F238E27FC236}">
                <a16:creationId xmlns:a16="http://schemas.microsoft.com/office/drawing/2014/main" id="{FDDE3A74-8627-C648-90D0-ECF7C9B067D5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9491928" y="4007115"/>
            <a:ext cx="153458" cy="15345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46" name="Oval 76">
            <a:extLst>
              <a:ext uri="{FF2B5EF4-FFF2-40B4-BE49-F238E27FC236}">
                <a16:creationId xmlns:a16="http://schemas.microsoft.com/office/drawing/2014/main" id="{6D1BAA88-F3FE-6341-8572-17AEC38A0222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9632156" y="3518959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47" name="Oval 77">
            <a:extLst>
              <a:ext uri="{FF2B5EF4-FFF2-40B4-BE49-F238E27FC236}">
                <a16:creationId xmlns:a16="http://schemas.microsoft.com/office/drawing/2014/main" id="{1DA184D0-25B8-B849-A6FD-46EB54731711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9111589" y="3842412"/>
            <a:ext cx="152135" cy="15345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48" name="Oval 78">
            <a:extLst>
              <a:ext uri="{FF2B5EF4-FFF2-40B4-BE49-F238E27FC236}">
                <a16:creationId xmlns:a16="http://schemas.microsoft.com/office/drawing/2014/main" id="{57325FEF-9794-8B4E-9B37-4C3173420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730" y="3111500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49" name="Oval 79">
            <a:extLst>
              <a:ext uri="{FF2B5EF4-FFF2-40B4-BE49-F238E27FC236}">
                <a16:creationId xmlns:a16="http://schemas.microsoft.com/office/drawing/2014/main" id="{D4C8AAD0-BD76-B149-9445-60375E0F0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7730" y="32768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50" name="Oval 80">
            <a:extLst>
              <a:ext uri="{FF2B5EF4-FFF2-40B4-BE49-F238E27FC236}">
                <a16:creationId xmlns:a16="http://schemas.microsoft.com/office/drawing/2014/main" id="{553E5D15-6585-1D42-90A6-D3FA47FC7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5230" y="3238500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51" name="Oval 81">
            <a:extLst>
              <a:ext uri="{FF2B5EF4-FFF2-40B4-BE49-F238E27FC236}">
                <a16:creationId xmlns:a16="http://schemas.microsoft.com/office/drawing/2014/main" id="{E63760D8-9B36-4643-971C-3CF2A63BF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7730" y="36578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52" name="Oval 82">
            <a:extLst>
              <a:ext uri="{FF2B5EF4-FFF2-40B4-BE49-F238E27FC236}">
                <a16:creationId xmlns:a16="http://schemas.microsoft.com/office/drawing/2014/main" id="{9950EA67-08F1-B04C-9E66-40AABDA99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1230" y="34673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53" name="Oval 83">
            <a:extLst>
              <a:ext uri="{FF2B5EF4-FFF2-40B4-BE49-F238E27FC236}">
                <a16:creationId xmlns:a16="http://schemas.microsoft.com/office/drawing/2014/main" id="{12FD2E21-00F7-5646-8592-B6220AD1F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9865" y="3238500"/>
            <a:ext cx="152135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54" name="Oval 84">
            <a:extLst>
              <a:ext uri="{FF2B5EF4-FFF2-40B4-BE49-F238E27FC236}">
                <a16:creationId xmlns:a16="http://schemas.microsoft.com/office/drawing/2014/main" id="{217F9D0C-19A6-5F41-8824-6DF44CFAB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7730" y="35308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55" name="Oval 85">
            <a:extLst>
              <a:ext uri="{FF2B5EF4-FFF2-40B4-BE49-F238E27FC236}">
                <a16:creationId xmlns:a16="http://schemas.microsoft.com/office/drawing/2014/main" id="{2CE022F3-6065-A24E-B160-B21BD937F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5730" y="3238500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56" name="Oval 86">
            <a:extLst>
              <a:ext uri="{FF2B5EF4-FFF2-40B4-BE49-F238E27FC236}">
                <a16:creationId xmlns:a16="http://schemas.microsoft.com/office/drawing/2014/main" id="{8FD0AD2D-93B7-494D-89A1-E2388536C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8730" y="34038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57" name="Oval 87">
            <a:extLst>
              <a:ext uri="{FF2B5EF4-FFF2-40B4-BE49-F238E27FC236}">
                <a16:creationId xmlns:a16="http://schemas.microsoft.com/office/drawing/2014/main" id="{769AFB1B-230C-6149-BA2D-18CD5A63A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7730" y="39753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58" name="Oval 88">
            <a:extLst>
              <a:ext uri="{FF2B5EF4-FFF2-40B4-BE49-F238E27FC236}">
                <a16:creationId xmlns:a16="http://schemas.microsoft.com/office/drawing/2014/main" id="{FD5E8BD6-3AC6-6E43-88BF-88E8792CB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8730" y="36578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59" name="Oval 89">
            <a:extLst>
              <a:ext uri="{FF2B5EF4-FFF2-40B4-BE49-F238E27FC236}">
                <a16:creationId xmlns:a16="http://schemas.microsoft.com/office/drawing/2014/main" id="{37D7380F-1BAF-244D-AA7E-DDB41905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7730" y="3238500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60" name="Oval 90">
            <a:extLst>
              <a:ext uri="{FF2B5EF4-FFF2-40B4-BE49-F238E27FC236}">
                <a16:creationId xmlns:a16="http://schemas.microsoft.com/office/drawing/2014/main" id="{F3B87798-33BB-134D-BF16-0C0BB1D62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730" y="37848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61" name="Oval 91">
            <a:extLst>
              <a:ext uri="{FF2B5EF4-FFF2-40B4-BE49-F238E27FC236}">
                <a16:creationId xmlns:a16="http://schemas.microsoft.com/office/drawing/2014/main" id="{3F6B14C5-6786-5C4F-B365-1F2D0E4E2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730" y="35308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62" name="Oval 92">
            <a:extLst>
              <a:ext uri="{FF2B5EF4-FFF2-40B4-BE49-F238E27FC236}">
                <a16:creationId xmlns:a16="http://schemas.microsoft.com/office/drawing/2014/main" id="{89E1F594-9601-A349-B947-29E1D2D3F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730" y="3365500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63" name="Oval 93">
            <a:extLst>
              <a:ext uri="{FF2B5EF4-FFF2-40B4-BE49-F238E27FC236}">
                <a16:creationId xmlns:a16="http://schemas.microsoft.com/office/drawing/2014/main" id="{6064E573-BF89-C344-9DBF-F074B9A3A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5230" y="39118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64" name="Oval 94">
            <a:extLst>
              <a:ext uri="{FF2B5EF4-FFF2-40B4-BE49-F238E27FC236}">
                <a16:creationId xmlns:a16="http://schemas.microsoft.com/office/drawing/2014/main" id="{9B87F6E3-693B-F840-99AC-29845465B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9730" y="36578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65" name="Oval 95">
            <a:extLst>
              <a:ext uri="{FF2B5EF4-FFF2-40B4-BE49-F238E27FC236}">
                <a16:creationId xmlns:a16="http://schemas.microsoft.com/office/drawing/2014/main" id="{5DD53AEE-48C4-AC40-B9D5-68FBB930C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5730" y="35308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66" name="Oval 96">
            <a:extLst>
              <a:ext uri="{FF2B5EF4-FFF2-40B4-BE49-F238E27FC236}">
                <a16:creationId xmlns:a16="http://schemas.microsoft.com/office/drawing/2014/main" id="{0EF8AA65-EAB6-6F42-972E-133CFC7EBFC1}"/>
              </a:ext>
            </a:extLst>
          </p:cNvPr>
          <p:cNvSpPr>
            <a:spLocks noChangeArrowheads="1"/>
          </p:cNvSpPr>
          <p:nvPr/>
        </p:nvSpPr>
        <p:spPr bwMode="auto">
          <a:xfrm rot="16629075">
            <a:off x="8182240" y="2764897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67" name="Oval 97">
            <a:extLst>
              <a:ext uri="{FF2B5EF4-FFF2-40B4-BE49-F238E27FC236}">
                <a16:creationId xmlns:a16="http://schemas.microsoft.com/office/drawing/2014/main" id="{188DE081-1013-B243-9F9C-78C1D1DA1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4730" y="3365500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68" name="Oval 98">
            <a:extLst>
              <a:ext uri="{FF2B5EF4-FFF2-40B4-BE49-F238E27FC236}">
                <a16:creationId xmlns:a16="http://schemas.microsoft.com/office/drawing/2014/main" id="{12DEEFA1-75B4-0041-A882-6E4A99E2D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7865" y="2984500"/>
            <a:ext cx="152135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69" name="Oval 99">
            <a:extLst>
              <a:ext uri="{FF2B5EF4-FFF2-40B4-BE49-F238E27FC236}">
                <a16:creationId xmlns:a16="http://schemas.microsoft.com/office/drawing/2014/main" id="{60EF1907-A685-D548-A0E6-808563BB0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865" y="31498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70" name="Oval 100">
            <a:extLst>
              <a:ext uri="{FF2B5EF4-FFF2-40B4-BE49-F238E27FC236}">
                <a16:creationId xmlns:a16="http://schemas.microsoft.com/office/drawing/2014/main" id="{89703C08-5B02-5C47-B7CC-9351DF9DC02B}"/>
              </a:ext>
            </a:extLst>
          </p:cNvPr>
          <p:cNvSpPr>
            <a:spLocks noChangeArrowheads="1"/>
          </p:cNvSpPr>
          <p:nvPr/>
        </p:nvSpPr>
        <p:spPr bwMode="auto">
          <a:xfrm rot="16629075">
            <a:off x="9216760" y="263260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71" name="Oval 101">
            <a:extLst>
              <a:ext uri="{FF2B5EF4-FFF2-40B4-BE49-F238E27FC236}">
                <a16:creationId xmlns:a16="http://schemas.microsoft.com/office/drawing/2014/main" id="{466E3B08-45C3-D849-AE67-0D61F475A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865" y="35308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72" name="Oval 102">
            <a:extLst>
              <a:ext uri="{FF2B5EF4-FFF2-40B4-BE49-F238E27FC236}">
                <a16:creationId xmlns:a16="http://schemas.microsoft.com/office/drawing/2014/main" id="{89017C79-6B72-5A46-9209-082FF1815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8365" y="33403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73" name="Oval 103">
            <a:extLst>
              <a:ext uri="{FF2B5EF4-FFF2-40B4-BE49-F238E27FC236}">
                <a16:creationId xmlns:a16="http://schemas.microsoft.com/office/drawing/2014/main" id="{E968A551-22B4-CA4F-B808-8C9169B61A48}"/>
              </a:ext>
            </a:extLst>
          </p:cNvPr>
          <p:cNvSpPr>
            <a:spLocks noChangeArrowheads="1"/>
          </p:cNvSpPr>
          <p:nvPr/>
        </p:nvSpPr>
        <p:spPr bwMode="auto">
          <a:xfrm rot="16629075">
            <a:off x="9026260" y="263260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74" name="Oval 104">
            <a:extLst>
              <a:ext uri="{FF2B5EF4-FFF2-40B4-BE49-F238E27FC236}">
                <a16:creationId xmlns:a16="http://schemas.microsoft.com/office/drawing/2014/main" id="{A520F22B-52D4-B74F-BA53-3846BDC3A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865" y="34038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75" name="Oval 105">
            <a:extLst>
              <a:ext uri="{FF2B5EF4-FFF2-40B4-BE49-F238E27FC236}">
                <a16:creationId xmlns:a16="http://schemas.microsoft.com/office/drawing/2014/main" id="{051C1AFB-E2D3-D04C-B1D6-CA09DCF20747}"/>
              </a:ext>
            </a:extLst>
          </p:cNvPr>
          <p:cNvSpPr>
            <a:spLocks noChangeArrowheads="1"/>
          </p:cNvSpPr>
          <p:nvPr/>
        </p:nvSpPr>
        <p:spPr bwMode="auto">
          <a:xfrm rot="16629075">
            <a:off x="8454760" y="263260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76" name="Oval 106">
            <a:extLst>
              <a:ext uri="{FF2B5EF4-FFF2-40B4-BE49-F238E27FC236}">
                <a16:creationId xmlns:a16="http://schemas.microsoft.com/office/drawing/2014/main" id="{347CA7C0-91E3-A744-B2F9-987615F24587}"/>
              </a:ext>
            </a:extLst>
          </p:cNvPr>
          <p:cNvSpPr>
            <a:spLocks noChangeArrowheads="1"/>
          </p:cNvSpPr>
          <p:nvPr/>
        </p:nvSpPr>
        <p:spPr bwMode="auto">
          <a:xfrm rot="16629075">
            <a:off x="8663781" y="3000376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77" name="Oval 107">
            <a:extLst>
              <a:ext uri="{FF2B5EF4-FFF2-40B4-BE49-F238E27FC236}">
                <a16:creationId xmlns:a16="http://schemas.microsoft.com/office/drawing/2014/main" id="{0301FBD1-D254-6341-BCCC-C81AECC39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865" y="38483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78" name="Oval 108">
            <a:extLst>
              <a:ext uri="{FF2B5EF4-FFF2-40B4-BE49-F238E27FC236}">
                <a16:creationId xmlns:a16="http://schemas.microsoft.com/office/drawing/2014/main" id="{0C1E56AA-24B9-694B-8C50-028240F06159}"/>
              </a:ext>
            </a:extLst>
          </p:cNvPr>
          <p:cNvSpPr>
            <a:spLocks noChangeArrowheads="1"/>
          </p:cNvSpPr>
          <p:nvPr/>
        </p:nvSpPr>
        <p:spPr bwMode="auto">
          <a:xfrm rot="16629075">
            <a:off x="8777553" y="2625990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79" name="Oval 109">
            <a:extLst>
              <a:ext uri="{FF2B5EF4-FFF2-40B4-BE49-F238E27FC236}">
                <a16:creationId xmlns:a16="http://schemas.microsoft.com/office/drawing/2014/main" id="{2BD75F2A-0E3F-A246-A076-FCBE7B11F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865" y="3111500"/>
            <a:ext cx="152135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80" name="Oval 110">
            <a:extLst>
              <a:ext uri="{FF2B5EF4-FFF2-40B4-BE49-F238E27FC236}">
                <a16:creationId xmlns:a16="http://schemas.microsoft.com/office/drawing/2014/main" id="{A05C235F-1FC6-BB46-8DC2-390E6F48E876}"/>
              </a:ext>
            </a:extLst>
          </p:cNvPr>
          <p:cNvSpPr>
            <a:spLocks noChangeArrowheads="1"/>
          </p:cNvSpPr>
          <p:nvPr/>
        </p:nvSpPr>
        <p:spPr bwMode="auto">
          <a:xfrm rot="16629075">
            <a:off x="9661260" y="2714626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81" name="Oval 111">
            <a:extLst>
              <a:ext uri="{FF2B5EF4-FFF2-40B4-BE49-F238E27FC236}">
                <a16:creationId xmlns:a16="http://schemas.microsoft.com/office/drawing/2014/main" id="{6349E2D9-2CFE-5B4A-9984-D57F3701FDCA}"/>
              </a:ext>
            </a:extLst>
          </p:cNvPr>
          <p:cNvSpPr>
            <a:spLocks noChangeArrowheads="1"/>
          </p:cNvSpPr>
          <p:nvPr/>
        </p:nvSpPr>
        <p:spPr bwMode="auto">
          <a:xfrm rot="16629075">
            <a:off x="9661260" y="2460626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82" name="Oval 112">
            <a:extLst>
              <a:ext uri="{FF2B5EF4-FFF2-40B4-BE49-F238E27FC236}">
                <a16:creationId xmlns:a16="http://schemas.microsoft.com/office/drawing/2014/main" id="{628A171E-7AF2-1241-AC85-D6327200C776}"/>
              </a:ext>
            </a:extLst>
          </p:cNvPr>
          <p:cNvSpPr>
            <a:spLocks noChangeArrowheads="1"/>
          </p:cNvSpPr>
          <p:nvPr/>
        </p:nvSpPr>
        <p:spPr bwMode="auto">
          <a:xfrm rot="16629075">
            <a:off x="8518260" y="282310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83" name="Oval 113">
            <a:extLst>
              <a:ext uri="{FF2B5EF4-FFF2-40B4-BE49-F238E27FC236}">
                <a16:creationId xmlns:a16="http://schemas.microsoft.com/office/drawing/2014/main" id="{0AF040C1-5B3A-8A4C-A807-3E4D4EBA261A}"/>
              </a:ext>
            </a:extLst>
          </p:cNvPr>
          <p:cNvSpPr>
            <a:spLocks noChangeArrowheads="1"/>
          </p:cNvSpPr>
          <p:nvPr/>
        </p:nvSpPr>
        <p:spPr bwMode="auto">
          <a:xfrm rot="16629075">
            <a:off x="9724760" y="2841626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84" name="Oval 114">
            <a:extLst>
              <a:ext uri="{FF2B5EF4-FFF2-40B4-BE49-F238E27FC236}">
                <a16:creationId xmlns:a16="http://schemas.microsoft.com/office/drawing/2014/main" id="{90EDB30D-91BD-C749-8F9B-15EE2B090FB4}"/>
              </a:ext>
            </a:extLst>
          </p:cNvPr>
          <p:cNvSpPr>
            <a:spLocks noChangeArrowheads="1"/>
          </p:cNvSpPr>
          <p:nvPr/>
        </p:nvSpPr>
        <p:spPr bwMode="auto">
          <a:xfrm rot="16629075">
            <a:off x="10169260" y="2587626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85" name="Oval 115">
            <a:extLst>
              <a:ext uri="{FF2B5EF4-FFF2-40B4-BE49-F238E27FC236}">
                <a16:creationId xmlns:a16="http://schemas.microsoft.com/office/drawing/2014/main" id="{976BFE38-7F0B-5244-8EB1-A2D0118F81D5}"/>
              </a:ext>
            </a:extLst>
          </p:cNvPr>
          <p:cNvSpPr>
            <a:spLocks noChangeArrowheads="1"/>
          </p:cNvSpPr>
          <p:nvPr/>
        </p:nvSpPr>
        <p:spPr bwMode="auto">
          <a:xfrm rot="16629075">
            <a:off x="9915260" y="2460626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86" name="Oval 116">
            <a:extLst>
              <a:ext uri="{FF2B5EF4-FFF2-40B4-BE49-F238E27FC236}">
                <a16:creationId xmlns:a16="http://schemas.microsoft.com/office/drawing/2014/main" id="{DE0A3AF2-1D51-BC42-BE0A-8A072194A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3021" y="280061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87" name="Oval 117">
            <a:extLst>
              <a:ext uri="{FF2B5EF4-FFF2-40B4-BE49-F238E27FC236}">
                <a16:creationId xmlns:a16="http://schemas.microsoft.com/office/drawing/2014/main" id="{5AD8852E-117E-CE45-93DD-3AD004A7FE39}"/>
              </a:ext>
            </a:extLst>
          </p:cNvPr>
          <p:cNvSpPr>
            <a:spLocks noChangeArrowheads="1"/>
          </p:cNvSpPr>
          <p:nvPr/>
        </p:nvSpPr>
        <p:spPr bwMode="auto">
          <a:xfrm rot="16629075">
            <a:off x="8010260" y="282310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88" name="Oval 118">
            <a:extLst>
              <a:ext uri="{FF2B5EF4-FFF2-40B4-BE49-F238E27FC236}">
                <a16:creationId xmlns:a16="http://schemas.microsoft.com/office/drawing/2014/main" id="{EF3C96FA-0002-7346-9464-35919E2F1140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10101793" y="3716073"/>
            <a:ext cx="152135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89" name="Oval 119">
            <a:extLst>
              <a:ext uri="{FF2B5EF4-FFF2-40B4-BE49-F238E27FC236}">
                <a16:creationId xmlns:a16="http://schemas.microsoft.com/office/drawing/2014/main" id="{EB4605EB-CE7F-1E44-9EC3-4D43892F1031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10228131" y="3880776"/>
            <a:ext cx="153458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0" name="Oval 120">
            <a:extLst>
              <a:ext uri="{FF2B5EF4-FFF2-40B4-BE49-F238E27FC236}">
                <a16:creationId xmlns:a16="http://schemas.microsoft.com/office/drawing/2014/main" id="{BD295D95-7A5D-3F48-9B3B-943CBDFB4AA5}"/>
              </a:ext>
            </a:extLst>
          </p:cNvPr>
          <p:cNvSpPr>
            <a:spLocks noChangeArrowheads="1"/>
          </p:cNvSpPr>
          <p:nvPr/>
        </p:nvSpPr>
        <p:spPr bwMode="auto">
          <a:xfrm rot="19680594">
            <a:off x="9818688" y="2898511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1" name="Oval 121">
            <a:extLst>
              <a:ext uri="{FF2B5EF4-FFF2-40B4-BE49-F238E27FC236}">
                <a16:creationId xmlns:a16="http://schemas.microsoft.com/office/drawing/2014/main" id="{9C0ECE98-D12E-E14D-840B-6BE45D6B5BD2}"/>
              </a:ext>
            </a:extLst>
          </p:cNvPr>
          <p:cNvSpPr>
            <a:spLocks noChangeArrowheads="1"/>
          </p:cNvSpPr>
          <p:nvPr/>
        </p:nvSpPr>
        <p:spPr bwMode="auto">
          <a:xfrm rot="19680594">
            <a:off x="9939074" y="2669646"/>
            <a:ext cx="153458" cy="15345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2" name="Oval 122">
            <a:extLst>
              <a:ext uri="{FF2B5EF4-FFF2-40B4-BE49-F238E27FC236}">
                <a16:creationId xmlns:a16="http://schemas.microsoft.com/office/drawing/2014/main" id="{494899C0-28AF-9C48-A879-F1E457603321}"/>
              </a:ext>
            </a:extLst>
          </p:cNvPr>
          <p:cNvSpPr>
            <a:spLocks noChangeArrowheads="1"/>
          </p:cNvSpPr>
          <p:nvPr/>
        </p:nvSpPr>
        <p:spPr bwMode="auto">
          <a:xfrm rot="19680594">
            <a:off x="9564688" y="3127375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3" name="Oval 123">
            <a:extLst>
              <a:ext uri="{FF2B5EF4-FFF2-40B4-BE49-F238E27FC236}">
                <a16:creationId xmlns:a16="http://schemas.microsoft.com/office/drawing/2014/main" id="{51346E30-1FE9-7E45-B77B-20845342D7E9}"/>
              </a:ext>
            </a:extLst>
          </p:cNvPr>
          <p:cNvSpPr>
            <a:spLocks noChangeArrowheads="1"/>
          </p:cNvSpPr>
          <p:nvPr/>
        </p:nvSpPr>
        <p:spPr bwMode="auto">
          <a:xfrm rot="19680594">
            <a:off x="9653324" y="2898511"/>
            <a:ext cx="153458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4" name="Oval 124">
            <a:extLst>
              <a:ext uri="{FF2B5EF4-FFF2-40B4-BE49-F238E27FC236}">
                <a16:creationId xmlns:a16="http://schemas.microsoft.com/office/drawing/2014/main" id="{DDAFA45B-D3E3-3345-8DCE-10D79CADF0A0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9563365" y="3010959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5" name="Oval 125">
            <a:extLst>
              <a:ext uri="{FF2B5EF4-FFF2-40B4-BE49-F238E27FC236}">
                <a16:creationId xmlns:a16="http://schemas.microsoft.com/office/drawing/2014/main" id="{094E8681-0E6A-DE46-8F77-4051204DCFDE}"/>
              </a:ext>
            </a:extLst>
          </p:cNvPr>
          <p:cNvSpPr>
            <a:spLocks noChangeArrowheads="1"/>
          </p:cNvSpPr>
          <p:nvPr/>
        </p:nvSpPr>
        <p:spPr bwMode="auto">
          <a:xfrm rot="19680594">
            <a:off x="10009188" y="2898511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6" name="Oval 126">
            <a:extLst>
              <a:ext uri="{FF2B5EF4-FFF2-40B4-BE49-F238E27FC236}">
                <a16:creationId xmlns:a16="http://schemas.microsoft.com/office/drawing/2014/main" id="{BC99D337-207B-C545-9279-65B7E6BC6E0F}"/>
              </a:ext>
            </a:extLst>
          </p:cNvPr>
          <p:cNvSpPr>
            <a:spLocks noChangeArrowheads="1"/>
          </p:cNvSpPr>
          <p:nvPr/>
        </p:nvSpPr>
        <p:spPr bwMode="auto">
          <a:xfrm rot="19680594">
            <a:off x="9882188" y="3063875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7" name="Oval 127">
            <a:extLst>
              <a:ext uri="{FF2B5EF4-FFF2-40B4-BE49-F238E27FC236}">
                <a16:creationId xmlns:a16="http://schemas.microsoft.com/office/drawing/2014/main" id="{E554E9DD-027E-D942-B801-DAB1EDD948F0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9829271" y="4026959"/>
            <a:ext cx="153458" cy="15345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8" name="Oval 128">
            <a:extLst>
              <a:ext uri="{FF2B5EF4-FFF2-40B4-BE49-F238E27FC236}">
                <a16:creationId xmlns:a16="http://schemas.microsoft.com/office/drawing/2014/main" id="{1301B762-0116-D04F-9C49-F0052D3092C2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9200886" y="2813844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9" name="Oval 129">
            <a:extLst>
              <a:ext uri="{FF2B5EF4-FFF2-40B4-BE49-F238E27FC236}">
                <a16:creationId xmlns:a16="http://schemas.microsoft.com/office/drawing/2014/main" id="{14503508-2070-D048-91E1-E306D2598B37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10228793" y="3843073"/>
            <a:ext cx="152135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00" name="Oval 130">
            <a:extLst>
              <a:ext uri="{FF2B5EF4-FFF2-40B4-BE49-F238E27FC236}">
                <a16:creationId xmlns:a16="http://schemas.microsoft.com/office/drawing/2014/main" id="{16CCDF1B-7ED9-C44C-B0A2-13141356EBAC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9970823" y="3970073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01" name="Oval 131">
            <a:extLst>
              <a:ext uri="{FF2B5EF4-FFF2-40B4-BE49-F238E27FC236}">
                <a16:creationId xmlns:a16="http://schemas.microsoft.com/office/drawing/2014/main" id="{00020EF0-DBE8-B943-8AA9-AB919C9251BE}"/>
              </a:ext>
            </a:extLst>
          </p:cNvPr>
          <p:cNvSpPr>
            <a:spLocks noChangeArrowheads="1"/>
          </p:cNvSpPr>
          <p:nvPr/>
        </p:nvSpPr>
        <p:spPr bwMode="auto">
          <a:xfrm rot="19680594">
            <a:off x="9755188" y="3190875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02" name="Oval 132">
            <a:extLst>
              <a:ext uri="{FF2B5EF4-FFF2-40B4-BE49-F238E27FC236}">
                <a16:creationId xmlns:a16="http://schemas.microsoft.com/office/drawing/2014/main" id="{1D228831-F57A-154C-B3FF-0D3571E76027}"/>
              </a:ext>
            </a:extLst>
          </p:cNvPr>
          <p:cNvSpPr>
            <a:spLocks noChangeArrowheads="1"/>
          </p:cNvSpPr>
          <p:nvPr/>
        </p:nvSpPr>
        <p:spPr bwMode="auto">
          <a:xfrm rot="19680594">
            <a:off x="10136188" y="3025511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03" name="Oval 133">
            <a:extLst>
              <a:ext uri="{FF2B5EF4-FFF2-40B4-BE49-F238E27FC236}">
                <a16:creationId xmlns:a16="http://schemas.microsoft.com/office/drawing/2014/main" id="{7CE912DF-8B7D-604A-98A1-420D0655BFEF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9880204" y="3753777"/>
            <a:ext cx="153458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04" name="Oval 134">
            <a:extLst>
              <a:ext uri="{FF2B5EF4-FFF2-40B4-BE49-F238E27FC236}">
                <a16:creationId xmlns:a16="http://schemas.microsoft.com/office/drawing/2014/main" id="{01EEE46C-4605-664E-B81A-A4031B1DDDAB}"/>
              </a:ext>
            </a:extLst>
          </p:cNvPr>
          <p:cNvSpPr>
            <a:spLocks noChangeArrowheads="1"/>
          </p:cNvSpPr>
          <p:nvPr/>
        </p:nvSpPr>
        <p:spPr bwMode="auto">
          <a:xfrm rot="19680594">
            <a:off x="9596438" y="2746375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05" name="Oval 135">
            <a:extLst>
              <a:ext uri="{FF2B5EF4-FFF2-40B4-BE49-F238E27FC236}">
                <a16:creationId xmlns:a16="http://schemas.microsoft.com/office/drawing/2014/main" id="{FDEC2612-A948-E447-82B3-429C758F2E2B}"/>
              </a:ext>
            </a:extLst>
          </p:cNvPr>
          <p:cNvSpPr>
            <a:spLocks noChangeArrowheads="1"/>
          </p:cNvSpPr>
          <p:nvPr/>
        </p:nvSpPr>
        <p:spPr bwMode="auto">
          <a:xfrm rot="19680594">
            <a:off x="10009188" y="3190875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06" name="Oval 136">
            <a:extLst>
              <a:ext uri="{FF2B5EF4-FFF2-40B4-BE49-F238E27FC236}">
                <a16:creationId xmlns:a16="http://schemas.microsoft.com/office/drawing/2014/main" id="{1AF42485-815E-BB46-9912-9EF8E0F03B67}"/>
              </a:ext>
            </a:extLst>
          </p:cNvPr>
          <p:cNvSpPr>
            <a:spLocks noChangeArrowheads="1"/>
          </p:cNvSpPr>
          <p:nvPr/>
        </p:nvSpPr>
        <p:spPr bwMode="auto">
          <a:xfrm rot="19680594">
            <a:off x="10149417" y="2701396"/>
            <a:ext cx="152136" cy="15345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07" name="Oval 137">
            <a:extLst>
              <a:ext uri="{FF2B5EF4-FFF2-40B4-BE49-F238E27FC236}">
                <a16:creationId xmlns:a16="http://schemas.microsoft.com/office/drawing/2014/main" id="{A1116E25-AAA8-3F4F-BCC4-19FCFDF001D5}"/>
              </a:ext>
            </a:extLst>
          </p:cNvPr>
          <p:cNvSpPr>
            <a:spLocks noChangeArrowheads="1"/>
          </p:cNvSpPr>
          <p:nvPr/>
        </p:nvSpPr>
        <p:spPr bwMode="auto">
          <a:xfrm rot="19680594">
            <a:off x="9628188" y="3025511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608" name="Graphic 17" descr="Monitor">
            <a:extLst>
              <a:ext uri="{FF2B5EF4-FFF2-40B4-BE49-F238E27FC236}">
                <a16:creationId xmlns:a16="http://schemas.microsoft.com/office/drawing/2014/main" id="{68D9CF76-984E-414C-A494-35B4DE827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854" y="1914261"/>
            <a:ext cx="3663157" cy="3664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609" name="Straight Arrow Connector 139">
            <a:extLst>
              <a:ext uri="{FF2B5EF4-FFF2-40B4-BE49-F238E27FC236}">
                <a16:creationId xmlns:a16="http://schemas.microsoft.com/office/drawing/2014/main" id="{802EE1D5-DF78-4B44-BCF0-15B997195A6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810500" y="2746376"/>
            <a:ext cx="0" cy="1464469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10" name="Straight Arrow Connector 140">
            <a:extLst>
              <a:ext uri="{FF2B5EF4-FFF2-40B4-BE49-F238E27FC236}">
                <a16:creationId xmlns:a16="http://schemas.microsoft.com/office/drawing/2014/main" id="{1AA7F658-84E5-B143-9694-9A66C516B895}"/>
              </a:ext>
            </a:extLst>
          </p:cNvPr>
          <p:cNvCxnSpPr>
            <a:cxnSpLocks/>
          </p:cNvCxnSpPr>
          <p:nvPr/>
        </p:nvCxnSpPr>
        <p:spPr bwMode="auto">
          <a:xfrm>
            <a:off x="7810500" y="4198937"/>
            <a:ext cx="2324365" cy="1190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611" name="Picture 10">
            <a:extLst>
              <a:ext uri="{FF2B5EF4-FFF2-40B4-BE49-F238E27FC236}">
                <a16:creationId xmlns:a16="http://schemas.microsoft.com/office/drawing/2014/main" id="{5E5CDB30-F51C-B148-AEA3-28FD81B9A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0" y="6389688"/>
            <a:ext cx="903553" cy="37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2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9AC7CD5-101D-3247-9758-0FDBE94F9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" r="16966"/>
          <a:stretch>
            <a:fillRect/>
          </a:stretch>
        </p:blipFill>
        <p:spPr bwMode="auto">
          <a:xfrm>
            <a:off x="11447198" y="5409407"/>
            <a:ext cx="617802" cy="75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3" name="Picture 16">
            <a:extLst>
              <a:ext uri="{FF2B5EF4-FFF2-40B4-BE49-F238E27FC236}">
                <a16:creationId xmlns:a16="http://schemas.microsoft.com/office/drawing/2014/main" id="{1F95CB5B-FF97-8A45-81D1-49113F7C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511" y="6159500"/>
            <a:ext cx="1736989" cy="21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70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7E115-6150-68F0-5480-C3F4E789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Visualization?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82997-EC5E-EBB5-77A5-4BB2951B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43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Graphic 4" descr="Database">
            <a:extLst>
              <a:ext uri="{FF2B5EF4-FFF2-40B4-BE49-F238E27FC236}">
                <a16:creationId xmlns:a16="http://schemas.microsoft.com/office/drawing/2014/main" id="{9566624A-A8E8-B14E-85D1-6279802AC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37465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Graphic 5" descr="Database">
            <a:extLst>
              <a:ext uri="{FF2B5EF4-FFF2-40B4-BE49-F238E27FC236}">
                <a16:creationId xmlns:a16="http://schemas.microsoft.com/office/drawing/2014/main" id="{F04DFF24-DACC-DD4F-B3A9-53DFEBE4E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19685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Graphic 6" descr="Database">
            <a:extLst>
              <a:ext uri="{FF2B5EF4-FFF2-40B4-BE49-F238E27FC236}">
                <a16:creationId xmlns:a16="http://schemas.microsoft.com/office/drawing/2014/main" id="{0B41301B-8467-7042-A36B-0B55A5A12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1820333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038656-4D86-3B4A-9D26-CCC37FCFA144}"/>
              </a:ext>
            </a:extLst>
          </p:cNvPr>
          <p:cNvCxnSpPr>
            <a:cxnSpLocks/>
          </p:cNvCxnSpPr>
          <p:nvPr/>
        </p:nvCxnSpPr>
        <p:spPr bwMode="auto">
          <a:xfrm>
            <a:off x="4508500" y="2963333"/>
            <a:ext cx="2730500" cy="465667"/>
          </a:xfrm>
          <a:prstGeom prst="straightConnector1">
            <a:avLst/>
          </a:prstGeom>
          <a:ln w="762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08BBA6-D0BE-5945-AE80-4C91ED8F57AB}"/>
              </a:ext>
            </a:extLst>
          </p:cNvPr>
          <p:cNvCxnSpPr>
            <a:cxnSpLocks/>
          </p:cNvCxnSpPr>
          <p:nvPr/>
        </p:nvCxnSpPr>
        <p:spPr bwMode="auto">
          <a:xfrm>
            <a:off x="2159000" y="3603625"/>
            <a:ext cx="4889500" cy="0"/>
          </a:xfrm>
          <a:prstGeom prst="straightConnector1">
            <a:avLst/>
          </a:prstGeom>
          <a:ln w="762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2DFB76-72BB-B44A-B897-62FE320F6A42}"/>
              </a:ext>
            </a:extLst>
          </p:cNvPr>
          <p:cNvCxnSpPr>
            <a:cxnSpLocks/>
          </p:cNvCxnSpPr>
          <p:nvPr/>
        </p:nvCxnSpPr>
        <p:spPr bwMode="auto">
          <a:xfrm flipV="1">
            <a:off x="3283480" y="3746500"/>
            <a:ext cx="3765021" cy="1143000"/>
          </a:xfrm>
          <a:prstGeom prst="straightConnector1">
            <a:avLst/>
          </a:prstGeom>
          <a:ln w="762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512" name="Oval 18">
            <a:extLst>
              <a:ext uri="{FF2B5EF4-FFF2-40B4-BE49-F238E27FC236}">
                <a16:creationId xmlns:a16="http://schemas.microsoft.com/office/drawing/2014/main" id="{760FA518-C1A4-3043-8E23-F6DBA316B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865" y="2984500"/>
            <a:ext cx="152135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13" name="Oval 19">
            <a:extLst>
              <a:ext uri="{FF2B5EF4-FFF2-40B4-BE49-F238E27FC236}">
                <a16:creationId xmlns:a16="http://schemas.microsoft.com/office/drawing/2014/main" id="{C1024912-88C9-BE47-8AA9-A60BAEA2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865" y="31498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14" name="Oval 20">
            <a:extLst>
              <a:ext uri="{FF2B5EF4-FFF2-40B4-BE49-F238E27FC236}">
                <a16:creationId xmlns:a16="http://schemas.microsoft.com/office/drawing/2014/main" id="{76642453-9DB3-B945-A747-549AC788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0365" y="3111500"/>
            <a:ext cx="152135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15" name="Oval 21">
            <a:extLst>
              <a:ext uri="{FF2B5EF4-FFF2-40B4-BE49-F238E27FC236}">
                <a16:creationId xmlns:a16="http://schemas.microsoft.com/office/drawing/2014/main" id="{E984CCB4-2511-8049-9FA0-CBC89C41A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865" y="35308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16" name="Oval 22">
            <a:extLst>
              <a:ext uri="{FF2B5EF4-FFF2-40B4-BE49-F238E27FC236}">
                <a16:creationId xmlns:a16="http://schemas.microsoft.com/office/drawing/2014/main" id="{C4BE1595-2D30-F34B-8214-CB55637C9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365" y="33403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17" name="Oval 23">
            <a:extLst>
              <a:ext uri="{FF2B5EF4-FFF2-40B4-BE49-F238E27FC236}">
                <a16:creationId xmlns:a16="http://schemas.microsoft.com/office/drawing/2014/main" id="{E6CEA3FD-4195-6848-A1C3-BE33596AF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0" y="3111500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18" name="Oval 24">
            <a:extLst>
              <a:ext uri="{FF2B5EF4-FFF2-40B4-BE49-F238E27FC236}">
                <a16:creationId xmlns:a16="http://schemas.microsoft.com/office/drawing/2014/main" id="{9B14B162-757A-854E-8B9A-4430C0248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865" y="34038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19" name="Oval 25">
            <a:extLst>
              <a:ext uri="{FF2B5EF4-FFF2-40B4-BE49-F238E27FC236}">
                <a16:creationId xmlns:a16="http://schemas.microsoft.com/office/drawing/2014/main" id="{4AC43FCF-67DF-754E-B0CC-B0E0B702D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865" y="3111500"/>
            <a:ext cx="152135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20" name="Oval 26">
            <a:extLst>
              <a:ext uri="{FF2B5EF4-FFF2-40B4-BE49-F238E27FC236}">
                <a16:creationId xmlns:a16="http://schemas.microsoft.com/office/drawing/2014/main" id="{CA5DD767-159B-6C46-89E0-C657AEFA7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3865" y="32768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21" name="Oval 27">
            <a:extLst>
              <a:ext uri="{FF2B5EF4-FFF2-40B4-BE49-F238E27FC236}">
                <a16:creationId xmlns:a16="http://schemas.microsoft.com/office/drawing/2014/main" id="{4FE36816-FB0D-F04C-B473-082E49D07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865" y="38483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22" name="Oval 28">
            <a:extLst>
              <a:ext uri="{FF2B5EF4-FFF2-40B4-BE49-F238E27FC236}">
                <a16:creationId xmlns:a16="http://schemas.microsoft.com/office/drawing/2014/main" id="{6206FE33-579A-5D41-AF56-10C8B00FB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3865" y="35308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23" name="Oval 29">
            <a:extLst>
              <a:ext uri="{FF2B5EF4-FFF2-40B4-BE49-F238E27FC236}">
                <a16:creationId xmlns:a16="http://schemas.microsoft.com/office/drawing/2014/main" id="{2C859C3B-1903-9345-9642-3931112F1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865" y="3111500"/>
            <a:ext cx="152135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24" name="Oval 30">
            <a:extLst>
              <a:ext uri="{FF2B5EF4-FFF2-40B4-BE49-F238E27FC236}">
                <a16:creationId xmlns:a16="http://schemas.microsoft.com/office/drawing/2014/main" id="{4E20AC9D-DA80-F74D-8E54-0B8E16414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6865" y="36578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25" name="Oval 31">
            <a:extLst>
              <a:ext uri="{FF2B5EF4-FFF2-40B4-BE49-F238E27FC236}">
                <a16:creationId xmlns:a16="http://schemas.microsoft.com/office/drawing/2014/main" id="{9D8C6F42-0386-A24B-A68E-005358331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6865" y="34038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26" name="Oval 32">
            <a:extLst>
              <a:ext uri="{FF2B5EF4-FFF2-40B4-BE49-F238E27FC236}">
                <a16:creationId xmlns:a16="http://schemas.microsoft.com/office/drawing/2014/main" id="{7EE87CB9-13BA-9341-B0D8-816886828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7865" y="3238500"/>
            <a:ext cx="152135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27" name="Oval 33">
            <a:extLst>
              <a:ext uri="{FF2B5EF4-FFF2-40B4-BE49-F238E27FC236}">
                <a16:creationId xmlns:a16="http://schemas.microsoft.com/office/drawing/2014/main" id="{4FBD3B91-E797-BC49-BBBE-DC8D8F785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0365" y="37848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28" name="Oval 34">
            <a:extLst>
              <a:ext uri="{FF2B5EF4-FFF2-40B4-BE49-F238E27FC236}">
                <a16:creationId xmlns:a16="http://schemas.microsoft.com/office/drawing/2014/main" id="{51A2B88D-4CE1-034D-B12B-D937F5CF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4865" y="35308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29" name="Oval 35">
            <a:extLst>
              <a:ext uri="{FF2B5EF4-FFF2-40B4-BE49-F238E27FC236}">
                <a16:creationId xmlns:a16="http://schemas.microsoft.com/office/drawing/2014/main" id="{0FF01D33-A0D8-E04B-BD09-A02C8D6C5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865" y="34038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30" name="Oval 36">
            <a:extLst>
              <a:ext uri="{FF2B5EF4-FFF2-40B4-BE49-F238E27FC236}">
                <a16:creationId xmlns:a16="http://schemas.microsoft.com/office/drawing/2014/main" id="{792A4384-66AD-1D45-8B97-762FA6B24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5365" y="3238500"/>
            <a:ext cx="152135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31" name="Oval 37">
            <a:extLst>
              <a:ext uri="{FF2B5EF4-FFF2-40B4-BE49-F238E27FC236}">
                <a16:creationId xmlns:a16="http://schemas.microsoft.com/office/drawing/2014/main" id="{2C15995F-6800-0048-B08A-F29E6A811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865" y="3238500"/>
            <a:ext cx="152135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32" name="Oval 38">
            <a:extLst>
              <a:ext uri="{FF2B5EF4-FFF2-40B4-BE49-F238E27FC236}">
                <a16:creationId xmlns:a16="http://schemas.microsoft.com/office/drawing/2014/main" id="{46CD9FDF-FDB4-234B-81D1-9D9EE6422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2857500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33" name="Oval 39">
            <a:extLst>
              <a:ext uri="{FF2B5EF4-FFF2-40B4-BE49-F238E27FC236}">
                <a16:creationId xmlns:a16="http://schemas.microsoft.com/office/drawing/2014/main" id="{99DD8C37-2E67-F341-8867-4422DC7A0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0" y="30228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34" name="Oval 40">
            <a:extLst>
              <a:ext uri="{FF2B5EF4-FFF2-40B4-BE49-F238E27FC236}">
                <a16:creationId xmlns:a16="http://schemas.microsoft.com/office/drawing/2014/main" id="{FE0E49E7-290E-C64C-AEF9-1899E1161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0" y="2984500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35" name="Oval 41">
            <a:extLst>
              <a:ext uri="{FF2B5EF4-FFF2-40B4-BE49-F238E27FC236}">
                <a16:creationId xmlns:a16="http://schemas.microsoft.com/office/drawing/2014/main" id="{A1929C35-8B4E-B64B-9059-C9F212E22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0" y="34038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36" name="Oval 42">
            <a:extLst>
              <a:ext uri="{FF2B5EF4-FFF2-40B4-BE49-F238E27FC236}">
                <a16:creationId xmlns:a16="http://schemas.microsoft.com/office/drawing/2014/main" id="{59C4AB99-F0A5-AF42-AECC-68785067E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0" y="32133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37" name="Oval 43">
            <a:extLst>
              <a:ext uri="{FF2B5EF4-FFF2-40B4-BE49-F238E27FC236}">
                <a16:creationId xmlns:a16="http://schemas.microsoft.com/office/drawing/2014/main" id="{DE1BC919-10A9-2643-9925-217B323DE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136" y="2984500"/>
            <a:ext cx="152135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38" name="Oval 44">
            <a:extLst>
              <a:ext uri="{FF2B5EF4-FFF2-40B4-BE49-F238E27FC236}">
                <a16:creationId xmlns:a16="http://schemas.microsoft.com/office/drawing/2014/main" id="{6483FC30-EABC-E244-B02B-ACC4FE655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0" y="32768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39" name="Oval 45">
            <a:extLst>
              <a:ext uri="{FF2B5EF4-FFF2-40B4-BE49-F238E27FC236}">
                <a16:creationId xmlns:a16="http://schemas.microsoft.com/office/drawing/2014/main" id="{C571D361-94BC-3845-A8F0-E5939FA83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0" y="2984500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40" name="Oval 46">
            <a:extLst>
              <a:ext uri="{FF2B5EF4-FFF2-40B4-BE49-F238E27FC236}">
                <a16:creationId xmlns:a16="http://schemas.microsoft.com/office/drawing/2014/main" id="{44A3317D-051D-3B4E-A86A-23435533B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0" y="31498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41" name="Oval 47">
            <a:extLst>
              <a:ext uri="{FF2B5EF4-FFF2-40B4-BE49-F238E27FC236}">
                <a16:creationId xmlns:a16="http://schemas.microsoft.com/office/drawing/2014/main" id="{FB158F75-2E44-EA45-A4F9-3629D08D1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0" y="37213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42" name="Oval 48">
            <a:extLst>
              <a:ext uri="{FF2B5EF4-FFF2-40B4-BE49-F238E27FC236}">
                <a16:creationId xmlns:a16="http://schemas.microsoft.com/office/drawing/2014/main" id="{D41FF4A0-1C20-6645-A01F-7705DE145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0" y="34038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43" name="Oval 49">
            <a:extLst>
              <a:ext uri="{FF2B5EF4-FFF2-40B4-BE49-F238E27FC236}">
                <a16:creationId xmlns:a16="http://schemas.microsoft.com/office/drawing/2014/main" id="{781391A9-EFFB-3D44-BE3C-AAA22C357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0" y="2984500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44" name="Oval 50">
            <a:extLst>
              <a:ext uri="{FF2B5EF4-FFF2-40B4-BE49-F238E27FC236}">
                <a16:creationId xmlns:a16="http://schemas.microsoft.com/office/drawing/2014/main" id="{FD3E8B93-3D09-9A4C-9B4D-2550F24B4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35308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45" name="Oval 51">
            <a:extLst>
              <a:ext uri="{FF2B5EF4-FFF2-40B4-BE49-F238E27FC236}">
                <a16:creationId xmlns:a16="http://schemas.microsoft.com/office/drawing/2014/main" id="{F998E491-9509-6341-9CB5-961D53B61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32768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46" name="Oval 52">
            <a:extLst>
              <a:ext uri="{FF2B5EF4-FFF2-40B4-BE49-F238E27FC236}">
                <a16:creationId xmlns:a16="http://schemas.microsoft.com/office/drawing/2014/main" id="{7F92283C-A97A-0840-A9AE-2D97FF322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3111500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47" name="Oval 53">
            <a:extLst>
              <a:ext uri="{FF2B5EF4-FFF2-40B4-BE49-F238E27FC236}">
                <a16:creationId xmlns:a16="http://schemas.microsoft.com/office/drawing/2014/main" id="{7FA68297-25F3-FB42-9B70-CF83A02D1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0" y="36578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48" name="Oval 54">
            <a:extLst>
              <a:ext uri="{FF2B5EF4-FFF2-40B4-BE49-F238E27FC236}">
                <a16:creationId xmlns:a16="http://schemas.microsoft.com/office/drawing/2014/main" id="{8A369B77-3342-1F46-B369-08B288576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0" y="34038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49" name="Oval 55">
            <a:extLst>
              <a:ext uri="{FF2B5EF4-FFF2-40B4-BE49-F238E27FC236}">
                <a16:creationId xmlns:a16="http://schemas.microsoft.com/office/drawing/2014/main" id="{DA88467D-66E4-E140-B3EF-3032231DB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0" y="32768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50" name="Oval 56">
            <a:extLst>
              <a:ext uri="{FF2B5EF4-FFF2-40B4-BE49-F238E27FC236}">
                <a16:creationId xmlns:a16="http://schemas.microsoft.com/office/drawing/2014/main" id="{F3247403-C2C8-394A-B466-0B00CD25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0" y="3111500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51" name="Oval 57">
            <a:extLst>
              <a:ext uri="{FF2B5EF4-FFF2-40B4-BE49-F238E27FC236}">
                <a16:creationId xmlns:a16="http://schemas.microsoft.com/office/drawing/2014/main" id="{DA5D7952-4522-184C-839A-3904D9E53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0" y="3111500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52" name="Oval 58">
            <a:extLst>
              <a:ext uri="{FF2B5EF4-FFF2-40B4-BE49-F238E27FC236}">
                <a16:creationId xmlns:a16="http://schemas.microsoft.com/office/drawing/2014/main" id="{C8870BD1-ED11-8743-9F5A-57FB3496A7DE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8857589" y="3588412"/>
            <a:ext cx="152135" cy="15345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53" name="Oval 59">
            <a:extLst>
              <a:ext uri="{FF2B5EF4-FFF2-40B4-BE49-F238E27FC236}">
                <a16:creationId xmlns:a16="http://schemas.microsoft.com/office/drawing/2014/main" id="{772CFC22-89C2-8948-855D-D1FB37BC05DE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8983928" y="3753115"/>
            <a:ext cx="153458" cy="15345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54" name="Oval 60">
            <a:extLst>
              <a:ext uri="{FF2B5EF4-FFF2-40B4-BE49-F238E27FC236}">
                <a16:creationId xmlns:a16="http://schemas.microsoft.com/office/drawing/2014/main" id="{14DE20D9-1116-6B43-892D-57F46BA92507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9302089" y="3715412"/>
            <a:ext cx="152135" cy="15345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55" name="Oval 61">
            <a:extLst>
              <a:ext uri="{FF2B5EF4-FFF2-40B4-BE49-F238E27FC236}">
                <a16:creationId xmlns:a16="http://schemas.microsoft.com/office/drawing/2014/main" id="{C1651450-D21B-7349-B59E-65A576BCEC98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9423135" y="3487209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56" name="Oval 62">
            <a:extLst>
              <a:ext uri="{FF2B5EF4-FFF2-40B4-BE49-F238E27FC236}">
                <a16:creationId xmlns:a16="http://schemas.microsoft.com/office/drawing/2014/main" id="{8E42D058-76DC-E440-9F83-3A8032E8439E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9047428" y="3943615"/>
            <a:ext cx="153458" cy="15345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57" name="Oval 63">
            <a:extLst>
              <a:ext uri="{FF2B5EF4-FFF2-40B4-BE49-F238E27FC236}">
                <a16:creationId xmlns:a16="http://schemas.microsoft.com/office/drawing/2014/main" id="{C66A8ED1-3F7A-CA47-B1DC-E81534EE899C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9137386" y="3716073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58" name="Oval 64">
            <a:extLst>
              <a:ext uri="{FF2B5EF4-FFF2-40B4-BE49-F238E27FC236}">
                <a16:creationId xmlns:a16="http://schemas.microsoft.com/office/drawing/2014/main" id="{BE5CC0C4-B686-BC41-AC60-61655A55FFFD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8318500" y="2883959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59" name="Oval 65">
            <a:extLst>
              <a:ext uri="{FF2B5EF4-FFF2-40B4-BE49-F238E27FC236}">
                <a16:creationId xmlns:a16="http://schemas.microsoft.com/office/drawing/2014/main" id="{B982E97F-4E45-DA40-8442-9229A8D99AB4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9492589" y="3715412"/>
            <a:ext cx="152135" cy="15345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60" name="Oval 66">
            <a:extLst>
              <a:ext uri="{FF2B5EF4-FFF2-40B4-BE49-F238E27FC236}">
                <a16:creationId xmlns:a16="http://schemas.microsoft.com/office/drawing/2014/main" id="{02B20C71-7126-0143-AC18-BC5FB8A5DEF4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9364928" y="3880115"/>
            <a:ext cx="153458" cy="15345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61" name="Oval 67">
            <a:extLst>
              <a:ext uri="{FF2B5EF4-FFF2-40B4-BE49-F238E27FC236}">
                <a16:creationId xmlns:a16="http://schemas.microsoft.com/office/drawing/2014/main" id="{C13B5E45-1858-2D43-A8F3-A37246EA9673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8585069" y="3900620"/>
            <a:ext cx="153458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62" name="Oval 68">
            <a:extLst>
              <a:ext uri="{FF2B5EF4-FFF2-40B4-BE49-F238E27FC236}">
                <a16:creationId xmlns:a16="http://schemas.microsoft.com/office/drawing/2014/main" id="{4E099238-1426-C04C-9C34-7B40D3398AC5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9746589" y="3715412"/>
            <a:ext cx="152135" cy="15345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63" name="Oval 69">
            <a:extLst>
              <a:ext uri="{FF2B5EF4-FFF2-40B4-BE49-F238E27FC236}">
                <a16:creationId xmlns:a16="http://schemas.microsoft.com/office/drawing/2014/main" id="{EFBE1515-09A5-F348-8FB0-123752F0AB33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8984589" y="3715412"/>
            <a:ext cx="152135" cy="15345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64" name="Oval 70">
            <a:extLst>
              <a:ext uri="{FF2B5EF4-FFF2-40B4-BE49-F238E27FC236}">
                <a16:creationId xmlns:a16="http://schemas.microsoft.com/office/drawing/2014/main" id="{C1BBB4C7-16F7-1D4C-8A04-5482AF3C3EEE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8725959" y="3843073"/>
            <a:ext cx="152135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65" name="Oval 71">
            <a:extLst>
              <a:ext uri="{FF2B5EF4-FFF2-40B4-BE49-F238E27FC236}">
                <a16:creationId xmlns:a16="http://schemas.microsoft.com/office/drawing/2014/main" id="{4C25748D-60C3-984E-ABE6-C03B498013DA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9237928" y="4007115"/>
            <a:ext cx="153458" cy="15345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66" name="Oval 72">
            <a:extLst>
              <a:ext uri="{FF2B5EF4-FFF2-40B4-BE49-F238E27FC236}">
                <a16:creationId xmlns:a16="http://schemas.microsoft.com/office/drawing/2014/main" id="{BC9123CE-80D4-2442-B268-526AF1BBA130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9619589" y="3842412"/>
            <a:ext cx="152135" cy="15345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67" name="Oval 73">
            <a:extLst>
              <a:ext uri="{FF2B5EF4-FFF2-40B4-BE49-F238E27FC236}">
                <a16:creationId xmlns:a16="http://schemas.microsoft.com/office/drawing/2014/main" id="{7386743D-82B5-3D45-AB0D-65723D08E344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8635339" y="3626776"/>
            <a:ext cx="153458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68" name="Oval 74">
            <a:extLst>
              <a:ext uri="{FF2B5EF4-FFF2-40B4-BE49-F238E27FC236}">
                <a16:creationId xmlns:a16="http://schemas.microsoft.com/office/drawing/2014/main" id="{58C17509-A7A1-4B42-A75A-D6A4F69CA6FD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9079178" y="3562615"/>
            <a:ext cx="153458" cy="15345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69" name="Oval 75">
            <a:extLst>
              <a:ext uri="{FF2B5EF4-FFF2-40B4-BE49-F238E27FC236}">
                <a16:creationId xmlns:a16="http://schemas.microsoft.com/office/drawing/2014/main" id="{5B5F273E-17C1-E64F-8512-CC3E62D57B45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9491928" y="4007115"/>
            <a:ext cx="153458" cy="15345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70" name="Oval 76">
            <a:extLst>
              <a:ext uri="{FF2B5EF4-FFF2-40B4-BE49-F238E27FC236}">
                <a16:creationId xmlns:a16="http://schemas.microsoft.com/office/drawing/2014/main" id="{4CCDC33A-F276-8442-8087-02C5604A2DC2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9632156" y="3518959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71" name="Oval 77">
            <a:extLst>
              <a:ext uri="{FF2B5EF4-FFF2-40B4-BE49-F238E27FC236}">
                <a16:creationId xmlns:a16="http://schemas.microsoft.com/office/drawing/2014/main" id="{45664AFE-7B40-7D4A-89F8-F5FD6DAEE773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9111589" y="3842412"/>
            <a:ext cx="152135" cy="15345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72" name="Oval 78">
            <a:extLst>
              <a:ext uri="{FF2B5EF4-FFF2-40B4-BE49-F238E27FC236}">
                <a16:creationId xmlns:a16="http://schemas.microsoft.com/office/drawing/2014/main" id="{4B730B56-77E6-D245-8B40-07823F572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730" y="3111500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73" name="Oval 79">
            <a:extLst>
              <a:ext uri="{FF2B5EF4-FFF2-40B4-BE49-F238E27FC236}">
                <a16:creationId xmlns:a16="http://schemas.microsoft.com/office/drawing/2014/main" id="{DC25CC1E-AAB4-214A-8D0F-9D14AE7AB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7730" y="32768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74" name="Oval 80">
            <a:extLst>
              <a:ext uri="{FF2B5EF4-FFF2-40B4-BE49-F238E27FC236}">
                <a16:creationId xmlns:a16="http://schemas.microsoft.com/office/drawing/2014/main" id="{1CE965FA-1D2B-A74D-8625-0B361EAB6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5230" y="3238500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75" name="Oval 81">
            <a:extLst>
              <a:ext uri="{FF2B5EF4-FFF2-40B4-BE49-F238E27FC236}">
                <a16:creationId xmlns:a16="http://schemas.microsoft.com/office/drawing/2014/main" id="{3A2590A7-5420-E54F-8A24-29FE29914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7730" y="36578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76" name="Oval 82">
            <a:extLst>
              <a:ext uri="{FF2B5EF4-FFF2-40B4-BE49-F238E27FC236}">
                <a16:creationId xmlns:a16="http://schemas.microsoft.com/office/drawing/2014/main" id="{966CDED0-3C82-3A44-B619-6710A245D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1230" y="34673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77" name="Oval 83">
            <a:extLst>
              <a:ext uri="{FF2B5EF4-FFF2-40B4-BE49-F238E27FC236}">
                <a16:creationId xmlns:a16="http://schemas.microsoft.com/office/drawing/2014/main" id="{D35928E0-1AC1-A44D-9184-7DFAA825D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9865" y="3238500"/>
            <a:ext cx="152135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78" name="Oval 84">
            <a:extLst>
              <a:ext uri="{FF2B5EF4-FFF2-40B4-BE49-F238E27FC236}">
                <a16:creationId xmlns:a16="http://schemas.microsoft.com/office/drawing/2014/main" id="{C9A65063-661E-7F4A-BD11-5B17DCCBD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7730" y="35308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79" name="Oval 85">
            <a:extLst>
              <a:ext uri="{FF2B5EF4-FFF2-40B4-BE49-F238E27FC236}">
                <a16:creationId xmlns:a16="http://schemas.microsoft.com/office/drawing/2014/main" id="{CF4EADE8-6C7A-E045-BDF6-97438889A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5730" y="3238500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80" name="Oval 86">
            <a:extLst>
              <a:ext uri="{FF2B5EF4-FFF2-40B4-BE49-F238E27FC236}">
                <a16:creationId xmlns:a16="http://schemas.microsoft.com/office/drawing/2014/main" id="{CC405D8F-DFEA-144C-B117-7803A146E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8730" y="34038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81" name="Oval 87">
            <a:extLst>
              <a:ext uri="{FF2B5EF4-FFF2-40B4-BE49-F238E27FC236}">
                <a16:creationId xmlns:a16="http://schemas.microsoft.com/office/drawing/2014/main" id="{D219CF67-D440-DF41-9F95-25C4E64A1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7730" y="39753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82" name="Oval 88">
            <a:extLst>
              <a:ext uri="{FF2B5EF4-FFF2-40B4-BE49-F238E27FC236}">
                <a16:creationId xmlns:a16="http://schemas.microsoft.com/office/drawing/2014/main" id="{B38AFB25-97FF-8C41-BBD1-96CE9E3C2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8730" y="36578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83" name="Oval 89">
            <a:extLst>
              <a:ext uri="{FF2B5EF4-FFF2-40B4-BE49-F238E27FC236}">
                <a16:creationId xmlns:a16="http://schemas.microsoft.com/office/drawing/2014/main" id="{7C75A69E-2C27-8341-B880-3447948B3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7730" y="3238500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84" name="Oval 90">
            <a:extLst>
              <a:ext uri="{FF2B5EF4-FFF2-40B4-BE49-F238E27FC236}">
                <a16:creationId xmlns:a16="http://schemas.microsoft.com/office/drawing/2014/main" id="{C286D3B8-8D3C-C64E-AA3C-1B5BAE966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730" y="37848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85" name="Oval 91">
            <a:extLst>
              <a:ext uri="{FF2B5EF4-FFF2-40B4-BE49-F238E27FC236}">
                <a16:creationId xmlns:a16="http://schemas.microsoft.com/office/drawing/2014/main" id="{61B7285F-A1E5-3C45-A61B-B8284AA49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730" y="35308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86" name="Oval 92">
            <a:extLst>
              <a:ext uri="{FF2B5EF4-FFF2-40B4-BE49-F238E27FC236}">
                <a16:creationId xmlns:a16="http://schemas.microsoft.com/office/drawing/2014/main" id="{740EE12B-2A23-D44B-B233-CBF2A57BD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730" y="3365500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87" name="Oval 93">
            <a:extLst>
              <a:ext uri="{FF2B5EF4-FFF2-40B4-BE49-F238E27FC236}">
                <a16:creationId xmlns:a16="http://schemas.microsoft.com/office/drawing/2014/main" id="{ED4C0523-E885-3142-91BC-A85B41732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5230" y="39118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88" name="Oval 94">
            <a:extLst>
              <a:ext uri="{FF2B5EF4-FFF2-40B4-BE49-F238E27FC236}">
                <a16:creationId xmlns:a16="http://schemas.microsoft.com/office/drawing/2014/main" id="{64F7CE32-30FA-C549-9613-55D0F67FA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9730" y="36578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89" name="Oval 95">
            <a:extLst>
              <a:ext uri="{FF2B5EF4-FFF2-40B4-BE49-F238E27FC236}">
                <a16:creationId xmlns:a16="http://schemas.microsoft.com/office/drawing/2014/main" id="{9644920B-8EDE-664D-8182-8155EF058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5730" y="353086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90" name="Oval 96">
            <a:extLst>
              <a:ext uri="{FF2B5EF4-FFF2-40B4-BE49-F238E27FC236}">
                <a16:creationId xmlns:a16="http://schemas.microsoft.com/office/drawing/2014/main" id="{6A766F94-D316-B44D-9F2E-0E2AEC7924FD}"/>
              </a:ext>
            </a:extLst>
          </p:cNvPr>
          <p:cNvSpPr>
            <a:spLocks noChangeArrowheads="1"/>
          </p:cNvSpPr>
          <p:nvPr/>
        </p:nvSpPr>
        <p:spPr bwMode="auto">
          <a:xfrm rot="16629075">
            <a:off x="8182240" y="2764897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91" name="Oval 97">
            <a:extLst>
              <a:ext uri="{FF2B5EF4-FFF2-40B4-BE49-F238E27FC236}">
                <a16:creationId xmlns:a16="http://schemas.microsoft.com/office/drawing/2014/main" id="{74D4DADB-4386-2F41-A7C1-688C38A4F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4730" y="3365500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92" name="Oval 98">
            <a:extLst>
              <a:ext uri="{FF2B5EF4-FFF2-40B4-BE49-F238E27FC236}">
                <a16:creationId xmlns:a16="http://schemas.microsoft.com/office/drawing/2014/main" id="{30B2B27A-225B-1942-A09B-44652163E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7865" y="2984500"/>
            <a:ext cx="152135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93" name="Oval 99">
            <a:extLst>
              <a:ext uri="{FF2B5EF4-FFF2-40B4-BE49-F238E27FC236}">
                <a16:creationId xmlns:a16="http://schemas.microsoft.com/office/drawing/2014/main" id="{08B23EDB-DF7E-9347-8B3B-7D2E1B40E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865" y="31498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94" name="Oval 100">
            <a:extLst>
              <a:ext uri="{FF2B5EF4-FFF2-40B4-BE49-F238E27FC236}">
                <a16:creationId xmlns:a16="http://schemas.microsoft.com/office/drawing/2014/main" id="{2AA6B5D7-8D8F-3148-9869-269200B7E54A}"/>
              </a:ext>
            </a:extLst>
          </p:cNvPr>
          <p:cNvSpPr>
            <a:spLocks noChangeArrowheads="1"/>
          </p:cNvSpPr>
          <p:nvPr/>
        </p:nvSpPr>
        <p:spPr bwMode="auto">
          <a:xfrm rot="16629075">
            <a:off x="9216760" y="263260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95" name="Oval 101">
            <a:extLst>
              <a:ext uri="{FF2B5EF4-FFF2-40B4-BE49-F238E27FC236}">
                <a16:creationId xmlns:a16="http://schemas.microsoft.com/office/drawing/2014/main" id="{9F7CF77B-6A53-4D4B-B2FC-591A9EB2C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865" y="35308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96" name="Oval 102">
            <a:extLst>
              <a:ext uri="{FF2B5EF4-FFF2-40B4-BE49-F238E27FC236}">
                <a16:creationId xmlns:a16="http://schemas.microsoft.com/office/drawing/2014/main" id="{4E39C3F0-010B-2B46-B5D0-9F54BEF42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8365" y="33403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97" name="Oval 103">
            <a:extLst>
              <a:ext uri="{FF2B5EF4-FFF2-40B4-BE49-F238E27FC236}">
                <a16:creationId xmlns:a16="http://schemas.microsoft.com/office/drawing/2014/main" id="{203FF7F9-1CEB-6348-8681-7E1BFB2683E0}"/>
              </a:ext>
            </a:extLst>
          </p:cNvPr>
          <p:cNvSpPr>
            <a:spLocks noChangeArrowheads="1"/>
          </p:cNvSpPr>
          <p:nvPr/>
        </p:nvSpPr>
        <p:spPr bwMode="auto">
          <a:xfrm rot="16629075">
            <a:off x="9026260" y="263260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98" name="Oval 104">
            <a:extLst>
              <a:ext uri="{FF2B5EF4-FFF2-40B4-BE49-F238E27FC236}">
                <a16:creationId xmlns:a16="http://schemas.microsoft.com/office/drawing/2014/main" id="{74C6FBEC-62E4-184C-9E43-83BD2B6C0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865" y="34038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99" name="Oval 105">
            <a:extLst>
              <a:ext uri="{FF2B5EF4-FFF2-40B4-BE49-F238E27FC236}">
                <a16:creationId xmlns:a16="http://schemas.microsoft.com/office/drawing/2014/main" id="{9E8FF27B-7FDF-5845-B138-7BA5EB137F59}"/>
              </a:ext>
            </a:extLst>
          </p:cNvPr>
          <p:cNvSpPr>
            <a:spLocks noChangeArrowheads="1"/>
          </p:cNvSpPr>
          <p:nvPr/>
        </p:nvSpPr>
        <p:spPr bwMode="auto">
          <a:xfrm rot="16629075">
            <a:off x="8454760" y="263260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00" name="Oval 106">
            <a:extLst>
              <a:ext uri="{FF2B5EF4-FFF2-40B4-BE49-F238E27FC236}">
                <a16:creationId xmlns:a16="http://schemas.microsoft.com/office/drawing/2014/main" id="{FA0EA161-A4BE-BE44-B457-0451D66C9BD0}"/>
              </a:ext>
            </a:extLst>
          </p:cNvPr>
          <p:cNvSpPr>
            <a:spLocks noChangeArrowheads="1"/>
          </p:cNvSpPr>
          <p:nvPr/>
        </p:nvSpPr>
        <p:spPr bwMode="auto">
          <a:xfrm rot="16629075">
            <a:off x="8663781" y="3000376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01" name="Oval 107">
            <a:extLst>
              <a:ext uri="{FF2B5EF4-FFF2-40B4-BE49-F238E27FC236}">
                <a16:creationId xmlns:a16="http://schemas.microsoft.com/office/drawing/2014/main" id="{C18DDC64-7BD2-2A47-BA29-A3D1AEFDB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865" y="38483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02" name="Oval 108">
            <a:extLst>
              <a:ext uri="{FF2B5EF4-FFF2-40B4-BE49-F238E27FC236}">
                <a16:creationId xmlns:a16="http://schemas.microsoft.com/office/drawing/2014/main" id="{99C72CE7-D154-0F4C-9091-A67DBE1EDB3D}"/>
              </a:ext>
            </a:extLst>
          </p:cNvPr>
          <p:cNvSpPr>
            <a:spLocks noChangeArrowheads="1"/>
          </p:cNvSpPr>
          <p:nvPr/>
        </p:nvSpPr>
        <p:spPr bwMode="auto">
          <a:xfrm rot="16629075">
            <a:off x="8777553" y="2625990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03" name="Oval 109">
            <a:extLst>
              <a:ext uri="{FF2B5EF4-FFF2-40B4-BE49-F238E27FC236}">
                <a16:creationId xmlns:a16="http://schemas.microsoft.com/office/drawing/2014/main" id="{5816429F-AE8C-BD4B-B749-3A0723AD6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865" y="3111500"/>
            <a:ext cx="152135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04" name="Oval 110">
            <a:extLst>
              <a:ext uri="{FF2B5EF4-FFF2-40B4-BE49-F238E27FC236}">
                <a16:creationId xmlns:a16="http://schemas.microsoft.com/office/drawing/2014/main" id="{7C2D5C60-849F-B244-9723-D7A53220376D}"/>
              </a:ext>
            </a:extLst>
          </p:cNvPr>
          <p:cNvSpPr>
            <a:spLocks noChangeArrowheads="1"/>
          </p:cNvSpPr>
          <p:nvPr/>
        </p:nvSpPr>
        <p:spPr bwMode="auto">
          <a:xfrm rot="16629075">
            <a:off x="9661260" y="2714626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05" name="Oval 111">
            <a:extLst>
              <a:ext uri="{FF2B5EF4-FFF2-40B4-BE49-F238E27FC236}">
                <a16:creationId xmlns:a16="http://schemas.microsoft.com/office/drawing/2014/main" id="{404BCC77-D3D4-2940-988B-8CE4AFFC4CC3}"/>
              </a:ext>
            </a:extLst>
          </p:cNvPr>
          <p:cNvSpPr>
            <a:spLocks noChangeArrowheads="1"/>
          </p:cNvSpPr>
          <p:nvPr/>
        </p:nvSpPr>
        <p:spPr bwMode="auto">
          <a:xfrm rot="16629075">
            <a:off x="9661260" y="2460626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06" name="Oval 112">
            <a:extLst>
              <a:ext uri="{FF2B5EF4-FFF2-40B4-BE49-F238E27FC236}">
                <a16:creationId xmlns:a16="http://schemas.microsoft.com/office/drawing/2014/main" id="{83A78D35-10C4-D349-80BF-01FC42A8E5E2}"/>
              </a:ext>
            </a:extLst>
          </p:cNvPr>
          <p:cNvSpPr>
            <a:spLocks noChangeArrowheads="1"/>
          </p:cNvSpPr>
          <p:nvPr/>
        </p:nvSpPr>
        <p:spPr bwMode="auto">
          <a:xfrm rot="16629075">
            <a:off x="8518260" y="282310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07" name="Oval 113">
            <a:extLst>
              <a:ext uri="{FF2B5EF4-FFF2-40B4-BE49-F238E27FC236}">
                <a16:creationId xmlns:a16="http://schemas.microsoft.com/office/drawing/2014/main" id="{F31143F4-EFD2-A84F-8D01-E55498DBF82E}"/>
              </a:ext>
            </a:extLst>
          </p:cNvPr>
          <p:cNvSpPr>
            <a:spLocks noChangeArrowheads="1"/>
          </p:cNvSpPr>
          <p:nvPr/>
        </p:nvSpPr>
        <p:spPr bwMode="auto">
          <a:xfrm rot="16629075">
            <a:off x="9724760" y="2841626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08" name="Oval 114">
            <a:extLst>
              <a:ext uri="{FF2B5EF4-FFF2-40B4-BE49-F238E27FC236}">
                <a16:creationId xmlns:a16="http://schemas.microsoft.com/office/drawing/2014/main" id="{11BF6D3C-413D-0D43-B266-88CCC93C4D72}"/>
              </a:ext>
            </a:extLst>
          </p:cNvPr>
          <p:cNvSpPr>
            <a:spLocks noChangeArrowheads="1"/>
          </p:cNvSpPr>
          <p:nvPr/>
        </p:nvSpPr>
        <p:spPr bwMode="auto">
          <a:xfrm rot="16629075">
            <a:off x="10169260" y="2587626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09" name="Oval 115">
            <a:extLst>
              <a:ext uri="{FF2B5EF4-FFF2-40B4-BE49-F238E27FC236}">
                <a16:creationId xmlns:a16="http://schemas.microsoft.com/office/drawing/2014/main" id="{11CC3B52-0F71-194B-8D8E-D720E1B6FB86}"/>
              </a:ext>
            </a:extLst>
          </p:cNvPr>
          <p:cNvSpPr>
            <a:spLocks noChangeArrowheads="1"/>
          </p:cNvSpPr>
          <p:nvPr/>
        </p:nvSpPr>
        <p:spPr bwMode="auto">
          <a:xfrm rot="16629075">
            <a:off x="9915260" y="2460626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10" name="Oval 116">
            <a:extLst>
              <a:ext uri="{FF2B5EF4-FFF2-40B4-BE49-F238E27FC236}">
                <a16:creationId xmlns:a16="http://schemas.microsoft.com/office/drawing/2014/main" id="{FF238E6B-4254-B240-8F69-F9F0A3181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3021" y="280061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11" name="Oval 117">
            <a:extLst>
              <a:ext uri="{FF2B5EF4-FFF2-40B4-BE49-F238E27FC236}">
                <a16:creationId xmlns:a16="http://schemas.microsoft.com/office/drawing/2014/main" id="{3366A831-58C6-C444-8B4C-2DC325AF14E7}"/>
              </a:ext>
            </a:extLst>
          </p:cNvPr>
          <p:cNvSpPr>
            <a:spLocks noChangeArrowheads="1"/>
          </p:cNvSpPr>
          <p:nvPr/>
        </p:nvSpPr>
        <p:spPr bwMode="auto">
          <a:xfrm rot="16629075">
            <a:off x="8010260" y="282310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12" name="Oval 118">
            <a:extLst>
              <a:ext uri="{FF2B5EF4-FFF2-40B4-BE49-F238E27FC236}">
                <a16:creationId xmlns:a16="http://schemas.microsoft.com/office/drawing/2014/main" id="{754BC58B-E949-5D4D-A919-7981FBEDC8B7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10101793" y="3716073"/>
            <a:ext cx="152135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13" name="Oval 119">
            <a:extLst>
              <a:ext uri="{FF2B5EF4-FFF2-40B4-BE49-F238E27FC236}">
                <a16:creationId xmlns:a16="http://schemas.microsoft.com/office/drawing/2014/main" id="{7D7F1A8C-24B9-FB49-9019-DAE780BDCA7B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10228131" y="3880776"/>
            <a:ext cx="153458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14" name="Oval 120">
            <a:extLst>
              <a:ext uri="{FF2B5EF4-FFF2-40B4-BE49-F238E27FC236}">
                <a16:creationId xmlns:a16="http://schemas.microsoft.com/office/drawing/2014/main" id="{B1BA3E2F-38E9-A143-9213-23173FF2FDEF}"/>
              </a:ext>
            </a:extLst>
          </p:cNvPr>
          <p:cNvSpPr>
            <a:spLocks noChangeArrowheads="1"/>
          </p:cNvSpPr>
          <p:nvPr/>
        </p:nvSpPr>
        <p:spPr bwMode="auto">
          <a:xfrm rot="19680594">
            <a:off x="9818688" y="2898511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15" name="Oval 121">
            <a:extLst>
              <a:ext uri="{FF2B5EF4-FFF2-40B4-BE49-F238E27FC236}">
                <a16:creationId xmlns:a16="http://schemas.microsoft.com/office/drawing/2014/main" id="{C5C006B9-A050-7045-8A44-697061B76492}"/>
              </a:ext>
            </a:extLst>
          </p:cNvPr>
          <p:cNvSpPr>
            <a:spLocks noChangeArrowheads="1"/>
          </p:cNvSpPr>
          <p:nvPr/>
        </p:nvSpPr>
        <p:spPr bwMode="auto">
          <a:xfrm rot="19680594">
            <a:off x="9939074" y="2669646"/>
            <a:ext cx="153458" cy="15345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16" name="Oval 122">
            <a:extLst>
              <a:ext uri="{FF2B5EF4-FFF2-40B4-BE49-F238E27FC236}">
                <a16:creationId xmlns:a16="http://schemas.microsoft.com/office/drawing/2014/main" id="{0FC8189B-EDCA-3748-B004-ACC8A5C6C47E}"/>
              </a:ext>
            </a:extLst>
          </p:cNvPr>
          <p:cNvSpPr>
            <a:spLocks noChangeArrowheads="1"/>
          </p:cNvSpPr>
          <p:nvPr/>
        </p:nvSpPr>
        <p:spPr bwMode="auto">
          <a:xfrm rot="19680594">
            <a:off x="9564688" y="3127375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17" name="Oval 123">
            <a:extLst>
              <a:ext uri="{FF2B5EF4-FFF2-40B4-BE49-F238E27FC236}">
                <a16:creationId xmlns:a16="http://schemas.microsoft.com/office/drawing/2014/main" id="{2A782E9D-3D4B-4E4C-B603-B82523B14DAA}"/>
              </a:ext>
            </a:extLst>
          </p:cNvPr>
          <p:cNvSpPr>
            <a:spLocks noChangeArrowheads="1"/>
          </p:cNvSpPr>
          <p:nvPr/>
        </p:nvSpPr>
        <p:spPr bwMode="auto">
          <a:xfrm rot="19680594">
            <a:off x="9653324" y="2898511"/>
            <a:ext cx="153458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18" name="Oval 124">
            <a:extLst>
              <a:ext uri="{FF2B5EF4-FFF2-40B4-BE49-F238E27FC236}">
                <a16:creationId xmlns:a16="http://schemas.microsoft.com/office/drawing/2014/main" id="{7582884E-BB50-D641-BA6F-42BD9EDE18E0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9563365" y="3010959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19" name="Oval 125">
            <a:extLst>
              <a:ext uri="{FF2B5EF4-FFF2-40B4-BE49-F238E27FC236}">
                <a16:creationId xmlns:a16="http://schemas.microsoft.com/office/drawing/2014/main" id="{07CD3930-925F-254D-8741-0EF8116C4216}"/>
              </a:ext>
            </a:extLst>
          </p:cNvPr>
          <p:cNvSpPr>
            <a:spLocks noChangeArrowheads="1"/>
          </p:cNvSpPr>
          <p:nvPr/>
        </p:nvSpPr>
        <p:spPr bwMode="auto">
          <a:xfrm rot="19680594">
            <a:off x="10009188" y="2898511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20" name="Oval 126">
            <a:extLst>
              <a:ext uri="{FF2B5EF4-FFF2-40B4-BE49-F238E27FC236}">
                <a16:creationId xmlns:a16="http://schemas.microsoft.com/office/drawing/2014/main" id="{9F1359B4-4EF1-E34C-B927-9E512EC9BAE0}"/>
              </a:ext>
            </a:extLst>
          </p:cNvPr>
          <p:cNvSpPr>
            <a:spLocks noChangeArrowheads="1"/>
          </p:cNvSpPr>
          <p:nvPr/>
        </p:nvSpPr>
        <p:spPr bwMode="auto">
          <a:xfrm rot="19680594">
            <a:off x="9882188" y="3063875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21" name="Oval 127">
            <a:extLst>
              <a:ext uri="{FF2B5EF4-FFF2-40B4-BE49-F238E27FC236}">
                <a16:creationId xmlns:a16="http://schemas.microsoft.com/office/drawing/2014/main" id="{0AA55314-C46D-D444-9EE1-2EAF252DFE7C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9829271" y="4026959"/>
            <a:ext cx="153458" cy="15345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22" name="Oval 128">
            <a:extLst>
              <a:ext uri="{FF2B5EF4-FFF2-40B4-BE49-F238E27FC236}">
                <a16:creationId xmlns:a16="http://schemas.microsoft.com/office/drawing/2014/main" id="{861345EE-FD29-4146-9CED-26857697AF2F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9200886" y="2813844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23" name="Oval 129">
            <a:extLst>
              <a:ext uri="{FF2B5EF4-FFF2-40B4-BE49-F238E27FC236}">
                <a16:creationId xmlns:a16="http://schemas.microsoft.com/office/drawing/2014/main" id="{0780E4F2-6AA0-F640-82E9-67629C6BF9A6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10228793" y="3843073"/>
            <a:ext cx="152135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24" name="Oval 130">
            <a:extLst>
              <a:ext uri="{FF2B5EF4-FFF2-40B4-BE49-F238E27FC236}">
                <a16:creationId xmlns:a16="http://schemas.microsoft.com/office/drawing/2014/main" id="{63E25B08-AAF2-AE42-A77C-726C36EDEE9E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9970823" y="3970073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25" name="Oval 131">
            <a:extLst>
              <a:ext uri="{FF2B5EF4-FFF2-40B4-BE49-F238E27FC236}">
                <a16:creationId xmlns:a16="http://schemas.microsoft.com/office/drawing/2014/main" id="{81AB8DEB-3A03-1245-A060-B49800138879}"/>
              </a:ext>
            </a:extLst>
          </p:cNvPr>
          <p:cNvSpPr>
            <a:spLocks noChangeArrowheads="1"/>
          </p:cNvSpPr>
          <p:nvPr/>
        </p:nvSpPr>
        <p:spPr bwMode="auto">
          <a:xfrm rot="19680594">
            <a:off x="9755188" y="3190875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26" name="Oval 132">
            <a:extLst>
              <a:ext uri="{FF2B5EF4-FFF2-40B4-BE49-F238E27FC236}">
                <a16:creationId xmlns:a16="http://schemas.microsoft.com/office/drawing/2014/main" id="{CA682939-320D-AB4A-A440-239889BD87F5}"/>
              </a:ext>
            </a:extLst>
          </p:cNvPr>
          <p:cNvSpPr>
            <a:spLocks noChangeArrowheads="1"/>
          </p:cNvSpPr>
          <p:nvPr/>
        </p:nvSpPr>
        <p:spPr bwMode="auto">
          <a:xfrm rot="19680594">
            <a:off x="10136188" y="3025511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27" name="Oval 133">
            <a:extLst>
              <a:ext uri="{FF2B5EF4-FFF2-40B4-BE49-F238E27FC236}">
                <a16:creationId xmlns:a16="http://schemas.microsoft.com/office/drawing/2014/main" id="{B54EF58A-7DC3-2547-870C-1B2C7A61357F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9880204" y="3753777"/>
            <a:ext cx="153458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28" name="Oval 134">
            <a:extLst>
              <a:ext uri="{FF2B5EF4-FFF2-40B4-BE49-F238E27FC236}">
                <a16:creationId xmlns:a16="http://schemas.microsoft.com/office/drawing/2014/main" id="{E7B0A2E8-6644-E541-9223-51B583BFB490}"/>
              </a:ext>
            </a:extLst>
          </p:cNvPr>
          <p:cNvSpPr>
            <a:spLocks noChangeArrowheads="1"/>
          </p:cNvSpPr>
          <p:nvPr/>
        </p:nvSpPr>
        <p:spPr bwMode="auto">
          <a:xfrm rot="19680594">
            <a:off x="9596438" y="2746375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29" name="Oval 135">
            <a:extLst>
              <a:ext uri="{FF2B5EF4-FFF2-40B4-BE49-F238E27FC236}">
                <a16:creationId xmlns:a16="http://schemas.microsoft.com/office/drawing/2014/main" id="{DD599564-D0DA-9B49-8C0B-808B883D4A83}"/>
              </a:ext>
            </a:extLst>
          </p:cNvPr>
          <p:cNvSpPr>
            <a:spLocks noChangeArrowheads="1"/>
          </p:cNvSpPr>
          <p:nvPr/>
        </p:nvSpPr>
        <p:spPr bwMode="auto">
          <a:xfrm rot="19680594">
            <a:off x="10009188" y="3190875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30" name="Oval 136">
            <a:extLst>
              <a:ext uri="{FF2B5EF4-FFF2-40B4-BE49-F238E27FC236}">
                <a16:creationId xmlns:a16="http://schemas.microsoft.com/office/drawing/2014/main" id="{D0973535-DC7D-654F-A067-09F9B2951CF6}"/>
              </a:ext>
            </a:extLst>
          </p:cNvPr>
          <p:cNvSpPr>
            <a:spLocks noChangeArrowheads="1"/>
          </p:cNvSpPr>
          <p:nvPr/>
        </p:nvSpPr>
        <p:spPr bwMode="auto">
          <a:xfrm rot="19680594">
            <a:off x="10149417" y="2701396"/>
            <a:ext cx="152136" cy="15345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31" name="Oval 137">
            <a:extLst>
              <a:ext uri="{FF2B5EF4-FFF2-40B4-BE49-F238E27FC236}">
                <a16:creationId xmlns:a16="http://schemas.microsoft.com/office/drawing/2014/main" id="{5742EDE1-7B69-474C-B294-6E1E26F45FF0}"/>
              </a:ext>
            </a:extLst>
          </p:cNvPr>
          <p:cNvSpPr>
            <a:spLocks noChangeArrowheads="1"/>
          </p:cNvSpPr>
          <p:nvPr/>
        </p:nvSpPr>
        <p:spPr bwMode="auto">
          <a:xfrm rot="19680594">
            <a:off x="9628188" y="3025511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632" name="Graphic 17" descr="Monitor">
            <a:extLst>
              <a:ext uri="{FF2B5EF4-FFF2-40B4-BE49-F238E27FC236}">
                <a16:creationId xmlns:a16="http://schemas.microsoft.com/office/drawing/2014/main" id="{6E372B63-8FC4-764B-90EB-79B47740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854" y="1914261"/>
            <a:ext cx="3663157" cy="3664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633" name="Straight Arrow Connector 139">
            <a:extLst>
              <a:ext uri="{FF2B5EF4-FFF2-40B4-BE49-F238E27FC236}">
                <a16:creationId xmlns:a16="http://schemas.microsoft.com/office/drawing/2014/main" id="{2A0251BD-4C5B-FC46-84CE-DE4FFB0EE85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810500" y="2746376"/>
            <a:ext cx="0" cy="1464469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34" name="Straight Arrow Connector 140">
            <a:extLst>
              <a:ext uri="{FF2B5EF4-FFF2-40B4-BE49-F238E27FC236}">
                <a16:creationId xmlns:a16="http://schemas.microsoft.com/office/drawing/2014/main" id="{1C774B48-3D81-CB4B-AF44-A31E83153ABA}"/>
              </a:ext>
            </a:extLst>
          </p:cNvPr>
          <p:cNvCxnSpPr>
            <a:cxnSpLocks/>
          </p:cNvCxnSpPr>
          <p:nvPr/>
        </p:nvCxnSpPr>
        <p:spPr bwMode="auto">
          <a:xfrm>
            <a:off x="7810500" y="4198937"/>
            <a:ext cx="2324365" cy="1190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1635" name="Graphic 7" descr="Magnifying glass">
            <a:extLst>
              <a:ext uri="{FF2B5EF4-FFF2-40B4-BE49-F238E27FC236}">
                <a16:creationId xmlns:a16="http://schemas.microsoft.com/office/drawing/2014/main" id="{3393287A-A4A2-C941-A2E7-7C5B0E6A4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854" y="2276740"/>
            <a:ext cx="2153708" cy="2152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36" name="Picture 10">
            <a:extLst>
              <a:ext uri="{FF2B5EF4-FFF2-40B4-BE49-F238E27FC236}">
                <a16:creationId xmlns:a16="http://schemas.microsoft.com/office/drawing/2014/main" id="{E7D81667-0C47-504F-A082-9100E8A65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0" y="6389688"/>
            <a:ext cx="903553" cy="37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37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A99355C-5801-A64B-9ED2-CDC684278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" r="16966"/>
          <a:stretch>
            <a:fillRect/>
          </a:stretch>
        </p:blipFill>
        <p:spPr bwMode="auto">
          <a:xfrm>
            <a:off x="11447198" y="5409407"/>
            <a:ext cx="617802" cy="75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38" name="Picture 16">
            <a:extLst>
              <a:ext uri="{FF2B5EF4-FFF2-40B4-BE49-F238E27FC236}">
                <a16:creationId xmlns:a16="http://schemas.microsoft.com/office/drawing/2014/main" id="{07B2D3BD-C199-C746-8E5D-EA66AD63D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511" y="6159500"/>
            <a:ext cx="1736989" cy="21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64B59A-6DA9-7D4C-824D-9DFC39C1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538A-572D-8449-9BEE-65C0FDC3FD06}" type="slidenum">
              <a:rPr lang="en-US" smtClean="0"/>
              <a:t>30</a:t>
            </a:fld>
            <a:endParaRPr lang="en-US"/>
          </a:p>
        </p:txBody>
      </p:sp>
      <p:sp>
        <p:nvSpPr>
          <p:cNvPr id="138" name="Title 2">
            <a:extLst>
              <a:ext uri="{FF2B5EF4-FFF2-40B4-BE49-F238E27FC236}">
                <a16:creationId xmlns:a16="http://schemas.microsoft.com/office/drawing/2014/main" id="{F454A7DD-FFB9-1E46-AEB7-26AF4EA86A1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30325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</a:rPr>
              <a:t>When we have A LOT of data to show, interaction is essential</a:t>
            </a:r>
          </a:p>
        </p:txBody>
      </p:sp>
    </p:spTree>
    <p:extLst>
      <p:ext uri="{BB962C8B-B14F-4D97-AF65-F5344CB8AC3E}">
        <p14:creationId xmlns:p14="http://schemas.microsoft.com/office/powerpoint/2010/main" val="2596637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Graphic 17" descr="Monitor">
            <a:extLst>
              <a:ext uri="{FF2B5EF4-FFF2-40B4-BE49-F238E27FC236}">
                <a16:creationId xmlns:a16="http://schemas.microsoft.com/office/drawing/2014/main" id="{001EF583-7C9D-1445-A3A8-23C014322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854" y="1914261"/>
            <a:ext cx="3663157" cy="3664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Graphic 4" descr="Database">
            <a:extLst>
              <a:ext uri="{FF2B5EF4-FFF2-40B4-BE49-F238E27FC236}">
                <a16:creationId xmlns:a16="http://schemas.microsoft.com/office/drawing/2014/main" id="{FDCD660E-1A63-9742-B3BD-FB278197D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37465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Graphic 5" descr="Database">
            <a:extLst>
              <a:ext uri="{FF2B5EF4-FFF2-40B4-BE49-F238E27FC236}">
                <a16:creationId xmlns:a16="http://schemas.microsoft.com/office/drawing/2014/main" id="{68EC8115-4775-374B-8158-32096BD1A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19685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Graphic 6" descr="Database">
            <a:extLst>
              <a:ext uri="{FF2B5EF4-FFF2-40B4-BE49-F238E27FC236}">
                <a16:creationId xmlns:a16="http://schemas.microsoft.com/office/drawing/2014/main" id="{83882E7F-3D85-BC44-9E56-8BF635CC6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1820333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050E0B-5040-E04D-9C3D-79255356B748}"/>
              </a:ext>
            </a:extLst>
          </p:cNvPr>
          <p:cNvCxnSpPr>
            <a:cxnSpLocks/>
          </p:cNvCxnSpPr>
          <p:nvPr/>
        </p:nvCxnSpPr>
        <p:spPr bwMode="auto">
          <a:xfrm>
            <a:off x="4508500" y="2963333"/>
            <a:ext cx="2730500" cy="465667"/>
          </a:xfrm>
          <a:prstGeom prst="straightConnector1">
            <a:avLst/>
          </a:prstGeom>
          <a:ln w="762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A4BF78-1A78-714E-AC74-32B03FAD5D17}"/>
              </a:ext>
            </a:extLst>
          </p:cNvPr>
          <p:cNvCxnSpPr>
            <a:cxnSpLocks/>
          </p:cNvCxnSpPr>
          <p:nvPr/>
        </p:nvCxnSpPr>
        <p:spPr bwMode="auto">
          <a:xfrm>
            <a:off x="2159000" y="3603625"/>
            <a:ext cx="4889500" cy="0"/>
          </a:xfrm>
          <a:prstGeom prst="straightConnector1">
            <a:avLst/>
          </a:prstGeom>
          <a:ln w="762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0D236F-5164-9040-959D-7EC0F8182FE4}"/>
              </a:ext>
            </a:extLst>
          </p:cNvPr>
          <p:cNvCxnSpPr>
            <a:cxnSpLocks/>
          </p:cNvCxnSpPr>
          <p:nvPr/>
        </p:nvCxnSpPr>
        <p:spPr bwMode="auto">
          <a:xfrm flipV="1">
            <a:off x="3283480" y="3746500"/>
            <a:ext cx="3765021" cy="1143000"/>
          </a:xfrm>
          <a:prstGeom prst="straightConnector1">
            <a:avLst/>
          </a:prstGeom>
          <a:ln w="762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537" name="Oval 18">
            <a:extLst>
              <a:ext uri="{FF2B5EF4-FFF2-40B4-BE49-F238E27FC236}">
                <a16:creationId xmlns:a16="http://schemas.microsoft.com/office/drawing/2014/main" id="{468166F1-A880-454D-BB9B-28A2D61C4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865" y="2984500"/>
            <a:ext cx="152135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38" name="Oval 20">
            <a:extLst>
              <a:ext uri="{FF2B5EF4-FFF2-40B4-BE49-F238E27FC236}">
                <a16:creationId xmlns:a16="http://schemas.microsoft.com/office/drawing/2014/main" id="{1C0B30BA-FB20-624D-A76D-814E1A0EC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0" y="2780771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39" name="Oval 22">
            <a:extLst>
              <a:ext uri="{FF2B5EF4-FFF2-40B4-BE49-F238E27FC236}">
                <a16:creationId xmlns:a16="http://schemas.microsoft.com/office/drawing/2014/main" id="{9B7921E7-6420-3D49-A283-AAB1EE574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365" y="33403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40" name="Oval 23">
            <a:extLst>
              <a:ext uri="{FF2B5EF4-FFF2-40B4-BE49-F238E27FC236}">
                <a16:creationId xmlns:a16="http://schemas.microsoft.com/office/drawing/2014/main" id="{C1A01022-D930-9C40-8D13-1795B2693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323" y="2942167"/>
            <a:ext cx="152135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41" name="Oval 24">
            <a:extLst>
              <a:ext uri="{FF2B5EF4-FFF2-40B4-BE49-F238E27FC236}">
                <a16:creationId xmlns:a16="http://schemas.microsoft.com/office/drawing/2014/main" id="{5E5CF0C7-D7FE-0148-A105-B1777759A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490" y="3425032"/>
            <a:ext cx="153458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42" name="Oval 26">
            <a:extLst>
              <a:ext uri="{FF2B5EF4-FFF2-40B4-BE49-F238E27FC236}">
                <a16:creationId xmlns:a16="http://schemas.microsoft.com/office/drawing/2014/main" id="{AD0214DB-9486-A44D-A172-81AAF0A8C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9480" y="3616854"/>
            <a:ext cx="152136" cy="15345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43" name="Oval 27">
            <a:extLst>
              <a:ext uri="{FF2B5EF4-FFF2-40B4-BE49-F238E27FC236}">
                <a16:creationId xmlns:a16="http://schemas.microsoft.com/office/drawing/2014/main" id="{0365060D-BC5B-CC4E-A512-3971626ED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865" y="38483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44" name="Oval 28">
            <a:extLst>
              <a:ext uri="{FF2B5EF4-FFF2-40B4-BE49-F238E27FC236}">
                <a16:creationId xmlns:a16="http://schemas.microsoft.com/office/drawing/2014/main" id="{555CD667-B5AB-4947-A254-280A0EDF1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4709" y="3415771"/>
            <a:ext cx="153458" cy="15345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45" name="Oval 29">
            <a:extLst>
              <a:ext uri="{FF2B5EF4-FFF2-40B4-BE49-F238E27FC236}">
                <a16:creationId xmlns:a16="http://schemas.microsoft.com/office/drawing/2014/main" id="{25CC3D71-A3EA-C248-A188-EFEF7516C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2115" y="3894667"/>
            <a:ext cx="152135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46" name="Oval 31">
            <a:extLst>
              <a:ext uri="{FF2B5EF4-FFF2-40B4-BE49-F238E27FC236}">
                <a16:creationId xmlns:a16="http://schemas.microsoft.com/office/drawing/2014/main" id="{9D03F7F9-0496-3747-9E54-8C77248E0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0" y="3251730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47" name="Oval 33">
            <a:extLst>
              <a:ext uri="{FF2B5EF4-FFF2-40B4-BE49-F238E27FC236}">
                <a16:creationId xmlns:a16="http://schemas.microsoft.com/office/drawing/2014/main" id="{833C1AE5-7C49-5142-955F-ED050E6D9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0365" y="37848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48" name="Oval 64">
            <a:extLst>
              <a:ext uri="{FF2B5EF4-FFF2-40B4-BE49-F238E27FC236}">
                <a16:creationId xmlns:a16="http://schemas.microsoft.com/office/drawing/2014/main" id="{2BB0210E-9BEA-944E-ADD9-707F36B62125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8621448" y="2787386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49" name="Oval 96">
            <a:extLst>
              <a:ext uri="{FF2B5EF4-FFF2-40B4-BE49-F238E27FC236}">
                <a16:creationId xmlns:a16="http://schemas.microsoft.com/office/drawing/2014/main" id="{679F2D9B-6E65-FB48-9CA5-180F49161C16}"/>
              </a:ext>
            </a:extLst>
          </p:cNvPr>
          <p:cNvSpPr>
            <a:spLocks noChangeArrowheads="1"/>
          </p:cNvSpPr>
          <p:nvPr/>
        </p:nvSpPr>
        <p:spPr bwMode="auto">
          <a:xfrm rot="16629075">
            <a:off x="9077193" y="3907235"/>
            <a:ext cx="152136" cy="15345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50" name="Oval 112">
            <a:extLst>
              <a:ext uri="{FF2B5EF4-FFF2-40B4-BE49-F238E27FC236}">
                <a16:creationId xmlns:a16="http://schemas.microsoft.com/office/drawing/2014/main" id="{DB56DFD8-D2C4-6246-AAFF-2C33321DB182}"/>
              </a:ext>
            </a:extLst>
          </p:cNvPr>
          <p:cNvSpPr>
            <a:spLocks noChangeArrowheads="1"/>
          </p:cNvSpPr>
          <p:nvPr/>
        </p:nvSpPr>
        <p:spPr bwMode="auto">
          <a:xfrm rot="16629075">
            <a:off x="9099022" y="2993760"/>
            <a:ext cx="152135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51" name="Oval 117">
            <a:extLst>
              <a:ext uri="{FF2B5EF4-FFF2-40B4-BE49-F238E27FC236}">
                <a16:creationId xmlns:a16="http://schemas.microsoft.com/office/drawing/2014/main" id="{2B581644-1088-BC4B-B405-A43F0144808B}"/>
              </a:ext>
            </a:extLst>
          </p:cNvPr>
          <p:cNvSpPr>
            <a:spLocks noChangeArrowheads="1"/>
          </p:cNvSpPr>
          <p:nvPr/>
        </p:nvSpPr>
        <p:spPr bwMode="auto">
          <a:xfrm rot="16629075">
            <a:off x="8010260" y="282310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552" name="Straight Arrow Connector 139">
            <a:extLst>
              <a:ext uri="{FF2B5EF4-FFF2-40B4-BE49-F238E27FC236}">
                <a16:creationId xmlns:a16="http://schemas.microsoft.com/office/drawing/2014/main" id="{6BC8D144-A8B6-AA4A-B757-69A32477690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810500" y="2746376"/>
            <a:ext cx="0" cy="1464469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3" name="Straight Arrow Connector 140">
            <a:extLst>
              <a:ext uri="{FF2B5EF4-FFF2-40B4-BE49-F238E27FC236}">
                <a16:creationId xmlns:a16="http://schemas.microsoft.com/office/drawing/2014/main" id="{3507E788-9CA8-7842-B60A-9AA710CEAF6A}"/>
              </a:ext>
            </a:extLst>
          </p:cNvPr>
          <p:cNvCxnSpPr>
            <a:cxnSpLocks/>
          </p:cNvCxnSpPr>
          <p:nvPr/>
        </p:nvCxnSpPr>
        <p:spPr bwMode="auto">
          <a:xfrm>
            <a:off x="7810500" y="4198937"/>
            <a:ext cx="2324365" cy="1190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2554" name="Picture 10">
            <a:extLst>
              <a:ext uri="{FF2B5EF4-FFF2-40B4-BE49-F238E27FC236}">
                <a16:creationId xmlns:a16="http://schemas.microsoft.com/office/drawing/2014/main" id="{2375DFE0-F4E8-144F-8924-0693A7D62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0" y="6389688"/>
            <a:ext cx="903553" cy="37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5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43D29EC-45A2-D644-8B73-C69EA3BD9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" r="16966"/>
          <a:stretch>
            <a:fillRect/>
          </a:stretch>
        </p:blipFill>
        <p:spPr bwMode="auto">
          <a:xfrm>
            <a:off x="11447198" y="5409407"/>
            <a:ext cx="617802" cy="75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6" name="Picture 16">
            <a:extLst>
              <a:ext uri="{FF2B5EF4-FFF2-40B4-BE49-F238E27FC236}">
                <a16:creationId xmlns:a16="http://schemas.microsoft.com/office/drawing/2014/main" id="{5FC273EB-B693-A643-B653-8862824C2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511" y="6159500"/>
            <a:ext cx="1736989" cy="21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649E25-6C55-C14E-8895-83029C6B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538A-572D-8449-9BEE-65C0FDC3FD06}" type="slidenum">
              <a:rPr lang="en-US" smtClean="0"/>
              <a:t>31</a:t>
            </a:fld>
            <a:endParaRPr lang="en-US"/>
          </a:p>
        </p:txBody>
      </p:sp>
      <p:sp>
        <p:nvSpPr>
          <p:cNvPr id="31" name="Title 2">
            <a:extLst>
              <a:ext uri="{FF2B5EF4-FFF2-40B4-BE49-F238E27FC236}">
                <a16:creationId xmlns:a16="http://schemas.microsoft.com/office/drawing/2014/main" id="{215752F9-C39F-1D4B-A5AF-1A056C7FAF0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30325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</a:rPr>
              <a:t>When we have A LOT of data to show, interaction is essential</a:t>
            </a:r>
          </a:p>
        </p:txBody>
      </p:sp>
    </p:spTree>
    <p:extLst>
      <p:ext uri="{BB962C8B-B14F-4D97-AF65-F5344CB8AC3E}">
        <p14:creationId xmlns:p14="http://schemas.microsoft.com/office/powerpoint/2010/main" val="597654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Graphic 17" descr="Monitor">
            <a:extLst>
              <a:ext uri="{FF2B5EF4-FFF2-40B4-BE49-F238E27FC236}">
                <a16:creationId xmlns:a16="http://schemas.microsoft.com/office/drawing/2014/main" id="{C31E26C3-66B4-894F-9D09-4D2B2C9BF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854" y="1914261"/>
            <a:ext cx="3663157" cy="3664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Graphic 4" descr="Database">
            <a:extLst>
              <a:ext uri="{FF2B5EF4-FFF2-40B4-BE49-F238E27FC236}">
                <a16:creationId xmlns:a16="http://schemas.microsoft.com/office/drawing/2014/main" id="{551981EA-C23B-6F42-831A-021BB98FD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37465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Graphic 5" descr="Database">
            <a:extLst>
              <a:ext uri="{FF2B5EF4-FFF2-40B4-BE49-F238E27FC236}">
                <a16:creationId xmlns:a16="http://schemas.microsoft.com/office/drawing/2014/main" id="{39674C77-D4F2-4F42-A918-A1452D9F0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19685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Graphic 6" descr="Database">
            <a:extLst>
              <a:ext uri="{FF2B5EF4-FFF2-40B4-BE49-F238E27FC236}">
                <a16:creationId xmlns:a16="http://schemas.microsoft.com/office/drawing/2014/main" id="{438F381D-2F83-584D-8AD6-645DA093B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1820333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5444DF-0BC2-364D-8471-14E75A700466}"/>
              </a:ext>
            </a:extLst>
          </p:cNvPr>
          <p:cNvCxnSpPr>
            <a:cxnSpLocks/>
          </p:cNvCxnSpPr>
          <p:nvPr/>
        </p:nvCxnSpPr>
        <p:spPr bwMode="auto">
          <a:xfrm>
            <a:off x="4508500" y="2963333"/>
            <a:ext cx="2730500" cy="465667"/>
          </a:xfrm>
          <a:prstGeom prst="straightConnector1">
            <a:avLst/>
          </a:prstGeom>
          <a:ln w="762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EFD372-EC0A-174A-AFF8-80C557A6D29A}"/>
              </a:ext>
            </a:extLst>
          </p:cNvPr>
          <p:cNvCxnSpPr>
            <a:cxnSpLocks/>
          </p:cNvCxnSpPr>
          <p:nvPr/>
        </p:nvCxnSpPr>
        <p:spPr bwMode="auto">
          <a:xfrm>
            <a:off x="2159000" y="3603625"/>
            <a:ext cx="4889500" cy="0"/>
          </a:xfrm>
          <a:prstGeom prst="straightConnector1">
            <a:avLst/>
          </a:prstGeom>
          <a:ln w="762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387B18-0E99-CA40-9E6B-C78829C9C979}"/>
              </a:ext>
            </a:extLst>
          </p:cNvPr>
          <p:cNvCxnSpPr>
            <a:cxnSpLocks/>
          </p:cNvCxnSpPr>
          <p:nvPr/>
        </p:nvCxnSpPr>
        <p:spPr bwMode="auto">
          <a:xfrm flipV="1">
            <a:off x="3283480" y="3746500"/>
            <a:ext cx="3765021" cy="1143000"/>
          </a:xfrm>
          <a:prstGeom prst="straightConnector1">
            <a:avLst/>
          </a:prstGeom>
          <a:ln w="762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561" name="Oval 18">
            <a:extLst>
              <a:ext uri="{FF2B5EF4-FFF2-40B4-BE49-F238E27FC236}">
                <a16:creationId xmlns:a16="http://schemas.microsoft.com/office/drawing/2014/main" id="{C3C3CAB9-7EFB-9D45-A167-D525ED1B7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865" y="2984500"/>
            <a:ext cx="152135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62" name="Oval 20">
            <a:extLst>
              <a:ext uri="{FF2B5EF4-FFF2-40B4-BE49-F238E27FC236}">
                <a16:creationId xmlns:a16="http://schemas.microsoft.com/office/drawing/2014/main" id="{4DADEA74-3331-A748-86A6-01FA630EB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0" y="2780771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63" name="Oval 22">
            <a:extLst>
              <a:ext uri="{FF2B5EF4-FFF2-40B4-BE49-F238E27FC236}">
                <a16:creationId xmlns:a16="http://schemas.microsoft.com/office/drawing/2014/main" id="{ADDA19DF-ADBA-B948-8278-E10881958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365" y="33403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64" name="Oval 23">
            <a:extLst>
              <a:ext uri="{FF2B5EF4-FFF2-40B4-BE49-F238E27FC236}">
                <a16:creationId xmlns:a16="http://schemas.microsoft.com/office/drawing/2014/main" id="{EDF41C7F-0700-374B-8A69-7BCEFC8FA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323" y="2942167"/>
            <a:ext cx="152135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65" name="Oval 24">
            <a:extLst>
              <a:ext uri="{FF2B5EF4-FFF2-40B4-BE49-F238E27FC236}">
                <a16:creationId xmlns:a16="http://schemas.microsoft.com/office/drawing/2014/main" id="{18AEF2E6-A64D-8146-A76E-5048CE2E5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490" y="3425032"/>
            <a:ext cx="153458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66" name="Oval 26">
            <a:extLst>
              <a:ext uri="{FF2B5EF4-FFF2-40B4-BE49-F238E27FC236}">
                <a16:creationId xmlns:a16="http://schemas.microsoft.com/office/drawing/2014/main" id="{46B63174-5238-D840-BECD-BA4D8105B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9480" y="3616854"/>
            <a:ext cx="152136" cy="15345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67" name="Oval 27">
            <a:extLst>
              <a:ext uri="{FF2B5EF4-FFF2-40B4-BE49-F238E27FC236}">
                <a16:creationId xmlns:a16="http://schemas.microsoft.com/office/drawing/2014/main" id="{EFB48207-9527-DC4A-92D4-EBC9E4A65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865" y="38483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68" name="Oval 28">
            <a:extLst>
              <a:ext uri="{FF2B5EF4-FFF2-40B4-BE49-F238E27FC236}">
                <a16:creationId xmlns:a16="http://schemas.microsoft.com/office/drawing/2014/main" id="{E12D1F0D-A8F4-5D44-847C-FFEB595A5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4709" y="3415771"/>
            <a:ext cx="153458" cy="15345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69" name="Oval 29">
            <a:extLst>
              <a:ext uri="{FF2B5EF4-FFF2-40B4-BE49-F238E27FC236}">
                <a16:creationId xmlns:a16="http://schemas.microsoft.com/office/drawing/2014/main" id="{5E79ABB5-07BE-1644-A25A-BF518F6FE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2115" y="3894667"/>
            <a:ext cx="152135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70" name="Oval 31">
            <a:extLst>
              <a:ext uri="{FF2B5EF4-FFF2-40B4-BE49-F238E27FC236}">
                <a16:creationId xmlns:a16="http://schemas.microsoft.com/office/drawing/2014/main" id="{A912267E-DB76-BE4A-BFDB-CDDC76C92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0" y="3251730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71" name="Oval 33">
            <a:extLst>
              <a:ext uri="{FF2B5EF4-FFF2-40B4-BE49-F238E27FC236}">
                <a16:creationId xmlns:a16="http://schemas.microsoft.com/office/drawing/2014/main" id="{25B97AE7-CCA3-AF41-A8EE-398CA47AC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0365" y="37848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72" name="Oval 64">
            <a:extLst>
              <a:ext uri="{FF2B5EF4-FFF2-40B4-BE49-F238E27FC236}">
                <a16:creationId xmlns:a16="http://schemas.microsoft.com/office/drawing/2014/main" id="{CF76FD06-1A28-6543-982A-558EEF73BDD9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8621448" y="2787386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73" name="Oval 96">
            <a:extLst>
              <a:ext uri="{FF2B5EF4-FFF2-40B4-BE49-F238E27FC236}">
                <a16:creationId xmlns:a16="http://schemas.microsoft.com/office/drawing/2014/main" id="{90F39138-DD67-1D48-A63B-DEA871910658}"/>
              </a:ext>
            </a:extLst>
          </p:cNvPr>
          <p:cNvSpPr>
            <a:spLocks noChangeArrowheads="1"/>
          </p:cNvSpPr>
          <p:nvPr/>
        </p:nvSpPr>
        <p:spPr bwMode="auto">
          <a:xfrm rot="16629075">
            <a:off x="9077193" y="3907235"/>
            <a:ext cx="152136" cy="15345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74" name="Oval 112">
            <a:extLst>
              <a:ext uri="{FF2B5EF4-FFF2-40B4-BE49-F238E27FC236}">
                <a16:creationId xmlns:a16="http://schemas.microsoft.com/office/drawing/2014/main" id="{8A5A6E5A-395A-FD49-824C-1F37067F0DCC}"/>
              </a:ext>
            </a:extLst>
          </p:cNvPr>
          <p:cNvSpPr>
            <a:spLocks noChangeArrowheads="1"/>
          </p:cNvSpPr>
          <p:nvPr/>
        </p:nvSpPr>
        <p:spPr bwMode="auto">
          <a:xfrm rot="16629075">
            <a:off x="9099022" y="2993760"/>
            <a:ext cx="152135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75" name="Oval 117">
            <a:extLst>
              <a:ext uri="{FF2B5EF4-FFF2-40B4-BE49-F238E27FC236}">
                <a16:creationId xmlns:a16="http://schemas.microsoft.com/office/drawing/2014/main" id="{1437A973-45A1-784C-9130-24E6741B3A3D}"/>
              </a:ext>
            </a:extLst>
          </p:cNvPr>
          <p:cNvSpPr>
            <a:spLocks noChangeArrowheads="1"/>
          </p:cNvSpPr>
          <p:nvPr/>
        </p:nvSpPr>
        <p:spPr bwMode="auto">
          <a:xfrm rot="16629075">
            <a:off x="8010260" y="2823105"/>
            <a:ext cx="152136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576" name="Straight Arrow Connector 139">
            <a:extLst>
              <a:ext uri="{FF2B5EF4-FFF2-40B4-BE49-F238E27FC236}">
                <a16:creationId xmlns:a16="http://schemas.microsoft.com/office/drawing/2014/main" id="{5CD45B90-71FD-A143-9689-51ADBDCDADB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810500" y="2746376"/>
            <a:ext cx="0" cy="1464469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7" name="Straight Arrow Connector 140">
            <a:extLst>
              <a:ext uri="{FF2B5EF4-FFF2-40B4-BE49-F238E27FC236}">
                <a16:creationId xmlns:a16="http://schemas.microsoft.com/office/drawing/2014/main" id="{2BC86046-71C3-0641-A064-1EBB7295DF34}"/>
              </a:ext>
            </a:extLst>
          </p:cNvPr>
          <p:cNvCxnSpPr>
            <a:cxnSpLocks/>
          </p:cNvCxnSpPr>
          <p:nvPr/>
        </p:nvCxnSpPr>
        <p:spPr bwMode="auto">
          <a:xfrm>
            <a:off x="7810500" y="4198937"/>
            <a:ext cx="2324365" cy="1190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3578" name="Graphic 7" descr="Play">
            <a:extLst>
              <a:ext uri="{FF2B5EF4-FFF2-40B4-BE49-F238E27FC236}">
                <a16:creationId xmlns:a16="http://schemas.microsoft.com/office/drawing/2014/main" id="{484DCBC8-A2B0-9146-B7D2-097E75C43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730" y="2932907"/>
            <a:ext cx="1140354" cy="1139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9" name="Picture 10">
            <a:extLst>
              <a:ext uri="{FF2B5EF4-FFF2-40B4-BE49-F238E27FC236}">
                <a16:creationId xmlns:a16="http://schemas.microsoft.com/office/drawing/2014/main" id="{95C9CF50-8DFB-2442-900B-3F4236713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0" y="6389688"/>
            <a:ext cx="903553" cy="37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0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70E6DCA-BAF7-B141-8CA4-CF67B7559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" r="16966"/>
          <a:stretch>
            <a:fillRect/>
          </a:stretch>
        </p:blipFill>
        <p:spPr bwMode="auto">
          <a:xfrm>
            <a:off x="11447198" y="5409407"/>
            <a:ext cx="617802" cy="75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81" name="Picture 16">
            <a:extLst>
              <a:ext uri="{FF2B5EF4-FFF2-40B4-BE49-F238E27FC236}">
                <a16:creationId xmlns:a16="http://schemas.microsoft.com/office/drawing/2014/main" id="{CE7F636C-0411-4247-B419-E673F34C8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511" y="6159500"/>
            <a:ext cx="1736989" cy="21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8A7D8C-99E0-794F-B9BE-D5D16CEF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538A-572D-8449-9BEE-65C0FDC3FD06}" type="slidenum">
              <a:rPr lang="en-US" smtClean="0"/>
              <a:t>32</a:t>
            </a:fld>
            <a:endParaRPr lang="en-US"/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1FA9F2D7-94B8-3749-A6D3-73A3B2311C2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30325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</a:rPr>
              <a:t>When we have A LOT of data to show, interaction is essential</a:t>
            </a:r>
          </a:p>
        </p:txBody>
      </p:sp>
    </p:spTree>
    <p:extLst>
      <p:ext uri="{BB962C8B-B14F-4D97-AF65-F5344CB8AC3E}">
        <p14:creationId xmlns:p14="http://schemas.microsoft.com/office/powerpoint/2010/main" val="499735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Graphic 17" descr="Monitor">
            <a:extLst>
              <a:ext uri="{FF2B5EF4-FFF2-40B4-BE49-F238E27FC236}">
                <a16:creationId xmlns:a16="http://schemas.microsoft.com/office/drawing/2014/main" id="{9EF26755-B21A-D04F-BC9D-4BC159609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854" y="1914261"/>
            <a:ext cx="3663157" cy="3664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Graphic 4" descr="Database">
            <a:extLst>
              <a:ext uri="{FF2B5EF4-FFF2-40B4-BE49-F238E27FC236}">
                <a16:creationId xmlns:a16="http://schemas.microsoft.com/office/drawing/2014/main" id="{5B3C6A0F-8064-3448-81D3-C9351C01E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37465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Graphic 5" descr="Database">
            <a:extLst>
              <a:ext uri="{FF2B5EF4-FFF2-40B4-BE49-F238E27FC236}">
                <a16:creationId xmlns:a16="http://schemas.microsoft.com/office/drawing/2014/main" id="{5C42CA67-4DD2-7F42-954A-755A3C37D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19685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Graphic 6" descr="Database">
            <a:extLst>
              <a:ext uri="{FF2B5EF4-FFF2-40B4-BE49-F238E27FC236}">
                <a16:creationId xmlns:a16="http://schemas.microsoft.com/office/drawing/2014/main" id="{7C292A27-81E3-0640-BE7F-4284623BC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1820333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010C20-045A-8346-8B06-272259B367A0}"/>
              </a:ext>
            </a:extLst>
          </p:cNvPr>
          <p:cNvCxnSpPr>
            <a:cxnSpLocks/>
          </p:cNvCxnSpPr>
          <p:nvPr/>
        </p:nvCxnSpPr>
        <p:spPr bwMode="auto">
          <a:xfrm>
            <a:off x="4508500" y="2963333"/>
            <a:ext cx="2730500" cy="465667"/>
          </a:xfrm>
          <a:prstGeom prst="straightConnector1">
            <a:avLst/>
          </a:prstGeom>
          <a:ln w="762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44E106-072F-944D-9771-5AFE21D22F44}"/>
              </a:ext>
            </a:extLst>
          </p:cNvPr>
          <p:cNvCxnSpPr>
            <a:cxnSpLocks/>
          </p:cNvCxnSpPr>
          <p:nvPr/>
        </p:nvCxnSpPr>
        <p:spPr bwMode="auto">
          <a:xfrm>
            <a:off x="2159000" y="3603625"/>
            <a:ext cx="4889500" cy="0"/>
          </a:xfrm>
          <a:prstGeom prst="straightConnector1">
            <a:avLst/>
          </a:prstGeom>
          <a:ln w="762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F0DF30-5714-1F4A-B90E-A0723E32F4AA}"/>
              </a:ext>
            </a:extLst>
          </p:cNvPr>
          <p:cNvCxnSpPr>
            <a:cxnSpLocks/>
          </p:cNvCxnSpPr>
          <p:nvPr/>
        </p:nvCxnSpPr>
        <p:spPr bwMode="auto">
          <a:xfrm flipV="1">
            <a:off x="3283480" y="3746500"/>
            <a:ext cx="3765021" cy="1143000"/>
          </a:xfrm>
          <a:prstGeom prst="straightConnector1">
            <a:avLst/>
          </a:prstGeom>
          <a:ln w="762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585" name="Oval 18">
            <a:extLst>
              <a:ext uri="{FF2B5EF4-FFF2-40B4-BE49-F238E27FC236}">
                <a16:creationId xmlns:a16="http://schemas.microsoft.com/office/drawing/2014/main" id="{DCC30EDD-2BC2-C44A-922E-B3C5DA6BC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0865" y="31498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86" name="Oval 20">
            <a:extLst>
              <a:ext uri="{FF2B5EF4-FFF2-40B4-BE49-F238E27FC236}">
                <a16:creationId xmlns:a16="http://schemas.microsoft.com/office/drawing/2014/main" id="{B61BF8C7-1057-F646-A31A-FA52B1E60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0" y="2780771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87" name="Oval 22">
            <a:extLst>
              <a:ext uri="{FF2B5EF4-FFF2-40B4-BE49-F238E27FC236}">
                <a16:creationId xmlns:a16="http://schemas.microsoft.com/office/drawing/2014/main" id="{468EED7D-5972-A142-A1BF-31BD68BE1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9365" y="3048000"/>
            <a:ext cx="152135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88" name="Oval 23">
            <a:extLst>
              <a:ext uri="{FF2B5EF4-FFF2-40B4-BE49-F238E27FC236}">
                <a16:creationId xmlns:a16="http://schemas.microsoft.com/office/drawing/2014/main" id="{4AFDAB44-549A-1242-A1E1-6F2C8E88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865" y="34673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89" name="Oval 24">
            <a:extLst>
              <a:ext uri="{FF2B5EF4-FFF2-40B4-BE49-F238E27FC236}">
                <a16:creationId xmlns:a16="http://schemas.microsoft.com/office/drawing/2014/main" id="{34096A2E-E5B1-CF43-A7CD-30C6C6428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9365" y="3425032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90" name="Oval 26">
            <a:extLst>
              <a:ext uri="{FF2B5EF4-FFF2-40B4-BE49-F238E27FC236}">
                <a16:creationId xmlns:a16="http://schemas.microsoft.com/office/drawing/2014/main" id="{29BE62E4-4291-5342-80FC-486A814F9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3980" y="3616854"/>
            <a:ext cx="152136" cy="15345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91" name="Oval 27">
            <a:extLst>
              <a:ext uri="{FF2B5EF4-FFF2-40B4-BE49-F238E27FC236}">
                <a16:creationId xmlns:a16="http://schemas.microsoft.com/office/drawing/2014/main" id="{956068B9-07E6-2042-8365-4CF005010310}"/>
              </a:ext>
            </a:extLst>
          </p:cNvPr>
          <p:cNvSpPr>
            <a:spLocks noChangeArrowheads="1"/>
          </p:cNvSpPr>
          <p:nvPr/>
        </p:nvSpPr>
        <p:spPr bwMode="auto">
          <a:xfrm rot="3902884">
            <a:off x="7975865" y="38483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92" name="Oval 28">
            <a:extLst>
              <a:ext uri="{FF2B5EF4-FFF2-40B4-BE49-F238E27FC236}">
                <a16:creationId xmlns:a16="http://schemas.microsoft.com/office/drawing/2014/main" id="{6479F126-1CF8-6143-858B-2D2560952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7021" y="3857625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93" name="Oval 29">
            <a:extLst>
              <a:ext uri="{FF2B5EF4-FFF2-40B4-BE49-F238E27FC236}">
                <a16:creationId xmlns:a16="http://schemas.microsoft.com/office/drawing/2014/main" id="{5077DE72-4439-6249-9066-8D08F66EA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6615" y="3894667"/>
            <a:ext cx="152135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94" name="Oval 31">
            <a:extLst>
              <a:ext uri="{FF2B5EF4-FFF2-40B4-BE49-F238E27FC236}">
                <a16:creationId xmlns:a16="http://schemas.microsoft.com/office/drawing/2014/main" id="{CA2E824A-DF91-7843-9A06-77CD3898E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0" y="3251730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95" name="Oval 33">
            <a:extLst>
              <a:ext uri="{FF2B5EF4-FFF2-40B4-BE49-F238E27FC236}">
                <a16:creationId xmlns:a16="http://schemas.microsoft.com/office/drawing/2014/main" id="{6884BC6A-ADFA-3144-8BD6-6C2BAB139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865" y="3429000"/>
            <a:ext cx="152135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96" name="Oval 64">
            <a:extLst>
              <a:ext uri="{FF2B5EF4-FFF2-40B4-BE49-F238E27FC236}">
                <a16:creationId xmlns:a16="http://schemas.microsoft.com/office/drawing/2014/main" id="{66C75F00-A556-D847-B31D-3A6F66296131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7795948" y="2787386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97" name="Oval 96">
            <a:extLst>
              <a:ext uri="{FF2B5EF4-FFF2-40B4-BE49-F238E27FC236}">
                <a16:creationId xmlns:a16="http://schemas.microsoft.com/office/drawing/2014/main" id="{1262BE39-6518-8646-A3A8-52CE25A45964}"/>
              </a:ext>
            </a:extLst>
          </p:cNvPr>
          <p:cNvSpPr>
            <a:spLocks noChangeArrowheads="1"/>
          </p:cNvSpPr>
          <p:nvPr/>
        </p:nvSpPr>
        <p:spPr bwMode="auto">
          <a:xfrm rot="16629075">
            <a:off x="8251693" y="3907235"/>
            <a:ext cx="152136" cy="15345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98" name="Oval 112">
            <a:extLst>
              <a:ext uri="{FF2B5EF4-FFF2-40B4-BE49-F238E27FC236}">
                <a16:creationId xmlns:a16="http://schemas.microsoft.com/office/drawing/2014/main" id="{19500F3F-6950-F148-ABB8-95CD101946BA}"/>
              </a:ext>
            </a:extLst>
          </p:cNvPr>
          <p:cNvSpPr>
            <a:spLocks noChangeArrowheads="1"/>
          </p:cNvSpPr>
          <p:nvPr/>
        </p:nvSpPr>
        <p:spPr bwMode="auto">
          <a:xfrm rot="16629075">
            <a:off x="8273522" y="2993760"/>
            <a:ext cx="152135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99" name="Oval 117">
            <a:extLst>
              <a:ext uri="{FF2B5EF4-FFF2-40B4-BE49-F238E27FC236}">
                <a16:creationId xmlns:a16="http://schemas.microsoft.com/office/drawing/2014/main" id="{191F0534-FFA2-2342-AB32-371A33947255}"/>
              </a:ext>
            </a:extLst>
          </p:cNvPr>
          <p:cNvSpPr>
            <a:spLocks noChangeArrowheads="1"/>
          </p:cNvSpPr>
          <p:nvPr/>
        </p:nvSpPr>
        <p:spPr bwMode="auto">
          <a:xfrm rot="16629075">
            <a:off x="9744605" y="2823105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600" name="Straight Arrow Connector 140">
            <a:extLst>
              <a:ext uri="{FF2B5EF4-FFF2-40B4-BE49-F238E27FC236}">
                <a16:creationId xmlns:a16="http://schemas.microsoft.com/office/drawing/2014/main" id="{5CEF96EE-1F06-444B-830C-0AFBE08B563C}"/>
              </a:ext>
            </a:extLst>
          </p:cNvPr>
          <p:cNvCxnSpPr>
            <a:cxnSpLocks/>
          </p:cNvCxnSpPr>
          <p:nvPr/>
        </p:nvCxnSpPr>
        <p:spPr bwMode="auto">
          <a:xfrm>
            <a:off x="7557823" y="4201584"/>
            <a:ext cx="2323042" cy="1058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4601" name="Picture 10">
            <a:extLst>
              <a:ext uri="{FF2B5EF4-FFF2-40B4-BE49-F238E27FC236}">
                <a16:creationId xmlns:a16="http://schemas.microsoft.com/office/drawing/2014/main" id="{C92295C3-11C2-7D4E-81FC-789FCD4D0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0" y="6389688"/>
            <a:ext cx="903553" cy="37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2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B6489FD-D6EB-9B4D-91FA-6D2BAE09D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" r="16966"/>
          <a:stretch>
            <a:fillRect/>
          </a:stretch>
        </p:blipFill>
        <p:spPr bwMode="auto">
          <a:xfrm>
            <a:off x="11447198" y="5409407"/>
            <a:ext cx="617802" cy="75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3" name="Picture 16">
            <a:extLst>
              <a:ext uri="{FF2B5EF4-FFF2-40B4-BE49-F238E27FC236}">
                <a16:creationId xmlns:a16="http://schemas.microsoft.com/office/drawing/2014/main" id="{CFBC244B-131D-CE47-B2BB-40AC19F4F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511" y="6159500"/>
            <a:ext cx="1736989" cy="21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34AA5E-0054-8B4A-812C-B97F34D3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538A-572D-8449-9BEE-65C0FDC3FD06}" type="slidenum">
              <a:rPr lang="en-US" smtClean="0"/>
              <a:t>33</a:t>
            </a:fld>
            <a:endParaRPr lang="en-US"/>
          </a:p>
        </p:txBody>
      </p:sp>
      <p:sp>
        <p:nvSpPr>
          <p:cNvPr id="30" name="Title 2">
            <a:extLst>
              <a:ext uri="{FF2B5EF4-FFF2-40B4-BE49-F238E27FC236}">
                <a16:creationId xmlns:a16="http://schemas.microsoft.com/office/drawing/2014/main" id="{690B2264-9616-E846-840C-39F7863B15D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30325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</a:rPr>
              <a:t>When we have A LOT of data to show, interaction is essential</a:t>
            </a:r>
          </a:p>
        </p:txBody>
      </p:sp>
    </p:spTree>
    <p:extLst>
      <p:ext uri="{BB962C8B-B14F-4D97-AF65-F5344CB8AC3E}">
        <p14:creationId xmlns:p14="http://schemas.microsoft.com/office/powerpoint/2010/main" val="2436714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Graphic 17" descr="Monitor">
            <a:extLst>
              <a:ext uri="{FF2B5EF4-FFF2-40B4-BE49-F238E27FC236}">
                <a16:creationId xmlns:a16="http://schemas.microsoft.com/office/drawing/2014/main" id="{9EF26755-B21A-D04F-BC9D-4BC159609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854" y="1914261"/>
            <a:ext cx="3663157" cy="3664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Graphic 4" descr="Database">
            <a:extLst>
              <a:ext uri="{FF2B5EF4-FFF2-40B4-BE49-F238E27FC236}">
                <a16:creationId xmlns:a16="http://schemas.microsoft.com/office/drawing/2014/main" id="{5B3C6A0F-8064-3448-81D3-C9351C01E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37465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Graphic 5" descr="Database">
            <a:extLst>
              <a:ext uri="{FF2B5EF4-FFF2-40B4-BE49-F238E27FC236}">
                <a16:creationId xmlns:a16="http://schemas.microsoft.com/office/drawing/2014/main" id="{5C42CA67-4DD2-7F42-954A-755A3C37D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19685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Graphic 6" descr="Database">
            <a:extLst>
              <a:ext uri="{FF2B5EF4-FFF2-40B4-BE49-F238E27FC236}">
                <a16:creationId xmlns:a16="http://schemas.microsoft.com/office/drawing/2014/main" id="{7C292A27-81E3-0640-BE7F-4284623BC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1820333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010C20-045A-8346-8B06-272259B367A0}"/>
              </a:ext>
            </a:extLst>
          </p:cNvPr>
          <p:cNvCxnSpPr>
            <a:cxnSpLocks/>
          </p:cNvCxnSpPr>
          <p:nvPr/>
        </p:nvCxnSpPr>
        <p:spPr bwMode="auto">
          <a:xfrm>
            <a:off x="4508500" y="2963333"/>
            <a:ext cx="2730500" cy="465667"/>
          </a:xfrm>
          <a:prstGeom prst="straightConnector1">
            <a:avLst/>
          </a:prstGeom>
          <a:ln w="762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44E106-072F-944D-9771-5AFE21D22F44}"/>
              </a:ext>
            </a:extLst>
          </p:cNvPr>
          <p:cNvCxnSpPr>
            <a:cxnSpLocks/>
          </p:cNvCxnSpPr>
          <p:nvPr/>
        </p:nvCxnSpPr>
        <p:spPr bwMode="auto">
          <a:xfrm>
            <a:off x="2159000" y="3603625"/>
            <a:ext cx="4889500" cy="0"/>
          </a:xfrm>
          <a:prstGeom prst="straightConnector1">
            <a:avLst/>
          </a:prstGeom>
          <a:ln w="762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F0DF30-5714-1F4A-B90E-A0723E32F4AA}"/>
              </a:ext>
            </a:extLst>
          </p:cNvPr>
          <p:cNvCxnSpPr>
            <a:cxnSpLocks/>
          </p:cNvCxnSpPr>
          <p:nvPr/>
        </p:nvCxnSpPr>
        <p:spPr bwMode="auto">
          <a:xfrm flipV="1">
            <a:off x="3283480" y="3746500"/>
            <a:ext cx="3765021" cy="1143000"/>
          </a:xfrm>
          <a:prstGeom prst="straightConnector1">
            <a:avLst/>
          </a:prstGeom>
          <a:ln w="762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585" name="Oval 18">
            <a:extLst>
              <a:ext uri="{FF2B5EF4-FFF2-40B4-BE49-F238E27FC236}">
                <a16:creationId xmlns:a16="http://schemas.microsoft.com/office/drawing/2014/main" id="{DCC30EDD-2BC2-C44A-922E-B3C5DA6BC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0865" y="31498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86" name="Oval 20">
            <a:extLst>
              <a:ext uri="{FF2B5EF4-FFF2-40B4-BE49-F238E27FC236}">
                <a16:creationId xmlns:a16="http://schemas.microsoft.com/office/drawing/2014/main" id="{B61BF8C7-1057-F646-A31A-FA52B1E60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0" y="2780771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87" name="Oval 22">
            <a:extLst>
              <a:ext uri="{FF2B5EF4-FFF2-40B4-BE49-F238E27FC236}">
                <a16:creationId xmlns:a16="http://schemas.microsoft.com/office/drawing/2014/main" id="{468EED7D-5972-A142-A1BF-31BD68BE1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9365" y="3048000"/>
            <a:ext cx="152135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88" name="Oval 23">
            <a:extLst>
              <a:ext uri="{FF2B5EF4-FFF2-40B4-BE49-F238E27FC236}">
                <a16:creationId xmlns:a16="http://schemas.microsoft.com/office/drawing/2014/main" id="{4AFDAB44-549A-1242-A1E1-6F2C8E88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865" y="34673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89" name="Oval 24">
            <a:extLst>
              <a:ext uri="{FF2B5EF4-FFF2-40B4-BE49-F238E27FC236}">
                <a16:creationId xmlns:a16="http://schemas.microsoft.com/office/drawing/2014/main" id="{34096A2E-E5B1-CF43-A7CD-30C6C6428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9365" y="3425032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90" name="Oval 26">
            <a:extLst>
              <a:ext uri="{FF2B5EF4-FFF2-40B4-BE49-F238E27FC236}">
                <a16:creationId xmlns:a16="http://schemas.microsoft.com/office/drawing/2014/main" id="{29BE62E4-4291-5342-80FC-486A814F9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3980" y="3616854"/>
            <a:ext cx="152136" cy="15345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91" name="Oval 27">
            <a:extLst>
              <a:ext uri="{FF2B5EF4-FFF2-40B4-BE49-F238E27FC236}">
                <a16:creationId xmlns:a16="http://schemas.microsoft.com/office/drawing/2014/main" id="{956068B9-07E6-2042-8365-4CF005010310}"/>
              </a:ext>
            </a:extLst>
          </p:cNvPr>
          <p:cNvSpPr>
            <a:spLocks noChangeArrowheads="1"/>
          </p:cNvSpPr>
          <p:nvPr/>
        </p:nvSpPr>
        <p:spPr bwMode="auto">
          <a:xfrm rot="3902884">
            <a:off x="7975865" y="3848365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92" name="Oval 28">
            <a:extLst>
              <a:ext uri="{FF2B5EF4-FFF2-40B4-BE49-F238E27FC236}">
                <a16:creationId xmlns:a16="http://schemas.microsoft.com/office/drawing/2014/main" id="{6479F126-1CF8-6143-858B-2D2560952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7021" y="3857625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93" name="Oval 29">
            <a:extLst>
              <a:ext uri="{FF2B5EF4-FFF2-40B4-BE49-F238E27FC236}">
                <a16:creationId xmlns:a16="http://schemas.microsoft.com/office/drawing/2014/main" id="{5077DE72-4439-6249-9066-8D08F66EA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6615" y="3894667"/>
            <a:ext cx="152135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94" name="Oval 31">
            <a:extLst>
              <a:ext uri="{FF2B5EF4-FFF2-40B4-BE49-F238E27FC236}">
                <a16:creationId xmlns:a16="http://schemas.microsoft.com/office/drawing/2014/main" id="{CA2E824A-DF91-7843-9A06-77CD3898E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0" y="3251730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95" name="Oval 33">
            <a:extLst>
              <a:ext uri="{FF2B5EF4-FFF2-40B4-BE49-F238E27FC236}">
                <a16:creationId xmlns:a16="http://schemas.microsoft.com/office/drawing/2014/main" id="{6884BC6A-ADFA-3144-8BD6-6C2BAB139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865" y="3429000"/>
            <a:ext cx="152135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96" name="Oval 64">
            <a:extLst>
              <a:ext uri="{FF2B5EF4-FFF2-40B4-BE49-F238E27FC236}">
                <a16:creationId xmlns:a16="http://schemas.microsoft.com/office/drawing/2014/main" id="{66C75F00-A556-D847-B31D-3A6F66296131}"/>
              </a:ext>
            </a:extLst>
          </p:cNvPr>
          <p:cNvSpPr>
            <a:spLocks noChangeArrowheads="1"/>
          </p:cNvSpPr>
          <p:nvPr/>
        </p:nvSpPr>
        <p:spPr bwMode="auto">
          <a:xfrm rot="3051519">
            <a:off x="7795948" y="2787386"/>
            <a:ext cx="152135" cy="152135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97" name="Oval 96">
            <a:extLst>
              <a:ext uri="{FF2B5EF4-FFF2-40B4-BE49-F238E27FC236}">
                <a16:creationId xmlns:a16="http://schemas.microsoft.com/office/drawing/2014/main" id="{1262BE39-6518-8646-A3A8-52CE25A45964}"/>
              </a:ext>
            </a:extLst>
          </p:cNvPr>
          <p:cNvSpPr>
            <a:spLocks noChangeArrowheads="1"/>
          </p:cNvSpPr>
          <p:nvPr/>
        </p:nvSpPr>
        <p:spPr bwMode="auto">
          <a:xfrm rot="16629075">
            <a:off x="8251693" y="3907235"/>
            <a:ext cx="152136" cy="15345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98" name="Oval 112">
            <a:extLst>
              <a:ext uri="{FF2B5EF4-FFF2-40B4-BE49-F238E27FC236}">
                <a16:creationId xmlns:a16="http://schemas.microsoft.com/office/drawing/2014/main" id="{19500F3F-6950-F148-ABB8-95CD101946BA}"/>
              </a:ext>
            </a:extLst>
          </p:cNvPr>
          <p:cNvSpPr>
            <a:spLocks noChangeArrowheads="1"/>
          </p:cNvSpPr>
          <p:nvPr/>
        </p:nvSpPr>
        <p:spPr bwMode="auto">
          <a:xfrm rot="16629075">
            <a:off x="8273522" y="2993760"/>
            <a:ext cx="152135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99" name="Oval 117">
            <a:extLst>
              <a:ext uri="{FF2B5EF4-FFF2-40B4-BE49-F238E27FC236}">
                <a16:creationId xmlns:a16="http://schemas.microsoft.com/office/drawing/2014/main" id="{191F0534-FFA2-2342-AB32-371A33947255}"/>
              </a:ext>
            </a:extLst>
          </p:cNvPr>
          <p:cNvSpPr>
            <a:spLocks noChangeArrowheads="1"/>
          </p:cNvSpPr>
          <p:nvPr/>
        </p:nvSpPr>
        <p:spPr bwMode="auto">
          <a:xfrm rot="16629075">
            <a:off x="9744605" y="2823105"/>
            <a:ext cx="152136" cy="152136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600" name="Straight Arrow Connector 140">
            <a:extLst>
              <a:ext uri="{FF2B5EF4-FFF2-40B4-BE49-F238E27FC236}">
                <a16:creationId xmlns:a16="http://schemas.microsoft.com/office/drawing/2014/main" id="{5CEF96EE-1F06-444B-830C-0AFBE08B563C}"/>
              </a:ext>
            </a:extLst>
          </p:cNvPr>
          <p:cNvCxnSpPr>
            <a:cxnSpLocks/>
          </p:cNvCxnSpPr>
          <p:nvPr/>
        </p:nvCxnSpPr>
        <p:spPr bwMode="auto">
          <a:xfrm>
            <a:off x="7557823" y="4201584"/>
            <a:ext cx="2323042" cy="1058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4601" name="Picture 10">
            <a:extLst>
              <a:ext uri="{FF2B5EF4-FFF2-40B4-BE49-F238E27FC236}">
                <a16:creationId xmlns:a16="http://schemas.microsoft.com/office/drawing/2014/main" id="{C92295C3-11C2-7D4E-81FC-789FCD4D0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0" y="6389688"/>
            <a:ext cx="903553" cy="37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2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B6489FD-D6EB-9B4D-91FA-6D2BAE09D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" r="16966"/>
          <a:stretch>
            <a:fillRect/>
          </a:stretch>
        </p:blipFill>
        <p:spPr bwMode="auto">
          <a:xfrm>
            <a:off x="11447198" y="5409407"/>
            <a:ext cx="617802" cy="75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3" name="Picture 16">
            <a:extLst>
              <a:ext uri="{FF2B5EF4-FFF2-40B4-BE49-F238E27FC236}">
                <a16:creationId xmlns:a16="http://schemas.microsoft.com/office/drawing/2014/main" id="{CFBC244B-131D-CE47-B2BB-40AC19F4F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511" y="6159500"/>
            <a:ext cx="1736989" cy="21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34AA5E-0054-8B4A-812C-B97F34D3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538A-572D-8449-9BEE-65C0FDC3FD06}" type="slidenum">
              <a:rPr lang="en-US" smtClean="0"/>
              <a:t>34</a:t>
            </a:fld>
            <a:endParaRPr lang="en-US"/>
          </a:p>
        </p:txBody>
      </p:sp>
      <p:sp>
        <p:nvSpPr>
          <p:cNvPr id="30" name="Title 2">
            <a:extLst>
              <a:ext uri="{FF2B5EF4-FFF2-40B4-BE49-F238E27FC236}">
                <a16:creationId xmlns:a16="http://schemas.microsoft.com/office/drawing/2014/main" id="{690B2264-9616-E846-840C-39F7863B15D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30325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</a:rPr>
              <a:t>When we have A LOT of data to show, interaction is essential</a:t>
            </a:r>
          </a:p>
        </p:txBody>
      </p:sp>
    </p:spTree>
    <p:extLst>
      <p:ext uri="{BB962C8B-B14F-4D97-AF65-F5344CB8AC3E}">
        <p14:creationId xmlns:p14="http://schemas.microsoft.com/office/powerpoint/2010/main" val="221956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Visual Analytics Systems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3BFBC8D-5479-1F13-AF22-C054051FD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981" y="864108"/>
            <a:ext cx="7315200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000" dirty="0"/>
              <a:t>Voyager 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>
                <a:hlinkClick r:id="rId2"/>
              </a:rPr>
              <a:t>https://vega.github.io/voyager/</a:t>
            </a:r>
            <a:endParaRPr lang="en-US" sz="2800" dirty="0"/>
          </a:p>
          <a:p>
            <a:r>
              <a:rPr lang="en-US" sz="2800" dirty="0"/>
              <a:t>Load the Barley dataset </a:t>
            </a:r>
          </a:p>
          <a:p>
            <a:r>
              <a:rPr lang="en-US" sz="2800" dirty="0"/>
              <a:t>Find something interesting </a:t>
            </a:r>
          </a:p>
        </p:txBody>
      </p:sp>
    </p:spTree>
    <p:extLst>
      <p:ext uri="{BB962C8B-B14F-4D97-AF65-F5344CB8AC3E}">
        <p14:creationId xmlns:p14="http://schemas.microsoft.com/office/powerpoint/2010/main" val="3853361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Visual Analytics Systems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3BFBC8D-5479-1F13-AF22-C054051FD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981" y="864108"/>
            <a:ext cx="7315200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000" dirty="0"/>
              <a:t>Tableau 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Main Air Pollutants, by the European Environment Agency</a:t>
            </a:r>
          </a:p>
          <a:p>
            <a:r>
              <a:rPr lang="en-US" sz="2800" dirty="0">
                <a:hlinkClick r:id="rId2"/>
              </a:rPr>
              <a:t>https://public.tableau.com/app/profile/european.environment.agency/viz/Emisions/MainAirPollutants </a:t>
            </a:r>
            <a:endParaRPr lang="en-US" sz="2800" dirty="0"/>
          </a:p>
          <a:p>
            <a:r>
              <a:rPr lang="en-US" sz="2800" dirty="0"/>
              <a:t>Find something interesting </a:t>
            </a:r>
          </a:p>
        </p:txBody>
      </p:sp>
    </p:spTree>
    <p:extLst>
      <p:ext uri="{BB962C8B-B14F-4D97-AF65-F5344CB8AC3E}">
        <p14:creationId xmlns:p14="http://schemas.microsoft.com/office/powerpoint/2010/main" val="35115985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Visual Analytics Systems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3BFBC8D-5479-1F13-AF22-C054051FD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981" y="864108"/>
            <a:ext cx="7315200" cy="51206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000" dirty="0"/>
              <a:t>XX 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Main Air Pollutants, by the European Environment Agency</a:t>
            </a:r>
          </a:p>
          <a:p>
            <a:r>
              <a:rPr lang="en-US" sz="2800" dirty="0">
                <a:hlinkClick r:id="rId2"/>
              </a:rPr>
              <a:t>https://public.tableau.com/app/profile/european.environment.agency/viz/Emisions/MainAirPollutants </a:t>
            </a:r>
            <a:endParaRPr lang="en-US" sz="2800" dirty="0"/>
          </a:p>
          <a:p>
            <a:r>
              <a:rPr lang="en-US" sz="2800" dirty="0"/>
              <a:t>Find something interesting </a:t>
            </a:r>
          </a:p>
        </p:txBody>
      </p:sp>
    </p:spTree>
    <p:extLst>
      <p:ext uri="{BB962C8B-B14F-4D97-AF65-F5344CB8AC3E}">
        <p14:creationId xmlns:p14="http://schemas.microsoft.com/office/powerpoint/2010/main" val="216830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456B-555B-E8E8-C86D-31E82A57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Visualization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F8060-A8E9-BCB2-23E0-2338884ED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graphical representation of information and data. </a:t>
            </a:r>
          </a:p>
        </p:txBody>
      </p:sp>
    </p:spTree>
    <p:extLst>
      <p:ext uri="{BB962C8B-B14F-4D97-AF65-F5344CB8AC3E}">
        <p14:creationId xmlns:p14="http://schemas.microsoft.com/office/powerpoint/2010/main" val="408142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456B-555B-E8E8-C86D-31E82A57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 descr="A green screen with a graph&#10;&#10;Description automatically generated">
            <a:extLst>
              <a:ext uri="{FF2B5EF4-FFF2-40B4-BE49-F238E27FC236}">
                <a16:creationId xmlns:a16="http://schemas.microsoft.com/office/drawing/2014/main" id="{EEB0B753-F612-447B-DBFD-D1C665986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677655"/>
            <a:ext cx="7911413" cy="55026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0CABBF-A03A-EBD9-D5AA-81094E177E4E}"/>
              </a:ext>
            </a:extLst>
          </p:cNvPr>
          <p:cNvSpPr txBox="1"/>
          <p:nvPr/>
        </p:nvSpPr>
        <p:spPr>
          <a:xfrm>
            <a:off x="4986130" y="6533658"/>
            <a:ext cx="8425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www.nytimes.com</a:t>
            </a:r>
            <a:r>
              <a:rPr lang="en-US" sz="1400" dirty="0"/>
              <a:t>/2019/12/05/learning/whats-going-on-in-this-graph-dec-11-2019.html</a:t>
            </a:r>
          </a:p>
        </p:txBody>
      </p:sp>
    </p:spTree>
    <p:extLst>
      <p:ext uri="{BB962C8B-B14F-4D97-AF65-F5344CB8AC3E}">
        <p14:creationId xmlns:p14="http://schemas.microsoft.com/office/powerpoint/2010/main" val="283938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456B-555B-E8E8-C86D-31E82A57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0CABBF-A03A-EBD9-D5AA-81094E177E4E}"/>
              </a:ext>
            </a:extLst>
          </p:cNvPr>
          <p:cNvSpPr txBox="1"/>
          <p:nvPr/>
        </p:nvSpPr>
        <p:spPr>
          <a:xfrm>
            <a:off x="4986130" y="6533658"/>
            <a:ext cx="8425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www.nytimes.com</a:t>
            </a:r>
            <a:r>
              <a:rPr lang="en-US" sz="1400" dirty="0"/>
              <a:t>/2019/10/24/learning/whats-going-on-in-this-graph-oct-30-2019.html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0EC7A15-57A7-7F19-0851-806459B1E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748" y="1297178"/>
            <a:ext cx="7620000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40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456B-555B-E8E8-C86D-31E82A57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5630857-2012-2504-A723-3E985EB99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487" y="966978"/>
            <a:ext cx="76200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4377D5-EB66-D5C0-FA78-09EB1EABF3C9}"/>
              </a:ext>
            </a:extLst>
          </p:cNvPr>
          <p:cNvSpPr txBox="1"/>
          <p:nvPr/>
        </p:nvSpPr>
        <p:spPr>
          <a:xfrm>
            <a:off x="5062612" y="6550223"/>
            <a:ext cx="7129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www.nytimes.com</a:t>
            </a:r>
            <a:r>
              <a:rPr lang="en-US" sz="1400" dirty="0"/>
              <a:t>/2019/01/31/learning/whats-going-on-in-this-graph-feb-6-2019.html</a:t>
            </a:r>
          </a:p>
        </p:txBody>
      </p:sp>
    </p:spTree>
    <p:extLst>
      <p:ext uri="{BB962C8B-B14F-4D97-AF65-F5344CB8AC3E}">
        <p14:creationId xmlns:p14="http://schemas.microsoft.com/office/powerpoint/2010/main" val="258253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456B-555B-E8E8-C86D-31E82A57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A15138-6B73-F726-A6D9-4745DD078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215" y="211219"/>
            <a:ext cx="6517306" cy="602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2CB42C-A3B3-EFF3-E8CB-D1AD26F74DE7}"/>
              </a:ext>
            </a:extLst>
          </p:cNvPr>
          <p:cNvSpPr txBox="1"/>
          <p:nvPr/>
        </p:nvSpPr>
        <p:spPr>
          <a:xfrm>
            <a:off x="5010675" y="6544415"/>
            <a:ext cx="7181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https://</a:t>
            </a:r>
            <a:r>
              <a:rPr lang="en-US" sz="1400" dirty="0" err="1"/>
              <a:t>www.nytimes.com</a:t>
            </a:r>
            <a:r>
              <a:rPr lang="en-US" sz="1400" dirty="0"/>
              <a:t>/2017/10/09/learning/whats-going-on-in-this-graph-oct-10-2017.html</a:t>
            </a:r>
          </a:p>
        </p:txBody>
      </p:sp>
    </p:spTree>
    <p:extLst>
      <p:ext uri="{BB962C8B-B14F-4D97-AF65-F5344CB8AC3E}">
        <p14:creationId xmlns:p14="http://schemas.microsoft.com/office/powerpoint/2010/main" val="1890705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7E115-6150-68F0-5480-C3F4E789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Visual Analytics?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82997-EC5E-EBB5-77A5-4BB2951B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5553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990</TotalTime>
  <Words>1864</Words>
  <Application>Microsoft Macintosh PowerPoint</Application>
  <PresentationFormat>Widescreen</PresentationFormat>
  <Paragraphs>179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Corbel</vt:lpstr>
      <vt:lpstr>Google Sans</vt:lpstr>
      <vt:lpstr>Wingdings 2</vt:lpstr>
      <vt:lpstr>Frame</vt:lpstr>
      <vt:lpstr>Intro to Coding with Python– Visual Analytics</vt:lpstr>
      <vt:lpstr>Plan for Today</vt:lpstr>
      <vt:lpstr>What is Visualization?</vt:lpstr>
      <vt:lpstr>Definition: Visualization</vt:lpstr>
      <vt:lpstr>Example</vt:lpstr>
      <vt:lpstr>Example</vt:lpstr>
      <vt:lpstr>Example</vt:lpstr>
      <vt:lpstr>Example</vt:lpstr>
      <vt:lpstr>What is Visual Analytics?</vt:lpstr>
      <vt:lpstr>Definition: Visual Analytics</vt:lpstr>
      <vt:lpstr>Definition: Visual Analytics</vt:lpstr>
      <vt:lpstr>Example 1: “How the Swedes Book their Summer Vacations”</vt:lpstr>
      <vt:lpstr>Example 1: “How the Swedes Book their Summer Vacations”</vt:lpstr>
      <vt:lpstr>Example 1: “How the Swedes Book their Summer Vacations”</vt:lpstr>
      <vt:lpstr>Example 2: “Financial (Wire) Fraud”</vt:lpstr>
      <vt:lpstr>Example 2: “Financial (Wire) Fraud”</vt:lpstr>
      <vt:lpstr>Example 2: “Financial (Wire) Fraud”</vt:lpstr>
      <vt:lpstr>Example 3: “Disease Spread within a Hospital”</vt:lpstr>
      <vt:lpstr>Example 3: “Disease Spread within a Hospital”</vt:lpstr>
      <vt:lpstr>Example 3: “Disease Spread within a Hospital”</vt:lpstr>
      <vt:lpstr>Reflecting on the Three Examples</vt:lpstr>
      <vt:lpstr>Reflecting on the Three Examples</vt:lpstr>
      <vt:lpstr>Reflecting on the Three Examples</vt:lpstr>
      <vt:lpstr>Why Visual Analytics (and not ML or Stats or Data Science)?</vt:lpstr>
      <vt:lpstr>BIG Visual Analytics Question</vt:lpstr>
      <vt:lpstr>Definition: Visual Analytics</vt:lpstr>
      <vt:lpstr>Definition: Visual Analytics</vt:lpstr>
      <vt:lpstr>Visual Analytics</vt:lpstr>
      <vt:lpstr>When we have A LOT of data to show, interaction is essential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of Visual Analytics Systems</vt:lpstr>
      <vt:lpstr>Examples of Visual Analytics Systems</vt:lpstr>
      <vt:lpstr>Examples of Visual Analytics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52</cp:revision>
  <dcterms:created xsi:type="dcterms:W3CDTF">2023-08-03T18:49:17Z</dcterms:created>
  <dcterms:modified xsi:type="dcterms:W3CDTF">2023-12-01T15:17:53Z</dcterms:modified>
</cp:coreProperties>
</file>