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5"/>
  </p:notesMasterIdLst>
  <p:sldIdLst>
    <p:sldId id="385" r:id="rId2"/>
    <p:sldId id="386" r:id="rId3"/>
    <p:sldId id="387" r:id="rId4"/>
    <p:sldId id="388" r:id="rId5"/>
    <p:sldId id="285" r:id="rId6"/>
    <p:sldId id="287" r:id="rId7"/>
    <p:sldId id="307" r:id="rId8"/>
    <p:sldId id="308" r:id="rId9"/>
    <p:sldId id="309" r:id="rId10"/>
    <p:sldId id="311" r:id="rId11"/>
    <p:sldId id="317" r:id="rId12"/>
    <p:sldId id="389" r:id="rId13"/>
    <p:sldId id="318" r:id="rId14"/>
    <p:sldId id="319" r:id="rId15"/>
    <p:sldId id="320" r:id="rId16"/>
    <p:sldId id="326" r:id="rId17"/>
    <p:sldId id="323" r:id="rId18"/>
    <p:sldId id="327" r:id="rId19"/>
    <p:sldId id="324" r:id="rId20"/>
    <p:sldId id="330" r:id="rId21"/>
    <p:sldId id="396" r:id="rId22"/>
    <p:sldId id="395" r:id="rId23"/>
    <p:sldId id="39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3B4B"/>
    <a:srgbClr val="A325BE"/>
    <a:srgbClr val="010101"/>
    <a:srgbClr val="010138"/>
    <a:srgbClr val="003470"/>
    <a:srgbClr val="FF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48"/>
    <p:restoredTop sz="88258"/>
  </p:normalViewPr>
  <p:slideViewPr>
    <p:cSldViewPr snapToGrid="0" snapToObjects="1">
      <p:cViewPr varScale="1">
        <p:scale>
          <a:sx n="155" d="100"/>
          <a:sy n="155" d="100"/>
        </p:scale>
        <p:origin x="20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03AEEC-4EB2-C247-8D29-DBDCD2F840DD}" type="datetimeFigureOut">
              <a:rPr lang="en-US" smtClean="0"/>
              <a:t>9/6/20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F12483-E947-6F4E-A75E-B2E677827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68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However, it’s useful to understand that for all the things we ask of our machines at a high level, at this level (show hardware), everything we do is just operations on 0s and 1s.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13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D7D51-25E3-014D-9E69-3E09100025C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86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D7D51-25E3-014D-9E69-3E09100025C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448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D7D51-25E3-014D-9E69-3E09100025C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440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dirty="0">
              <a:solidFill>
                <a:srgbClr val="002552"/>
              </a:solidFill>
              <a:latin typeface="Courier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D7D51-25E3-014D-9E69-3E09100025C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902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76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>
                <a:solidFill>
                  <a:srgbClr val="003470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00347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9/6/20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rgbClr val="0026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528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9/6/20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46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9/6/20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9/6/20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988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9/6/20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138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9/6/20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76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9/6/20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633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9/6/20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32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9/6/20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75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9/6/20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619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9/6/20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7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2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4B1C8C5-D3B4-0743-815D-435213ECCE57}" type="datetimeFigureOut">
              <a:rPr lang="en-US" smtClean="0"/>
              <a:t>9/6/20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6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spc="-100" baseline="0">
          <a:solidFill>
            <a:srgbClr val="003470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rgbClr val="003470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Lucida Grande"/>
        <a:buChar char="-"/>
        <a:defRPr sz="2000" kern="1200">
          <a:solidFill>
            <a:srgbClr val="003470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"/>
        <a:defRPr sz="1800" kern="1200">
          <a:solidFill>
            <a:srgbClr val="003470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rgbClr val="003470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rgbClr val="003470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if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repl.it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mith.moonami.com/mod/lti/view.php?id=629904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000" cap="none" dirty="0"/>
              <a:t>Lecture 3:</a:t>
            </a:r>
            <a:br>
              <a:rPr lang="en-US" dirty="0"/>
            </a:br>
            <a:r>
              <a:rPr lang="en-US" sz="4400" dirty="0"/>
              <a:t>Intro to Python &amp; </a:t>
            </a:r>
            <a:br>
              <a:rPr lang="en-US" sz="4400" dirty="0"/>
            </a:br>
            <a:r>
              <a:rPr lang="en-US" sz="4400" dirty="0" err="1"/>
              <a:t>repl.it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CSC111: Introduction to CS through Programming</a:t>
            </a:r>
          </a:p>
          <a:p>
            <a:r>
              <a:rPr lang="en-US" sz="2000" dirty="0"/>
              <a:t>R. Jordan Crouser</a:t>
            </a:r>
          </a:p>
          <a:p>
            <a:r>
              <a:rPr lang="en-US" sz="2000" dirty="0"/>
              <a:t>Assistant Professor of Computer Science</a:t>
            </a:r>
          </a:p>
          <a:p>
            <a:r>
              <a:rPr lang="en-US" sz="2000" dirty="0"/>
              <a:t>Smith College</a:t>
            </a:r>
          </a:p>
        </p:txBody>
      </p:sp>
    </p:spTree>
    <p:extLst>
      <p:ext uri="{BB962C8B-B14F-4D97-AF65-F5344CB8AC3E}">
        <p14:creationId xmlns:p14="http://schemas.microsoft.com/office/powerpoint/2010/main" val="921224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94BFE-F710-4141-B47F-70B40EC82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200" dirty="0"/>
          </a:p>
          <a:p>
            <a:pPr marL="0" indent="0" algn="ctr">
              <a:spcBef>
                <a:spcPts val="0"/>
              </a:spcBef>
              <a:buNone/>
            </a:pPr>
            <a:endParaRPr lang="en-US" sz="2800" dirty="0"/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dirty="0"/>
              <a:t>multi-paradigm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dirty="0">
                <a:effectLst>
                  <a:glow rad="101600">
                    <a:srgbClr val="FFC000">
                      <a:alpha val="60000"/>
                    </a:srgbClr>
                  </a:glow>
                </a:effectLst>
              </a:rPr>
              <a:t>interpreted</a:t>
            </a:r>
            <a:r>
              <a:rPr lang="en-US" sz="2800" dirty="0"/>
              <a:t> language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dirty="0"/>
              <a:t>with dynamic typing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dirty="0"/>
              <a:t>and automatic memory management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9DBFB1-AB52-9241-B4E5-C34CC1D4080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30480" y="396240"/>
            <a:ext cx="381000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61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D568D-A9EB-4F49-9A5F-1F20C6A5A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digression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499F21F4-565F-0E46-9134-2D9DB03E6BD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851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64920">
                  <a:extLst>
                    <a:ext uri="{9D8B030D-6E8A-4147-A177-3AD203B41FA5}">
                      <a16:colId xmlns:a16="http://schemas.microsoft.com/office/drawing/2014/main" val="580727057"/>
                    </a:ext>
                  </a:extLst>
                </a:gridCol>
                <a:gridCol w="3482340">
                  <a:extLst>
                    <a:ext uri="{9D8B030D-6E8A-4147-A177-3AD203B41FA5}">
                      <a16:colId xmlns:a16="http://schemas.microsoft.com/office/drawing/2014/main" val="147339665"/>
                    </a:ext>
                  </a:extLst>
                </a:gridCol>
                <a:gridCol w="3482340">
                  <a:extLst>
                    <a:ext uri="{9D8B030D-6E8A-4147-A177-3AD203B41FA5}">
                      <a16:colId xmlns:a16="http://schemas.microsoft.com/office/drawing/2014/main" val="3981427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COMPILER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55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552"/>
                          </a:solidFill>
                        </a:rPr>
                        <a:t>INTERPRETER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827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2552"/>
                          </a:solidFill>
                        </a:rPr>
                        <a:t>What it takes in: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255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255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9791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2552"/>
                          </a:solidFill>
                        </a:rPr>
                        <a:t>What it returns: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255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255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108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2552"/>
                          </a:solidFill>
                        </a:rPr>
                        <a:t>Relative speed: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255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255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2234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2552"/>
                          </a:solidFill>
                        </a:rPr>
                        <a:t>Memory usage: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255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255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3076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2552"/>
                          </a:solidFill>
                        </a:rPr>
                        <a:t>Work is done: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255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255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6271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2552"/>
                          </a:solidFill>
                          <a:effectLst/>
                        </a:rPr>
                        <a:t>Reports errors: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255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255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1310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2552"/>
                          </a:solidFill>
                          <a:effectLst/>
                        </a:rPr>
                        <a:t>Example language: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255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255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993261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9011761F-F3F2-C343-83FC-F38CA05234F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97880" y="5822036"/>
            <a:ext cx="2179320" cy="7337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71FA75-50AE-A241-B4BD-CC0E20476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4010" y="5828208"/>
            <a:ext cx="1172210" cy="72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330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D568D-A9EB-4F49-9A5F-1F20C6A5A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digression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499F21F4-565F-0E46-9134-2D9DB03E6BD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2113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64920">
                  <a:extLst>
                    <a:ext uri="{9D8B030D-6E8A-4147-A177-3AD203B41FA5}">
                      <a16:colId xmlns:a16="http://schemas.microsoft.com/office/drawing/2014/main" val="580727057"/>
                    </a:ext>
                  </a:extLst>
                </a:gridCol>
                <a:gridCol w="3482340">
                  <a:extLst>
                    <a:ext uri="{9D8B030D-6E8A-4147-A177-3AD203B41FA5}">
                      <a16:colId xmlns:a16="http://schemas.microsoft.com/office/drawing/2014/main" val="147339665"/>
                    </a:ext>
                  </a:extLst>
                </a:gridCol>
                <a:gridCol w="3482340">
                  <a:extLst>
                    <a:ext uri="{9D8B030D-6E8A-4147-A177-3AD203B41FA5}">
                      <a16:colId xmlns:a16="http://schemas.microsoft.com/office/drawing/2014/main" val="3981427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COMPILER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55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552"/>
                          </a:solidFill>
                        </a:rPr>
                        <a:t>INTERPRETER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827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2552"/>
                          </a:solidFill>
                        </a:rPr>
                        <a:t>What it takes in: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552"/>
                          </a:solidFill>
                        </a:rPr>
                        <a:t>an 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002552"/>
                          </a:solidFill>
                        </a:rPr>
                        <a:t>entire program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552"/>
                          </a:solidFill>
                        </a:rPr>
                        <a:t>a single line of code 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002552"/>
                          </a:solidFill>
                        </a:rPr>
                        <a:t>(or a single instruction)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9791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2552"/>
                          </a:solidFill>
                        </a:rPr>
                        <a:t>What it returns: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2552"/>
                          </a:solidFill>
                        </a:rPr>
                        <a:t>intermediate object code </a:t>
                      </a:r>
                    </a:p>
                    <a:p>
                      <a:pPr algn="ctr"/>
                      <a:r>
                        <a:rPr lang="en-US">
                          <a:solidFill>
                            <a:srgbClr val="002552"/>
                          </a:solidFill>
                        </a:rPr>
                        <a:t>(e.g. classes)</a:t>
                      </a:r>
                      <a:endParaRPr lang="en-US" dirty="0">
                        <a:solidFill>
                          <a:srgbClr val="00255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2552"/>
                          </a:solidFill>
                        </a:rPr>
                        <a:t>&lt;nothing&gt;</a:t>
                      </a:r>
                      <a:endParaRPr lang="en-US" dirty="0">
                        <a:solidFill>
                          <a:srgbClr val="00255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108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2552"/>
                          </a:solidFill>
                        </a:rPr>
                        <a:t>Relative speed: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2552"/>
                          </a:solidFill>
                        </a:rPr>
                        <a:t>faster</a:t>
                      </a:r>
                      <a:endParaRPr lang="en-US" dirty="0">
                        <a:solidFill>
                          <a:srgbClr val="00255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2552"/>
                          </a:solidFill>
                        </a:rPr>
                        <a:t>slower</a:t>
                      </a:r>
                      <a:endParaRPr lang="en-US" dirty="0">
                        <a:solidFill>
                          <a:srgbClr val="00255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2234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2552"/>
                          </a:solidFill>
                        </a:rPr>
                        <a:t>Memory usage: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2552"/>
                          </a:solidFill>
                        </a:rPr>
                        <a:t>uses more memory</a:t>
                      </a:r>
                    </a:p>
                    <a:p>
                      <a:pPr algn="ctr"/>
                      <a:r>
                        <a:rPr lang="en-US">
                          <a:solidFill>
                            <a:srgbClr val="002552"/>
                          </a:solidFill>
                        </a:rPr>
                        <a:t>(</a:t>
                      </a:r>
                      <a:r>
                        <a:rPr lang="en-US" sz="1800" b="0" i="0" kern="1200">
                          <a:solidFill>
                            <a:srgbClr val="00255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↑ </a:t>
                      </a:r>
                      <a:r>
                        <a:rPr lang="en-US">
                          <a:solidFill>
                            <a:srgbClr val="002552"/>
                          </a:solidFill>
                        </a:rPr>
                        <a:t>objects take space </a:t>
                      </a:r>
                      <a:r>
                        <a:rPr lang="en-US" sz="1800" b="0" i="0" kern="1200">
                          <a:solidFill>
                            <a:srgbClr val="00255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↑</a:t>
                      </a:r>
                      <a:r>
                        <a:rPr lang="en-US">
                          <a:solidFill>
                            <a:srgbClr val="002552"/>
                          </a:solidFill>
                        </a:rPr>
                        <a:t>)</a:t>
                      </a:r>
                      <a:endParaRPr lang="en-US" dirty="0">
                        <a:solidFill>
                          <a:srgbClr val="00255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2552"/>
                          </a:solidFill>
                        </a:rPr>
                        <a:t>uses less memory</a:t>
                      </a:r>
                    </a:p>
                    <a:p>
                      <a:pPr algn="ctr"/>
                      <a:r>
                        <a:rPr lang="en-US">
                          <a:solidFill>
                            <a:srgbClr val="002552"/>
                          </a:solidFill>
                        </a:rPr>
                        <a:t>(no intermediate objects)</a:t>
                      </a:r>
                      <a:endParaRPr lang="en-US" dirty="0">
                        <a:solidFill>
                          <a:srgbClr val="00255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3076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2552"/>
                          </a:solidFill>
                        </a:rPr>
                        <a:t>Work is done: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2552"/>
                          </a:solidFill>
                        </a:rPr>
                        <a:t>just once</a:t>
                      </a:r>
                      <a:endParaRPr lang="en-US" dirty="0">
                        <a:solidFill>
                          <a:srgbClr val="00255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552"/>
                          </a:solidFill>
                        </a:rPr>
                        <a:t>every time the 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002552"/>
                          </a:solidFill>
                        </a:rPr>
                        <a:t>code is executed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6271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2552"/>
                          </a:solidFill>
                          <a:effectLst/>
                        </a:rPr>
                        <a:t>Reports errors: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2552"/>
                          </a:solidFill>
                        </a:rPr>
                        <a:t>after checking </a:t>
                      </a:r>
                    </a:p>
                    <a:p>
                      <a:pPr algn="ctr"/>
                      <a:r>
                        <a:rPr lang="en-US">
                          <a:solidFill>
                            <a:srgbClr val="002552"/>
                          </a:solidFill>
                        </a:rPr>
                        <a:t>the entire program</a:t>
                      </a:r>
                      <a:endParaRPr lang="en-US" dirty="0">
                        <a:solidFill>
                          <a:srgbClr val="00255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552"/>
                          </a:solidFill>
                        </a:rPr>
                        <a:t>after each 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002552"/>
                          </a:solidFill>
                        </a:rPr>
                        <a:t>instruction is run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1310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4998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94BFE-F710-4141-B47F-70B40EC82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200" dirty="0"/>
          </a:p>
          <a:p>
            <a:pPr marL="0" indent="0" algn="ctr">
              <a:spcBef>
                <a:spcPts val="0"/>
              </a:spcBef>
              <a:buNone/>
            </a:pPr>
            <a:endParaRPr lang="en-US" sz="2800" dirty="0"/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dirty="0"/>
              <a:t>multi-paradigm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dirty="0"/>
              <a:t>interpreted language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with dynamic typing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and automatic memory management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9DBFB1-AB52-9241-B4E5-C34CC1D4080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30480" y="396240"/>
            <a:ext cx="3810000" cy="12827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08F29078-DBB7-BA4B-BA42-285DB0A2E575}"/>
              </a:ext>
            </a:extLst>
          </p:cNvPr>
          <p:cNvGrpSpPr/>
          <p:nvPr/>
        </p:nvGrpSpPr>
        <p:grpSpPr>
          <a:xfrm>
            <a:off x="4360012" y="3935082"/>
            <a:ext cx="3202554" cy="1821851"/>
            <a:chOff x="4705068" y="2664434"/>
            <a:chExt cx="3202554" cy="182185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1956327-E5FB-F943-BC84-F1C48CE27266}"/>
                </a:ext>
              </a:extLst>
            </p:cNvPr>
            <p:cNvSpPr txBox="1"/>
            <p:nvPr/>
          </p:nvSpPr>
          <p:spPr>
            <a:xfrm>
              <a:off x="5143725" y="3532178"/>
              <a:ext cx="276389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3470"/>
                  </a:solidFill>
                </a:rPr>
                <a:t>more about this </a:t>
              </a:r>
            </a:p>
            <a:p>
              <a:pPr algn="ctr"/>
              <a:r>
                <a:rPr lang="en-US" sz="2800" dirty="0">
                  <a:solidFill>
                    <a:srgbClr val="003470"/>
                  </a:solidFill>
                </a:rPr>
                <a:t>a bit later</a:t>
              </a:r>
            </a:p>
          </p:txBody>
        </p:sp>
        <p:sp>
          <p:nvSpPr>
            <p:cNvPr id="7" name="Circular Arrow 6">
              <a:extLst>
                <a:ext uri="{FF2B5EF4-FFF2-40B4-BE49-F238E27FC236}">
                  <a16:creationId xmlns:a16="http://schemas.microsoft.com/office/drawing/2014/main" id="{3F8AD89B-83E5-0B47-A1C8-D1A752DA475A}"/>
                </a:ext>
              </a:extLst>
            </p:cNvPr>
            <p:cNvSpPr/>
            <p:nvPr/>
          </p:nvSpPr>
          <p:spPr>
            <a:xfrm flipH="1" flipV="1">
              <a:off x="4705068" y="2664434"/>
              <a:ext cx="1199497" cy="1205303"/>
            </a:xfrm>
            <a:prstGeom prst="circularArrow">
              <a:avLst>
                <a:gd name="adj1" fmla="val 1411"/>
                <a:gd name="adj2" fmla="val 1563058"/>
                <a:gd name="adj3" fmla="val 20880751"/>
                <a:gd name="adj4" fmla="val 17540008"/>
                <a:gd name="adj5" fmla="val 7233"/>
              </a:avLst>
            </a:prstGeom>
            <a:solidFill>
              <a:srgbClr val="003470"/>
            </a:solidFill>
            <a:ln cap="rnd">
              <a:solidFill>
                <a:srgbClr val="0034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2157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76C88-8B1B-6B4C-985B-6A392C9D2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concept 1: </a:t>
            </a:r>
            <a:r>
              <a:rPr lang="en-US" dirty="0">
                <a:latin typeface="Courier" pitchFamily="2" charset="0"/>
              </a:rPr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1B6D1-244E-734C-9FE2-5206E0CD564D}"/>
              </a:ext>
            </a:extLst>
          </p:cNvPr>
          <p:cNvSpPr>
            <a:spLocks noGrp="1"/>
          </p:cNvSpPr>
          <p:nvPr>
            <p:ph idx="1"/>
          </p:nvPr>
        </p:nvSpPr>
        <p:spPr>
          <a:ln w="57150">
            <a:noFill/>
          </a:ln>
        </p:spPr>
        <p:txBody>
          <a:bodyPr/>
          <a:lstStyle/>
          <a:p>
            <a:r>
              <a:rPr lang="en-US" dirty="0"/>
              <a:t>In CS, a </a:t>
            </a:r>
            <a:r>
              <a:rPr lang="en-US" b="1" dirty="0">
                <a:effectLst>
                  <a:glow rad="101600">
                    <a:srgbClr val="FFC000">
                      <a:alpha val="60000"/>
                    </a:srgbClr>
                  </a:glow>
                </a:effectLst>
                <a:latin typeface="Courier" pitchFamily="2" charset="0"/>
              </a:rPr>
              <a:t>variable</a:t>
            </a:r>
            <a:r>
              <a:rPr lang="en-US" dirty="0"/>
              <a:t> is a place to store a piece of data</a:t>
            </a:r>
          </a:p>
          <a:p>
            <a:r>
              <a:rPr lang="en-US" dirty="0"/>
              <a:t>In Python, variables are:</a:t>
            </a:r>
          </a:p>
          <a:p>
            <a:pPr lvl="1"/>
            <a:r>
              <a:rPr lang="en-US" b="1" dirty="0"/>
              <a:t>declared</a:t>
            </a:r>
            <a:r>
              <a:rPr lang="en-US" dirty="0"/>
              <a:t> by giving them a name</a:t>
            </a:r>
          </a:p>
          <a:p>
            <a:pPr lvl="1"/>
            <a:r>
              <a:rPr lang="en-US" b="1" dirty="0"/>
              <a:t>assigned</a:t>
            </a:r>
            <a:r>
              <a:rPr lang="en-US" dirty="0"/>
              <a:t> using the equals sign</a:t>
            </a:r>
            <a:endParaRPr lang="en-US" b="1" dirty="0"/>
          </a:p>
          <a:p>
            <a:r>
              <a:rPr lang="en-US" dirty="0"/>
              <a:t>Example:</a:t>
            </a:r>
          </a:p>
          <a:p>
            <a:pPr marL="0" indent="0" algn="ctr">
              <a:buNone/>
            </a:pPr>
            <a:r>
              <a:rPr lang="en-US" sz="4400" dirty="0">
                <a:latin typeface="Courier" pitchFamily="2" charset="0"/>
              </a:rPr>
              <a:t>x = 3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2BFFAB6-D5A1-F34F-AB95-8374F7CDEED1}"/>
              </a:ext>
            </a:extLst>
          </p:cNvPr>
          <p:cNvGrpSpPr/>
          <p:nvPr/>
        </p:nvGrpSpPr>
        <p:grpSpPr>
          <a:xfrm>
            <a:off x="1372994" y="3830006"/>
            <a:ext cx="2508423" cy="1290311"/>
            <a:chOff x="2063107" y="3008880"/>
            <a:chExt cx="2508423" cy="129031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15DAE3E-7203-E443-A329-CD820AE671B7}"/>
                </a:ext>
              </a:extLst>
            </p:cNvPr>
            <p:cNvSpPr txBox="1"/>
            <p:nvPr/>
          </p:nvSpPr>
          <p:spPr>
            <a:xfrm>
              <a:off x="2063107" y="3468194"/>
              <a:ext cx="179087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3470"/>
                  </a:solidFill>
                </a:rPr>
                <a:t>declaring </a:t>
              </a:r>
            </a:p>
            <a:p>
              <a:pPr algn="ctr"/>
              <a:r>
                <a:rPr lang="en-US" sz="2400" dirty="0">
                  <a:solidFill>
                    <a:srgbClr val="003470"/>
                  </a:solidFill>
                </a:rPr>
                <a:t>a variable </a:t>
              </a:r>
              <a:r>
                <a:rPr lang="en-US" sz="2400" dirty="0">
                  <a:solidFill>
                    <a:srgbClr val="003470"/>
                  </a:solidFill>
                  <a:latin typeface="Courier" pitchFamily="2" charset="0"/>
                </a:rPr>
                <a:t>x</a:t>
              </a:r>
            </a:p>
          </p:txBody>
        </p:sp>
        <p:sp>
          <p:nvSpPr>
            <p:cNvPr id="6" name="Circular Arrow 5">
              <a:extLst>
                <a:ext uri="{FF2B5EF4-FFF2-40B4-BE49-F238E27FC236}">
                  <a16:creationId xmlns:a16="http://schemas.microsoft.com/office/drawing/2014/main" id="{1A5BC539-EC5A-6E48-9B57-9589AAD8833F}"/>
                </a:ext>
              </a:extLst>
            </p:cNvPr>
            <p:cNvSpPr/>
            <p:nvPr/>
          </p:nvSpPr>
          <p:spPr>
            <a:xfrm rot="1788882" flipV="1">
              <a:off x="3372033" y="3008880"/>
              <a:ext cx="1199497" cy="1205303"/>
            </a:xfrm>
            <a:prstGeom prst="circularArrow">
              <a:avLst>
                <a:gd name="adj1" fmla="val 1411"/>
                <a:gd name="adj2" fmla="val 1563058"/>
                <a:gd name="adj3" fmla="val 20880751"/>
                <a:gd name="adj4" fmla="val 17540008"/>
                <a:gd name="adj5" fmla="val 7233"/>
              </a:avLst>
            </a:prstGeom>
            <a:solidFill>
              <a:srgbClr val="003470"/>
            </a:solidFill>
            <a:ln cap="rnd">
              <a:solidFill>
                <a:srgbClr val="0034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4A6572A-76B6-5045-9110-E6947FA3AD1C}"/>
              </a:ext>
            </a:extLst>
          </p:cNvPr>
          <p:cNvSpPr txBox="1"/>
          <p:nvPr/>
        </p:nvSpPr>
        <p:spPr>
          <a:xfrm>
            <a:off x="3748286" y="4862434"/>
            <a:ext cx="23022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003470"/>
                </a:solidFill>
              </a:rPr>
              <a:t>assigning </a:t>
            </a:r>
          </a:p>
          <a:p>
            <a:pPr algn="ctr"/>
            <a:r>
              <a:rPr lang="en-US" sz="2400" dirty="0">
                <a:solidFill>
                  <a:srgbClr val="003470"/>
                </a:solidFill>
              </a:rPr>
              <a:t>the value 3 to </a:t>
            </a:r>
            <a:r>
              <a:rPr lang="en-US" sz="2400" dirty="0">
                <a:solidFill>
                  <a:srgbClr val="003470"/>
                </a:solidFill>
                <a:latin typeface="Courier" pitchFamily="2" charset="0"/>
              </a:rPr>
              <a:t>x</a:t>
            </a:r>
          </a:p>
        </p:txBody>
      </p:sp>
      <p:sp>
        <p:nvSpPr>
          <p:cNvPr id="10" name="Left Bracket 9">
            <a:extLst>
              <a:ext uri="{FF2B5EF4-FFF2-40B4-BE49-F238E27FC236}">
                <a16:creationId xmlns:a16="http://schemas.microsoft.com/office/drawing/2014/main" id="{F9B767F7-CD6B-4347-822D-D4691F3C05FC}"/>
              </a:ext>
            </a:extLst>
          </p:cNvPr>
          <p:cNvSpPr/>
          <p:nvPr/>
        </p:nvSpPr>
        <p:spPr>
          <a:xfrm rot="16200000">
            <a:off x="4783662" y="4317834"/>
            <a:ext cx="182932" cy="773971"/>
          </a:xfrm>
          <a:prstGeom prst="leftBracket">
            <a:avLst/>
          </a:prstGeom>
          <a:ln w="57150">
            <a:solidFill>
              <a:srgbClr val="0034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36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C984D-FBDC-6C4B-AE1C-4299F9EB6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concept 2: numeric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5BA22-B10D-8B44-B6E6-5E4365C69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kinds of </a:t>
            </a:r>
            <a:r>
              <a:rPr lang="en-US" b="1" dirty="0">
                <a:effectLst>
                  <a:glow rad="101600">
                    <a:srgbClr val="FFC000">
                      <a:alpha val="60000"/>
                    </a:srgbClr>
                  </a:glow>
                </a:effectLst>
              </a:rPr>
              <a:t>numbers</a:t>
            </a:r>
            <a:r>
              <a:rPr lang="en-US" dirty="0"/>
              <a:t> in CS:</a:t>
            </a:r>
          </a:p>
          <a:p>
            <a:pPr lvl="1"/>
            <a:r>
              <a:rPr lang="en-US" dirty="0"/>
              <a:t>integers (“whole numbers”)</a:t>
            </a:r>
          </a:p>
          <a:p>
            <a:pPr lvl="1"/>
            <a:r>
              <a:rPr lang="en-US" dirty="0"/>
              <a:t>floats (“decimals” or “floating point numbers”)</a:t>
            </a:r>
          </a:p>
          <a:p>
            <a:r>
              <a:rPr lang="en-US" dirty="0"/>
              <a:t>In Python, the kind of number is implied by whether or not the number contains a </a:t>
            </a:r>
            <a:r>
              <a:rPr lang="en-US" b="1" dirty="0"/>
              <a:t>decimal point</a:t>
            </a:r>
          </a:p>
          <a:p>
            <a:r>
              <a:rPr lang="en-US" dirty="0"/>
              <a:t>Example:</a:t>
            </a:r>
          </a:p>
          <a:p>
            <a:pPr marL="0" indent="0" algn="ctr">
              <a:buNone/>
            </a:pPr>
            <a:r>
              <a:rPr lang="en-US" sz="4400" dirty="0">
                <a:latin typeface="Courier" pitchFamily="2" charset="0"/>
              </a:rPr>
              <a:t>x = 3</a:t>
            </a:r>
          </a:p>
          <a:p>
            <a:pPr marL="3201988" indent="0">
              <a:buNone/>
            </a:pPr>
            <a:r>
              <a:rPr lang="en-US" sz="4400" dirty="0">
                <a:latin typeface="Courier" pitchFamily="2" charset="0"/>
              </a:rPr>
              <a:t>x = 3.0</a:t>
            </a:r>
          </a:p>
          <a:p>
            <a:pPr marL="0" indent="0" algn="ctr">
              <a:buNone/>
            </a:pPr>
            <a:endParaRPr lang="en-US" sz="4400" dirty="0">
              <a:latin typeface="Courier" pitchFamily="2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925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1F973-5D57-0B4A-BF40-B753DF827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operations on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8D43D-AB65-4A4A-AB0F-ED955CB07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Addition: </a:t>
            </a:r>
            <a:r>
              <a:rPr lang="en-US" dirty="0">
                <a:latin typeface="Courier" pitchFamily="2" charset="0"/>
                <a:cs typeface="Arial" panose="020B0604020202020204" pitchFamily="34" charset="0"/>
              </a:rPr>
              <a:t>+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Subtraction:</a:t>
            </a:r>
            <a:r>
              <a:rPr lang="en-US" dirty="0">
                <a:latin typeface="Courier" pitchFamily="2" charset="0"/>
                <a:cs typeface="Arial" panose="020B0604020202020204" pitchFamily="34" charset="0"/>
              </a:rPr>
              <a:t> -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Multiplication: </a:t>
            </a:r>
            <a:r>
              <a:rPr lang="en-US" dirty="0">
                <a:latin typeface="Courier" pitchFamily="2" charset="0"/>
                <a:cs typeface="Arial" panose="020B0604020202020204" pitchFamily="34" charset="0"/>
              </a:rPr>
              <a:t>*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Division: </a:t>
            </a:r>
            <a:r>
              <a:rPr lang="en-US" dirty="0">
                <a:latin typeface="Courier" pitchFamily="2" charset="0"/>
                <a:cs typeface="Arial" panose="020B0604020202020204" pitchFamily="34" charset="0"/>
              </a:rPr>
              <a:t>/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Exponentiation: </a:t>
            </a:r>
            <a:r>
              <a:rPr lang="en-US" dirty="0">
                <a:latin typeface="Courier" pitchFamily="2" charset="0"/>
                <a:cs typeface="Arial" panose="020B0604020202020204" pitchFamily="34" charset="0"/>
              </a:rPr>
              <a:t>**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(power)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Modular arithmetic: </a:t>
            </a:r>
            <a:r>
              <a:rPr lang="en-US" dirty="0">
                <a:latin typeface="Courier" pitchFamily="2" charset="0"/>
                <a:cs typeface="Arial" panose="020B0604020202020204" pitchFamily="34" charset="0"/>
              </a:rPr>
              <a:t>%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(modulo)</a:t>
            </a:r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72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5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3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1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4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9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2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C984D-FBDC-6C4B-AE1C-4299F9EB6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concept 3: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5BA22-B10D-8B44-B6E6-5E4365C69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CS, a sequence of characters that isn’t a number is called a </a:t>
            </a:r>
            <a:r>
              <a:rPr lang="en-US" b="1" dirty="0">
                <a:effectLst>
                  <a:glow rad="101600">
                    <a:srgbClr val="FFC000">
                      <a:alpha val="60000"/>
                    </a:srgbClr>
                  </a:glow>
                </a:effectLst>
                <a:latin typeface="Courier" pitchFamily="2" charset="0"/>
              </a:rPr>
              <a:t>string</a:t>
            </a:r>
            <a:endParaRPr lang="en-US" dirty="0">
              <a:latin typeface="Courier" pitchFamily="2" charset="0"/>
            </a:endParaRPr>
          </a:p>
          <a:p>
            <a:r>
              <a:rPr lang="en-US" dirty="0"/>
              <a:t>In Python, a string is declared using </a:t>
            </a:r>
            <a:r>
              <a:rPr lang="en-US" b="1" dirty="0"/>
              <a:t>quotation marks</a:t>
            </a:r>
          </a:p>
          <a:p>
            <a:r>
              <a:rPr lang="en-US" dirty="0"/>
              <a:t>Strings can contain letters, numbers, spaces, and special characters</a:t>
            </a:r>
          </a:p>
          <a:p>
            <a:r>
              <a:rPr lang="en-US" dirty="0"/>
              <a:t>Example:</a:t>
            </a:r>
          </a:p>
          <a:p>
            <a:pPr marL="0" indent="0" algn="ctr">
              <a:buNone/>
            </a:pPr>
            <a:r>
              <a:rPr lang="en-US" sz="4400" dirty="0">
                <a:latin typeface="Courier" pitchFamily="2" charset="0"/>
              </a:rPr>
              <a:t>x = “Jordan”</a:t>
            </a:r>
          </a:p>
          <a:p>
            <a:pPr marL="2005013" indent="0">
              <a:buNone/>
            </a:pPr>
            <a:r>
              <a:rPr lang="en-US" sz="4400" dirty="0">
                <a:latin typeface="Courier" pitchFamily="2" charset="0"/>
              </a:rPr>
              <a:t>x = “Stoddard G2”</a:t>
            </a:r>
          </a:p>
          <a:p>
            <a:pPr marL="0" indent="0" algn="ctr">
              <a:buNone/>
            </a:pPr>
            <a:endParaRPr lang="en-US" sz="4400" dirty="0">
              <a:latin typeface="Courier" pitchFamily="2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2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B51F0-3CAB-E441-8C63-6C80070C8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on strings?!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9972E-4863-5545-A891-625144B76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say we have:</a:t>
            </a:r>
          </a:p>
          <a:p>
            <a:pPr marL="0" indent="0" algn="ctr">
              <a:buNone/>
            </a:pPr>
            <a:r>
              <a:rPr lang="en-US" sz="4400" dirty="0">
                <a:latin typeface="Courier" pitchFamily="2" charset="0"/>
              </a:rPr>
              <a:t>x = “Jordan”</a:t>
            </a:r>
          </a:p>
          <a:p>
            <a:endParaRPr lang="en-US" dirty="0"/>
          </a:p>
          <a:p>
            <a:r>
              <a:rPr lang="en-US" dirty="0"/>
              <a:t>If we ask Python for:</a:t>
            </a:r>
          </a:p>
          <a:p>
            <a:pPr marL="0" indent="0" algn="ctr">
              <a:buNone/>
            </a:pPr>
            <a:r>
              <a:rPr lang="en-US" sz="4400" dirty="0">
                <a:latin typeface="Courier" pitchFamily="2" charset="0"/>
              </a:rPr>
              <a:t>2*x</a:t>
            </a:r>
          </a:p>
          <a:p>
            <a:pPr marL="182563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will happen?</a:t>
            </a:r>
          </a:p>
        </p:txBody>
      </p:sp>
    </p:spTree>
    <p:extLst>
      <p:ext uri="{BB962C8B-B14F-4D97-AF65-F5344CB8AC3E}">
        <p14:creationId xmlns:p14="http://schemas.microsoft.com/office/powerpoint/2010/main" val="3323544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ADF5AD3-3834-EB46-8F5B-60525176A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 pitchFamily="2" charset="0"/>
              </a:rPr>
              <a:t>print()</a:t>
            </a:r>
            <a:r>
              <a:rPr lang="en-US" dirty="0"/>
              <a:t>: a very useful function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9E00B62-D79D-CF45-98B7-70D72DE4B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is a procedure / routine that takes in some input and does something with it (just like in math)</a:t>
            </a:r>
          </a:p>
          <a:p>
            <a:r>
              <a:rPr lang="en-US" dirty="0"/>
              <a:t>In Python, the </a:t>
            </a:r>
            <a:r>
              <a:rPr lang="en-US" b="1" dirty="0">
                <a:effectLst>
                  <a:glow rad="101600">
                    <a:srgbClr val="FFC000">
                      <a:alpha val="60000"/>
                    </a:srgbClr>
                  </a:glow>
                </a:effectLst>
                <a:latin typeface="Courier" pitchFamily="2" charset="0"/>
              </a:rPr>
              <a:t>print()</a:t>
            </a:r>
            <a:r>
              <a:rPr lang="en-US" dirty="0"/>
              <a:t> function takes in a value and outputs the value to the console</a:t>
            </a:r>
          </a:p>
          <a:p>
            <a:r>
              <a:rPr lang="en-US" dirty="0"/>
              <a:t>This seems silly now, but will come in handy in lab when you write/run your first program inside a </a:t>
            </a:r>
            <a:r>
              <a:rPr lang="en-US" b="1" dirty="0"/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1600665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DFDE1-4E7C-E444-A0B5-90C6128FD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32FB8-F749-0843-9434-229794FC5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Stuff to do ASAP if you haven’t already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Get on Discord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Sign up for </a:t>
            </a:r>
            <a:r>
              <a:rPr lang="en-US" dirty="0" err="1"/>
              <a:t>repl.it</a:t>
            </a:r>
            <a:r>
              <a:rPr lang="en-US" dirty="0"/>
              <a:t> (we’ll use it today!)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Get a copy of the e-book</a:t>
            </a:r>
          </a:p>
          <a:p>
            <a:r>
              <a:rPr lang="en-US" dirty="0"/>
              <a:t>About the book (warning messages, etc.)</a:t>
            </a:r>
          </a:p>
          <a:p>
            <a:r>
              <a:rPr lang="en-US" dirty="0"/>
              <a:t>TA hours and study groups start THIS week!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3927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6CB7A-76B8-F043-822B-04311B652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check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2000C-53CA-624A-81F5-897C9CE4A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39913" indent="0">
              <a:buNone/>
            </a:pPr>
            <a:r>
              <a:rPr lang="en-US" sz="4400" dirty="0">
                <a:latin typeface="Courier" pitchFamily="2" charset="0"/>
              </a:rPr>
              <a:t>a = 1</a:t>
            </a:r>
          </a:p>
          <a:p>
            <a:pPr marL="1839913" indent="0">
              <a:buNone/>
            </a:pPr>
            <a:r>
              <a:rPr lang="en-US" sz="4400" dirty="0">
                <a:latin typeface="Courier" pitchFamily="2" charset="0"/>
              </a:rPr>
              <a:t>b = 2.7</a:t>
            </a:r>
          </a:p>
          <a:p>
            <a:pPr marL="1839913" indent="0">
              <a:buNone/>
            </a:pPr>
            <a:r>
              <a:rPr lang="en-US" sz="4400" dirty="0">
                <a:latin typeface="Courier" pitchFamily="2" charset="0"/>
              </a:rPr>
              <a:t>c = “Smithies”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94BEAB-8A00-4B4A-BAEB-C61572E9E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828" y="4826997"/>
            <a:ext cx="5021581" cy="204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547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9FC78-A43A-634B-9CED-A41C6ADD8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repl.it</a:t>
            </a:r>
            <a:endParaRPr lang="en-US" dirty="0">
              <a:latin typeface="Courier" pitchFamily="2" charset="0"/>
            </a:endParaRPr>
          </a:p>
        </p:txBody>
      </p:sp>
      <p:pic>
        <p:nvPicPr>
          <p:cNvPr id="5" name="Content Placeholder 4" descr="A screenshot of a computer scree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6ECB2AB2-3183-AC4B-934B-7B6C800D02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390199"/>
            <a:ext cx="8229600" cy="4786056"/>
          </a:xfrm>
        </p:spPr>
      </p:pic>
    </p:spTree>
    <p:extLst>
      <p:ext uri="{BB962C8B-B14F-4D97-AF65-F5344CB8AC3E}">
        <p14:creationId xmlns:p14="http://schemas.microsoft.com/office/powerpoint/2010/main" val="27553934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CFEE4-7C32-7B4B-B0D2-3AEDF1BFE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the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15B75-1E22-744D-8730-4E4A515F2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effectLst/>
              </a:rPr>
              <a:t>Monday: Introduction to Python and </a:t>
            </a:r>
            <a:r>
              <a:rPr lang="en-US" dirty="0" err="1">
                <a:solidFill>
                  <a:schemeClr val="accent1"/>
                </a:solidFill>
                <a:effectLst/>
              </a:rPr>
              <a:t>repl.it</a:t>
            </a:r>
            <a:endParaRPr lang="en-US" dirty="0">
              <a:solidFill>
                <a:schemeClr val="accent1"/>
              </a:solidFill>
              <a:effectLst/>
            </a:endParaRPr>
          </a:p>
          <a:p>
            <a:r>
              <a:rPr lang="en-US" dirty="0">
                <a:effectLst>
                  <a:glow rad="101600">
                    <a:srgbClr val="FFC000">
                      <a:alpha val="60000"/>
                    </a:srgbClr>
                  </a:glow>
                </a:effectLst>
              </a:rPr>
              <a:t>Lab: Getting Started with Python</a:t>
            </a:r>
          </a:p>
          <a:p>
            <a:r>
              <a:rPr lang="en-US" dirty="0"/>
              <a:t>Wednesday: User Input</a:t>
            </a:r>
          </a:p>
          <a:p>
            <a:r>
              <a:rPr lang="en-US" dirty="0"/>
              <a:t>Friday: Numbers</a:t>
            </a:r>
          </a:p>
        </p:txBody>
      </p:sp>
    </p:spTree>
    <p:extLst>
      <p:ext uri="{BB962C8B-B14F-4D97-AF65-F5344CB8AC3E}">
        <p14:creationId xmlns:p14="http://schemas.microsoft.com/office/powerpoint/2010/main" val="36044452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D2C8-138F-B544-AB1E-4406E7125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first taste of programming!</a:t>
            </a:r>
          </a:p>
        </p:txBody>
      </p:sp>
      <p:pic>
        <p:nvPicPr>
          <p:cNvPr id="7" name="Content Placeholder 6" descr="A screenshot of a social media post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AABE312A-6F60-984A-8FF8-5725187410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17839" y="1251417"/>
            <a:ext cx="7867134" cy="5603704"/>
          </a:xfrm>
        </p:spPr>
      </p:pic>
    </p:spTree>
    <p:extLst>
      <p:ext uri="{BB962C8B-B14F-4D97-AF65-F5344CB8AC3E}">
        <p14:creationId xmlns:p14="http://schemas.microsoft.com/office/powerpoint/2010/main" val="751434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CFEE4-7C32-7B4B-B0D2-3AEDF1BFE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the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15B75-1E22-744D-8730-4E4A515F2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>
                  <a:glow rad="101600">
                    <a:srgbClr val="FFC000">
                      <a:alpha val="60000"/>
                    </a:srgbClr>
                  </a:glow>
                </a:effectLst>
              </a:rPr>
              <a:t>Monday: Introduction to Python and </a:t>
            </a:r>
            <a:r>
              <a:rPr lang="en-US" dirty="0" err="1">
                <a:effectLst>
                  <a:glow rad="101600">
                    <a:srgbClr val="FFC000">
                      <a:alpha val="60000"/>
                    </a:srgbClr>
                  </a:glow>
                </a:effectLst>
              </a:rPr>
              <a:t>repl.it</a:t>
            </a:r>
            <a:endParaRPr lang="en-US" dirty="0">
              <a:effectLst>
                <a:glow rad="101600">
                  <a:srgbClr val="FFC000">
                    <a:alpha val="60000"/>
                  </a:srgbClr>
                </a:glow>
              </a:effectLst>
            </a:endParaRPr>
          </a:p>
          <a:p>
            <a:pPr lvl="1"/>
            <a:r>
              <a:rPr lang="en-US" dirty="0"/>
              <a:t>Lab: Getting Started with Python (due Wednesday before class)</a:t>
            </a:r>
          </a:p>
          <a:p>
            <a:r>
              <a:rPr lang="en-US" dirty="0"/>
              <a:t>Wednesday: User Input</a:t>
            </a:r>
          </a:p>
          <a:p>
            <a:r>
              <a:rPr lang="en-US" dirty="0"/>
              <a:t>Friday: Numbers</a:t>
            </a:r>
          </a:p>
        </p:txBody>
      </p:sp>
    </p:spTree>
    <p:extLst>
      <p:ext uri="{BB962C8B-B14F-4D97-AF65-F5344CB8AC3E}">
        <p14:creationId xmlns:p14="http://schemas.microsoft.com/office/powerpoint/2010/main" val="1859593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6CB7A-76B8-F043-822B-04311B652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2000C-53CA-624A-81F5-897C9CE4A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What do you remember</a:t>
            </a:r>
          </a:p>
          <a:p>
            <a:pPr marL="0" indent="0" algn="ctr">
              <a:buNone/>
            </a:pPr>
            <a:r>
              <a:rPr lang="en-US" dirty="0"/>
              <a:t>from Friday’s class?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94BEAB-8A00-4B4A-BAEB-C61572E9E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828" y="4826997"/>
            <a:ext cx="5021581" cy="204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808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57D35-DB41-3845-8AF0-FEA3D8235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the good news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BDA7048-EDE1-3444-81BF-F113292AD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“High level” programming languages like Python mean we don’t have to write in “low level” binary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Instead, we write statements like:</a:t>
            </a:r>
          </a:p>
          <a:p>
            <a:pPr marL="0" indent="0" algn="ctr">
              <a:buNone/>
            </a:pPr>
            <a:endParaRPr lang="en-US" sz="3600" dirty="0">
              <a:latin typeface="Courier" pitchFamily="2" charset="0"/>
            </a:endParaRPr>
          </a:p>
          <a:p>
            <a:pPr marL="0" indent="0" algn="ctr">
              <a:buNone/>
            </a:pPr>
            <a:r>
              <a:rPr lang="en-US" sz="3600" dirty="0">
                <a:latin typeface="Courier" pitchFamily="2" charset="0"/>
              </a:rPr>
              <a:t>print(“hello”)</a:t>
            </a:r>
          </a:p>
        </p:txBody>
      </p:sp>
    </p:spTree>
    <p:extLst>
      <p:ext uri="{BB962C8B-B14F-4D97-AF65-F5344CB8AC3E}">
        <p14:creationId xmlns:p14="http://schemas.microsoft.com/office/powerpoint/2010/main" val="3021576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B977E-7853-9845-874E-847072960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DB02A-A866-C747-B0C3-C30C9B4C7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F33E88-6530-F845-9FF8-FA0009852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78" y="2462892"/>
            <a:ext cx="8028244" cy="27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014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6CB7A-76B8-F043-822B-04311B652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you know?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2000C-53CA-624A-81F5-897C9CE4A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94BEAB-8A00-4B4A-BAEB-C61572E9E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828" y="4826997"/>
            <a:ext cx="5021581" cy="204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840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94BFE-F710-4141-B47F-70B40EC82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200" dirty="0"/>
          </a:p>
          <a:p>
            <a:pPr marL="0" indent="0" algn="ctr">
              <a:spcBef>
                <a:spcPts val="0"/>
              </a:spcBef>
              <a:buNone/>
            </a:pPr>
            <a:endParaRPr lang="en-US" sz="2800" dirty="0"/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dirty="0"/>
              <a:t>multi-paradigm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dirty="0"/>
              <a:t>interpreted language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dirty="0"/>
              <a:t>with dynamic typing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dirty="0"/>
              <a:t>and automatic memory management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9DBFB1-AB52-9241-B4E5-C34CC1D4080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30480" y="396240"/>
            <a:ext cx="381000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751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94BFE-F710-4141-B47F-70B40EC82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200" dirty="0"/>
          </a:p>
          <a:p>
            <a:pPr marL="0" indent="0" algn="ctr">
              <a:spcBef>
                <a:spcPts val="0"/>
              </a:spcBef>
              <a:buNone/>
            </a:pPr>
            <a:endParaRPr lang="en-US" sz="2800" dirty="0"/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dirty="0">
                <a:effectLst>
                  <a:glow rad="101600">
                    <a:srgbClr val="FFC000">
                      <a:alpha val="60000"/>
                    </a:srgbClr>
                  </a:glow>
                </a:effectLst>
              </a:rPr>
              <a:t>multi-paradigm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dirty="0"/>
              <a:t>interpreted language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dirty="0"/>
              <a:t>with dynamic typing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dirty="0"/>
              <a:t>and automatic memory management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9DBFB1-AB52-9241-B4E5-C34CC1D4080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30480" y="396240"/>
            <a:ext cx="3810000" cy="12827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E88383E-7691-624D-933F-0EBEA94D9592}"/>
              </a:ext>
            </a:extLst>
          </p:cNvPr>
          <p:cNvGrpSpPr/>
          <p:nvPr/>
        </p:nvGrpSpPr>
        <p:grpSpPr>
          <a:xfrm>
            <a:off x="289560" y="4620755"/>
            <a:ext cx="1935480" cy="1898234"/>
            <a:chOff x="289560" y="4620755"/>
            <a:chExt cx="1935480" cy="189823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7F7D572-6A7B-DE48-9D5D-CAA6310912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77719"/>
            <a:stretch/>
          </p:blipFill>
          <p:spPr>
            <a:xfrm>
              <a:off x="289560" y="4620755"/>
              <a:ext cx="1935480" cy="1528902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B7D13BA-40F1-1340-9142-930A4AABD980}"/>
                </a:ext>
              </a:extLst>
            </p:cNvPr>
            <p:cNvSpPr txBox="1"/>
            <p:nvPr/>
          </p:nvSpPr>
          <p:spPr>
            <a:xfrm>
              <a:off x="335280" y="6149657"/>
              <a:ext cx="1762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object-oriented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C391B4C-2021-3241-82F1-E58DE4DD9A72}"/>
              </a:ext>
            </a:extLst>
          </p:cNvPr>
          <p:cNvGrpSpPr/>
          <p:nvPr/>
        </p:nvGrpSpPr>
        <p:grpSpPr>
          <a:xfrm>
            <a:off x="2712720" y="4620755"/>
            <a:ext cx="1249680" cy="1898234"/>
            <a:chOff x="2712720" y="4620755"/>
            <a:chExt cx="1249680" cy="189823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C82B1A3-7E9E-FD47-BD77-F1929AA854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7895" r="59123"/>
            <a:stretch/>
          </p:blipFill>
          <p:spPr>
            <a:xfrm>
              <a:off x="2712720" y="4620755"/>
              <a:ext cx="1127760" cy="152890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5AF61DE-FFA7-7649-9BFD-C17072413C9A}"/>
                </a:ext>
              </a:extLst>
            </p:cNvPr>
            <p:cNvSpPr txBox="1"/>
            <p:nvPr/>
          </p:nvSpPr>
          <p:spPr>
            <a:xfrm>
              <a:off x="2790284" y="6149657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functional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991644A-7C11-D048-9908-26CB4A3549C5}"/>
              </a:ext>
            </a:extLst>
          </p:cNvPr>
          <p:cNvGrpSpPr/>
          <p:nvPr/>
        </p:nvGrpSpPr>
        <p:grpSpPr>
          <a:xfrm>
            <a:off x="4419600" y="4620755"/>
            <a:ext cx="2026920" cy="1877240"/>
            <a:chOff x="4419600" y="4620755"/>
            <a:chExt cx="2026920" cy="187724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2F4E632-9C75-0740-AB49-68CC02CBA0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7544" r="29123"/>
            <a:stretch/>
          </p:blipFill>
          <p:spPr>
            <a:xfrm>
              <a:off x="4419600" y="4620755"/>
              <a:ext cx="2026920" cy="1528902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935BB1F-2EF8-8E4C-97E8-822663C1E4B5}"/>
                </a:ext>
              </a:extLst>
            </p:cNvPr>
            <p:cNvSpPr txBox="1"/>
            <p:nvPr/>
          </p:nvSpPr>
          <p:spPr>
            <a:xfrm>
              <a:off x="4808530" y="6128663"/>
              <a:ext cx="1249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imperative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903B85A-0F8D-CE4B-BDDC-117153CAF610}"/>
              </a:ext>
            </a:extLst>
          </p:cNvPr>
          <p:cNvGrpSpPr/>
          <p:nvPr/>
        </p:nvGrpSpPr>
        <p:grpSpPr>
          <a:xfrm>
            <a:off x="6827520" y="4620755"/>
            <a:ext cx="2148840" cy="1866743"/>
            <a:chOff x="6827520" y="4620755"/>
            <a:chExt cx="2148840" cy="186674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B7CB12F-1E02-0C44-B5F3-7EF8FB8A73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5264" r="-1"/>
            <a:stretch/>
          </p:blipFill>
          <p:spPr>
            <a:xfrm>
              <a:off x="6827520" y="4620755"/>
              <a:ext cx="2148840" cy="1528902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05B9AB8-F53D-0448-9BFE-6431D72186E9}"/>
                </a:ext>
              </a:extLst>
            </p:cNvPr>
            <p:cNvSpPr txBox="1"/>
            <p:nvPr/>
          </p:nvSpPr>
          <p:spPr>
            <a:xfrm>
              <a:off x="7208830" y="6118166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declarative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1282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mith Lecture Notes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mith Lecture Notes" id="{46169177-CDC7-AC47-86B1-F3BCE136FEF8}" vid="{7BAB2AA1-C785-C741-AEF1-9BD477DBA9B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10111</TotalTime>
  <Words>711</Words>
  <Application>Microsoft Macintosh PowerPoint</Application>
  <PresentationFormat>On-screen Show (4:3)</PresentationFormat>
  <Paragraphs>162</Paragraphs>
  <Slides>23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Courier</vt:lpstr>
      <vt:lpstr>Lucida Grande</vt:lpstr>
      <vt:lpstr>Wingdings</vt:lpstr>
      <vt:lpstr>Smith Lecture Notes</vt:lpstr>
      <vt:lpstr>Lecture 3: Intro to Python &amp;  repl.it</vt:lpstr>
      <vt:lpstr>Announcements</vt:lpstr>
      <vt:lpstr>Overview of the week</vt:lpstr>
      <vt:lpstr>Recap</vt:lpstr>
      <vt:lpstr>Recap: the good news</vt:lpstr>
      <vt:lpstr>PowerPoint Presentation</vt:lpstr>
      <vt:lpstr>What do you know?</vt:lpstr>
      <vt:lpstr>PowerPoint Presentation</vt:lpstr>
      <vt:lpstr>PowerPoint Presentation</vt:lpstr>
      <vt:lpstr>PowerPoint Presentation</vt:lpstr>
      <vt:lpstr>Quick digression</vt:lpstr>
      <vt:lpstr>Quick digression</vt:lpstr>
      <vt:lpstr>PowerPoint Presentation</vt:lpstr>
      <vt:lpstr>Core concept 1: variables</vt:lpstr>
      <vt:lpstr>Core concept 2: numeric values</vt:lpstr>
      <vt:lpstr>Basic operations on numbers</vt:lpstr>
      <vt:lpstr>Core concept 3: strings</vt:lpstr>
      <vt:lpstr>Math on strings?!</vt:lpstr>
      <vt:lpstr>print(): a very useful function</vt:lpstr>
      <vt:lpstr>Quick check in</vt:lpstr>
      <vt:lpstr>repl.it</vt:lpstr>
      <vt:lpstr>Overview of the week</vt:lpstr>
      <vt:lpstr>Your first taste of programming!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– Monday: Introduction to Computer Science</dc:title>
  <dc:creator>R. Jordan Crouser</dc:creator>
  <cp:lastModifiedBy>R. Jordan Crouser</cp:lastModifiedBy>
  <cp:revision>149</cp:revision>
  <cp:lastPrinted>2018-06-29T12:45:03Z</cp:lastPrinted>
  <dcterms:created xsi:type="dcterms:W3CDTF">2018-06-21T16:17:33Z</dcterms:created>
  <dcterms:modified xsi:type="dcterms:W3CDTF">2020-09-07T15:40:50Z</dcterms:modified>
</cp:coreProperties>
</file>