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385" r:id="rId2"/>
    <p:sldId id="410" r:id="rId3"/>
    <p:sldId id="395" r:id="rId4"/>
    <p:sldId id="388" r:id="rId5"/>
    <p:sldId id="372" r:id="rId6"/>
    <p:sldId id="401" r:id="rId7"/>
    <p:sldId id="399" r:id="rId8"/>
    <p:sldId id="403" r:id="rId9"/>
    <p:sldId id="319" r:id="rId10"/>
    <p:sldId id="258" r:id="rId11"/>
    <p:sldId id="379" r:id="rId12"/>
    <p:sldId id="380" r:id="rId13"/>
    <p:sldId id="404" r:id="rId14"/>
    <p:sldId id="409" r:id="rId15"/>
    <p:sldId id="405" r:id="rId16"/>
    <p:sldId id="4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F1F"/>
    <a:srgbClr val="003470"/>
    <a:srgbClr val="A325BE"/>
    <a:srgbClr val="2E3B4B"/>
    <a:srgbClr val="010101"/>
    <a:srgbClr val="010138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2"/>
    <p:restoredTop sz="88321"/>
  </p:normalViewPr>
  <p:slideViewPr>
    <p:cSldViewPr snapToGrid="0" snapToObjects="1">
      <p:cViewPr varScale="1">
        <p:scale>
          <a:sx n="167" d="100"/>
          <a:sy n="167" d="100"/>
        </p:scale>
        <p:origin x="2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Variables, data types, loops, lists…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rdanCrouser/Demo-Sept-9-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4:</a:t>
            </a:r>
            <a:br>
              <a:rPr lang="en-US" dirty="0"/>
            </a:br>
            <a:r>
              <a:rPr lang="en-US" sz="4400" dirty="0"/>
              <a:t>User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92122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656258" y="3140015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CDD8FE-8DF9-364C-B491-97DB7BE7B538}"/>
              </a:ext>
            </a:extLst>
          </p:cNvPr>
          <p:cNvGrpSpPr/>
          <p:nvPr/>
        </p:nvGrpSpPr>
        <p:grpSpPr>
          <a:xfrm>
            <a:off x="3615649" y="4459853"/>
            <a:ext cx="1912703" cy="2259904"/>
            <a:chOff x="3832834" y="4787660"/>
            <a:chExt cx="1912703" cy="225990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31866E-98A3-F540-A478-2D0FC76E0FF1}"/>
                </a:ext>
              </a:extLst>
            </p:cNvPr>
            <p:cNvGrpSpPr/>
            <p:nvPr/>
          </p:nvGrpSpPr>
          <p:grpSpPr>
            <a:xfrm>
              <a:off x="3965363" y="4787660"/>
              <a:ext cx="1647645" cy="1647645"/>
              <a:chOff x="3748176" y="4787660"/>
              <a:chExt cx="1647645" cy="164764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C71CBE3-205E-3C48-889A-6A808691F81A}"/>
                  </a:ext>
                </a:extLst>
              </p:cNvPr>
              <p:cNvSpPr/>
              <p:nvPr/>
            </p:nvSpPr>
            <p:spPr>
              <a:xfrm>
                <a:off x="3748176" y="4787660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0E46BD30-E572-0A41-8F8B-63D2BF6A6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8753" y="4873924"/>
                <a:ext cx="1479431" cy="1479431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DC69D6-2CC9-0F4D-A8FC-98265AB64E9B}"/>
                </a:ext>
              </a:extLst>
            </p:cNvPr>
            <p:cNvSpPr txBox="1"/>
            <p:nvPr/>
          </p:nvSpPr>
          <p:spPr>
            <a:xfrm>
              <a:off x="3832834" y="6462789"/>
              <a:ext cx="1912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storage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D5860-39AE-3244-BADB-97D2ECCD1C7B}"/>
              </a:ext>
            </a:extLst>
          </p:cNvPr>
          <p:cNvGrpSpPr/>
          <p:nvPr/>
        </p:nvGrpSpPr>
        <p:grpSpPr>
          <a:xfrm>
            <a:off x="3245355" y="1219008"/>
            <a:ext cx="2653290" cy="3251285"/>
            <a:chOff x="3245355" y="1219008"/>
            <a:chExt cx="2653290" cy="32512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FEE95C-0E59-DD4A-8695-D7FAE2FD15CB}"/>
                </a:ext>
              </a:extLst>
            </p:cNvPr>
            <p:cNvGrpSpPr/>
            <p:nvPr/>
          </p:nvGrpSpPr>
          <p:grpSpPr>
            <a:xfrm>
              <a:off x="3245355" y="1219008"/>
              <a:ext cx="2653290" cy="2256361"/>
              <a:chOff x="3651783" y="925707"/>
              <a:chExt cx="2653290" cy="225636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6C1483-BD94-ED46-A766-EE5084DA0608}"/>
                  </a:ext>
                </a:extLst>
              </p:cNvPr>
              <p:cNvGrpSpPr/>
              <p:nvPr/>
            </p:nvGrpSpPr>
            <p:grpSpPr>
              <a:xfrm>
                <a:off x="4112552" y="1450316"/>
                <a:ext cx="1731752" cy="1731752"/>
                <a:chOff x="3712592" y="1450316"/>
                <a:chExt cx="1731752" cy="1731752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86DE75E-C0E9-BE4C-ABCA-712417AF5E4E}"/>
                    </a:ext>
                  </a:extLst>
                </p:cNvPr>
                <p:cNvSpPr/>
                <p:nvPr/>
              </p:nvSpPr>
              <p:spPr>
                <a:xfrm>
                  <a:off x="3748177" y="1492370"/>
                  <a:ext cx="1647645" cy="1647645"/>
                </a:xfrm>
                <a:prstGeom prst="roundRect">
                  <a:avLst/>
                </a:prstGeom>
                <a:noFill/>
                <a:ln w="76200">
                  <a:solidFill>
                    <a:srgbClr val="0034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latin typeface="Courier" pitchFamily="2" charset="0"/>
                  </a:endParaRPr>
                </a:p>
              </p:txBody>
            </p:sp>
            <p:pic>
              <p:nvPicPr>
                <p:cNvPr id="17" name="Graphic 16" descr="Gears">
                  <a:extLst>
                    <a:ext uri="{FF2B5EF4-FFF2-40B4-BE49-F238E27FC236}">
                      <a16:creationId xmlns:a16="http://schemas.microsoft.com/office/drawing/2014/main" id="{4B85C57D-F104-1847-9EDB-3EFEEF3820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2592" y="1450316"/>
                  <a:ext cx="1731752" cy="1731752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47785-291C-B848-995E-276F894B9A77}"/>
                  </a:ext>
                </a:extLst>
              </p:cNvPr>
              <p:cNvSpPr txBox="1"/>
              <p:nvPr/>
            </p:nvSpPr>
            <p:spPr>
              <a:xfrm>
                <a:off x="3651783" y="925707"/>
                <a:ext cx="2653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processing</a:t>
                </a:r>
              </a:p>
            </p:txBody>
          </p:sp>
        </p:grp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D87FC30F-C56B-594C-B21C-4B5F0D19D701}"/>
                </a:ext>
              </a:extLst>
            </p:cNvPr>
            <p:cNvSpPr/>
            <p:nvPr/>
          </p:nvSpPr>
          <p:spPr>
            <a:xfrm rot="5400000">
              <a:off x="3765199" y="3803042"/>
              <a:ext cx="996354" cy="231004"/>
            </a:xfrm>
            <a:prstGeom prst="rightArrow">
              <a:avLst>
                <a:gd name="adj1" fmla="val 60811"/>
                <a:gd name="adj2" fmla="val 94796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8812E320-3C13-C742-8465-9A9CB4D106D4}"/>
                </a:ext>
              </a:extLst>
            </p:cNvPr>
            <p:cNvSpPr/>
            <p:nvPr/>
          </p:nvSpPr>
          <p:spPr>
            <a:xfrm rot="16200000">
              <a:off x="4364263" y="3856614"/>
              <a:ext cx="996354" cy="231004"/>
            </a:xfrm>
            <a:prstGeom prst="rightArrow">
              <a:avLst>
                <a:gd name="adj1" fmla="val 60811"/>
                <a:gd name="adj2" fmla="val 94796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6713106" y="3140014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0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 that allows us to ask the user to type in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takes in a value, which will be printed to the console as a prompt: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146485"/>
            <a:ext cx="65151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736969"/>
            <a:ext cx="6540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will want to </a:t>
            </a:r>
            <a:r>
              <a:rPr lang="en-US" b="1" dirty="0"/>
              <a:t>save</a:t>
            </a:r>
            <a:r>
              <a:rPr lang="en-US" dirty="0"/>
              <a:t> what the user enters so we can do something with it</a:t>
            </a:r>
          </a:p>
          <a:p>
            <a:r>
              <a:rPr lang="en-US" dirty="0"/>
              <a:t>This means we need to </a:t>
            </a:r>
            <a:r>
              <a:rPr lang="en-US" b="1" dirty="0"/>
              <a:t>assign</a:t>
            </a:r>
            <a:r>
              <a:rPr lang="en-US" dirty="0"/>
              <a:t> the value </a:t>
            </a:r>
            <a:r>
              <a:rPr lang="en-US" b="1" dirty="0"/>
              <a:t>returned</a:t>
            </a:r>
            <a:r>
              <a:rPr lang="en-US" dirty="0"/>
              <a:t> by the 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 to some variable, e.g.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146485"/>
            <a:ext cx="65151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4736969"/>
            <a:ext cx="6540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user’s input is always returned as a </a:t>
            </a:r>
            <a:r>
              <a:rPr lang="en-US" b="1" dirty="0">
                <a:latin typeface="Courier" pitchFamily="2" charset="0"/>
              </a:rPr>
              <a:t>string</a:t>
            </a:r>
            <a:r>
              <a:rPr lang="en-US" dirty="0"/>
              <a:t>, even if they enter only numeric characters</a:t>
            </a:r>
          </a:p>
          <a:p>
            <a:r>
              <a:rPr lang="en-US" dirty="0"/>
              <a:t>If we want Python to interpret it as a number, we can use the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manipulate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using mathematical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271104"/>
            <a:ext cx="6515100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AEE-DE19-4F44-8F08-7088501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sprint: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2230-E58C-B047-AEC8-47D7E40A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breakout room, write a program that asks the user to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two strings: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word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number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appropriate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(remember: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eval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return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numeric 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dirty="0">
                <a:latin typeface="Courier" pitchFamily="2" charset="0"/>
              </a:rPr>
              <a:t>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user-specified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Also ask the user to input a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character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 single letter or symbol), and use that to print a banner around the repeated word</a:t>
            </a:r>
          </a:p>
        </p:txBody>
      </p:sp>
    </p:spTree>
    <p:extLst>
      <p:ext uri="{BB962C8B-B14F-4D97-AF65-F5344CB8AC3E}">
        <p14:creationId xmlns:p14="http://schemas.microsoft.com/office/powerpoint/2010/main" val="309467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did you come up with?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A1: How Does it Do That?</a:t>
            </a:r>
            <a:r>
              <a:rPr lang="en-US" dirty="0">
                <a:effectLst/>
              </a:rPr>
              <a:t> is d</a:t>
            </a:r>
            <a:r>
              <a:rPr lang="en-US" dirty="0"/>
              <a:t>ue </a:t>
            </a:r>
            <a:r>
              <a:rPr lang="en-US" b="1" dirty="0"/>
              <a:t>Friday 11:55pm 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Friday 9/11: </a:t>
            </a:r>
            <a:r>
              <a:rPr lang="en-US" dirty="0">
                <a:effectLst/>
              </a:rPr>
              <a:t>numbers (</a:t>
            </a:r>
            <a:r>
              <a:rPr lang="en-US" dirty="0" err="1">
                <a:effectLst/>
                <a:latin typeface="Courier" pitchFamily="2" charset="0"/>
              </a:rPr>
              <a:t>ints</a:t>
            </a:r>
            <a:r>
              <a:rPr lang="en-US" dirty="0">
                <a:effectLst/>
              </a:rPr>
              <a:t> vs. </a:t>
            </a:r>
            <a:r>
              <a:rPr lang="en-US" dirty="0">
                <a:effectLst/>
                <a:latin typeface="Courier" pitchFamily="2" charset="0"/>
              </a:rPr>
              <a:t>floats</a:t>
            </a:r>
            <a:r>
              <a:rPr lang="en-US" dirty="0">
                <a:effectLst/>
              </a:rPr>
              <a:t>)</a:t>
            </a:r>
          </a:p>
          <a:p>
            <a:r>
              <a:rPr lang="en-US" b="1" dirty="0">
                <a:effectLst/>
              </a:rPr>
              <a:t>Monday 9/14</a:t>
            </a:r>
            <a:r>
              <a:rPr lang="en-US" dirty="0">
                <a:effectLst/>
              </a:rPr>
              <a:t>: mathematical operators</a:t>
            </a:r>
          </a:p>
          <a:p>
            <a:r>
              <a:rPr lang="en-US" b="1" dirty="0">
                <a:effectLst/>
              </a:rPr>
              <a:t>Wednesday 9/16</a:t>
            </a:r>
            <a:r>
              <a:rPr lang="en-US" dirty="0">
                <a:effectLst/>
              </a:rPr>
              <a:t>: </a:t>
            </a:r>
            <a:r>
              <a:rPr lang="en-US" dirty="0"/>
              <a:t>Life Skill #1: Pair Programming</a:t>
            </a:r>
          </a:p>
          <a:p>
            <a:r>
              <a:rPr lang="en-US" b="1" dirty="0"/>
              <a:t>Friday 9/18</a:t>
            </a:r>
            <a:r>
              <a:rPr lang="en-US" dirty="0"/>
              <a:t>: Strings and string methods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1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D28C-DDE7-5C45-AB82-836CEACA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AA4E-5CA4-574C-A429-24C74A38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 / reading “points”</a:t>
            </a:r>
          </a:p>
          <a:p>
            <a:r>
              <a:rPr lang="en-US" dirty="0"/>
              <a:t>Study group update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3DBAEE-6A48-BB4E-9068-C35DEFFBC7DA}"/>
              </a:ext>
            </a:extLst>
          </p:cNvPr>
          <p:cNvGrpSpPr/>
          <p:nvPr/>
        </p:nvGrpSpPr>
        <p:grpSpPr>
          <a:xfrm>
            <a:off x="457200" y="1659255"/>
            <a:ext cx="8293100" cy="1381125"/>
            <a:chOff x="425450" y="2559050"/>
            <a:chExt cx="8293100" cy="138112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F8C6FD1-1A78-D445-AAF4-00F3ED4C4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620"/>
            <a:stretch/>
          </p:blipFill>
          <p:spPr>
            <a:xfrm>
              <a:off x="425450" y="2559050"/>
              <a:ext cx="8293100" cy="1381125"/>
            </a:xfrm>
            <a:prstGeom prst="round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A70BCDA-3CAE-7240-B4A5-F27C56E5E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41241"/>
            <a:stretch/>
          </p:blipFill>
          <p:spPr>
            <a:xfrm>
              <a:off x="1211580" y="2917825"/>
              <a:ext cx="7506970" cy="102235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6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</a:rPr>
              <a:t>Monday: Introduction to Python and </a:t>
            </a:r>
            <a:r>
              <a:rPr lang="en-US" dirty="0" err="1">
                <a:solidFill>
                  <a:schemeClr val="accent1"/>
                </a:solidFill>
                <a:effectLst/>
              </a:rPr>
              <a:t>repl.it</a:t>
            </a:r>
            <a:endParaRPr lang="en-US" dirty="0">
              <a:solidFill>
                <a:schemeClr val="accent1"/>
              </a:solidFill>
              <a:effectLst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</a:rPr>
              <a:t>Lab: Getting Started with Python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Wednesday: User Input</a:t>
            </a:r>
          </a:p>
          <a:p>
            <a:r>
              <a:rPr lang="en-US" dirty="0"/>
              <a:t>Friday: Numbers</a:t>
            </a:r>
          </a:p>
        </p:txBody>
      </p:sp>
    </p:spTree>
    <p:extLst>
      <p:ext uri="{BB962C8B-B14F-4D97-AF65-F5344CB8AC3E}">
        <p14:creationId xmlns:p14="http://schemas.microsoft.com/office/powerpoint/2010/main" val="37480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did you encounter</a:t>
            </a:r>
          </a:p>
          <a:p>
            <a:pPr marL="0" indent="0" algn="ctr">
              <a:buNone/>
            </a:pPr>
            <a:r>
              <a:rPr lang="en-US" dirty="0"/>
              <a:t>in this week’s lab?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outputs information to the console (”the shell”) </a:t>
            </a:r>
          </a:p>
          <a:p>
            <a:r>
              <a:rPr lang="en-US" dirty="0"/>
              <a:t>Works on lots of different </a:t>
            </a:r>
            <a:r>
              <a:rPr lang="en-US" b="1" dirty="0"/>
              <a:t>data types</a:t>
            </a:r>
            <a:r>
              <a:rPr lang="en-US" dirty="0"/>
              <a:t> (strings, integers, floats, and many more!)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is called on (“passed”) a </a:t>
            </a:r>
            <a:r>
              <a:rPr lang="en-US" b="1" dirty="0">
                <a:latin typeface="Courier" pitchFamily="2" charset="0"/>
              </a:rPr>
              <a:t>variable</a:t>
            </a:r>
            <a:r>
              <a:rPr lang="en-US" dirty="0"/>
              <a:t>, it outputs the </a:t>
            </a:r>
            <a:r>
              <a:rPr lang="en-US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632" y="4192978"/>
            <a:ext cx="7609174" cy="1780309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704EA-3E37-F549-AD40-56202746C5C8}"/>
              </a:ext>
            </a:extLst>
          </p:cNvPr>
          <p:cNvSpPr/>
          <p:nvPr/>
        </p:nvSpPr>
        <p:spPr>
          <a:xfrm>
            <a:off x="819397" y="5545777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takes in a string and gives back the string’s length (number of characters, including spaces)</a:t>
            </a:r>
          </a:p>
          <a:p>
            <a:r>
              <a:rPr lang="en-US" dirty="0"/>
              <a:t>Can be called on string </a:t>
            </a:r>
            <a:r>
              <a:rPr lang="en-US" b="1" dirty="0"/>
              <a:t>literals (</a:t>
            </a:r>
            <a:r>
              <a:rPr lang="en-US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b="1" dirty="0"/>
              <a:t>) </a:t>
            </a:r>
            <a:r>
              <a:rPr lang="en-US" dirty="0"/>
              <a:t>or on </a:t>
            </a:r>
            <a:r>
              <a:rPr lang="en-US" b="1" dirty="0"/>
              <a:t>variables</a:t>
            </a:r>
            <a:r>
              <a:rPr lang="en-US" dirty="0"/>
              <a:t> whose contents are strings</a:t>
            </a:r>
          </a:p>
          <a:p>
            <a:r>
              <a:rPr lang="en-US" dirty="0"/>
              <a:t>Unlike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</a:t>
            </a:r>
            <a:r>
              <a:rPr lang="en-US" b="1" dirty="0"/>
              <a:t>returns </a:t>
            </a:r>
            <a:r>
              <a:rPr lang="en-US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2121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632" y="4416488"/>
            <a:ext cx="7609174" cy="13332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39-6D45-354A-B0CA-8B682F3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34A1-D99D-D44C-8A02-464A1E7E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</a:t>
            </a:r>
            <a:r>
              <a:rPr lang="en-US" dirty="0">
                <a:hlinkClick r:id="rId2"/>
              </a:rPr>
              <a:t>short program</a:t>
            </a:r>
            <a:r>
              <a:rPr lang="en-US" dirty="0"/>
              <a:t> that prints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CSC 111 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</p:txBody>
      </p:sp>
    </p:spTree>
    <p:extLst>
      <p:ext uri="{BB962C8B-B14F-4D97-AF65-F5344CB8AC3E}">
        <p14:creationId xmlns:p14="http://schemas.microsoft.com/office/powerpoint/2010/main" val="23809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if we wanted to be able to </a:t>
            </a:r>
          </a:p>
          <a:p>
            <a:pPr marL="0" indent="0" algn="ctr">
              <a:buNone/>
            </a:pPr>
            <a:r>
              <a:rPr lang="en-US" dirty="0"/>
              <a:t>print a banner around ANY word?</a:t>
            </a:r>
          </a:p>
          <a:p>
            <a:pPr marL="0" indent="0" algn="ctr">
              <a:buNone/>
            </a:pPr>
            <a:r>
              <a:rPr lang="en-US" dirty="0"/>
              <a:t>What would we need?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/>
          <a:lstStyle/>
          <a:p>
            <a:r>
              <a:rPr lang="en-US" dirty="0"/>
              <a:t>In CS, a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dirty="0"/>
              <a:t> is a place to store a piece of data</a:t>
            </a:r>
          </a:p>
          <a:p>
            <a:r>
              <a:rPr lang="en-US" dirty="0"/>
              <a:t>In Python, variables are:</a:t>
            </a:r>
          </a:p>
          <a:p>
            <a:pPr lvl="1"/>
            <a:r>
              <a:rPr lang="en-US" b="1" dirty="0"/>
              <a:t>declared</a:t>
            </a:r>
            <a:r>
              <a:rPr lang="en-US" dirty="0"/>
              <a:t> by giving them a name</a:t>
            </a:r>
          </a:p>
          <a:p>
            <a:pPr lvl="1"/>
            <a:r>
              <a:rPr lang="en-US" b="1" dirty="0"/>
              <a:t>assigned</a:t>
            </a:r>
            <a:r>
              <a:rPr lang="en-US" dirty="0"/>
              <a:t> using the equals sign</a:t>
            </a:r>
            <a:endParaRPr lang="en-US" b="1" dirty="0"/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sz="4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1372994" y="3830006"/>
            <a:ext cx="2508423" cy="1290311"/>
            <a:chOff x="2063107" y="3008880"/>
            <a:chExt cx="250842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063107" y="3468194"/>
              <a:ext cx="17908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3748286" y="4862434"/>
            <a:ext cx="2302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4783662" y="4317834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17084</TotalTime>
  <Words>581</Words>
  <Application>Microsoft Macintosh PowerPoint</Application>
  <PresentationFormat>On-screen Show (4:3)</PresentationFormat>
  <Paragraphs>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</vt:lpstr>
      <vt:lpstr>Lucida Grande</vt:lpstr>
      <vt:lpstr>Menlo</vt:lpstr>
      <vt:lpstr>Wingdings</vt:lpstr>
      <vt:lpstr>Smith Lecture Notes</vt:lpstr>
      <vt:lpstr>Lecture 4: User input</vt:lpstr>
      <vt:lpstr>Announcements</vt:lpstr>
      <vt:lpstr>Overview of the week</vt:lpstr>
      <vt:lpstr>Lab 1: debrief</vt:lpstr>
      <vt:lpstr>Recall: the print() function</vt:lpstr>
      <vt:lpstr>The len() function</vt:lpstr>
      <vt:lpstr>Refresher exercise</vt:lpstr>
      <vt:lpstr>Discussion</vt:lpstr>
      <vt:lpstr>Recall: variables</vt:lpstr>
      <vt:lpstr>Back to the 4 basic tasks</vt:lpstr>
      <vt:lpstr>The input() function</vt:lpstr>
      <vt:lpstr>The input() function</vt:lpstr>
      <vt:lpstr>The eval() function</vt:lpstr>
      <vt:lpstr>Coding sprint: putting it all together</vt:lpstr>
      <vt:lpstr>Discussion</vt:lpstr>
      <vt:lpstr>Coming 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R. Jordan Crouser</cp:lastModifiedBy>
  <cp:revision>169</cp:revision>
  <cp:lastPrinted>2020-09-09T15:59:31Z</cp:lastPrinted>
  <dcterms:created xsi:type="dcterms:W3CDTF">2018-06-21T16:17:33Z</dcterms:created>
  <dcterms:modified xsi:type="dcterms:W3CDTF">2020-09-14T00:41:39Z</dcterms:modified>
</cp:coreProperties>
</file>