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361" r:id="rId2"/>
    <p:sldId id="367" r:id="rId3"/>
    <p:sldId id="360" r:id="rId4"/>
    <p:sldId id="257" r:id="rId5"/>
    <p:sldId id="319" r:id="rId6"/>
    <p:sldId id="334" r:id="rId7"/>
    <p:sldId id="335" r:id="rId8"/>
    <p:sldId id="336" r:id="rId9"/>
    <p:sldId id="339" r:id="rId10"/>
    <p:sldId id="337" r:id="rId11"/>
    <p:sldId id="338" r:id="rId12"/>
    <p:sldId id="362" r:id="rId13"/>
    <p:sldId id="320" r:id="rId14"/>
    <p:sldId id="363" r:id="rId15"/>
    <p:sldId id="326" r:id="rId16"/>
    <p:sldId id="341" r:id="rId17"/>
    <p:sldId id="342" r:id="rId18"/>
    <p:sldId id="343" r:id="rId19"/>
    <p:sldId id="344" r:id="rId20"/>
    <p:sldId id="347" r:id="rId21"/>
    <p:sldId id="348" r:id="rId22"/>
    <p:sldId id="349" r:id="rId23"/>
    <p:sldId id="350" r:id="rId24"/>
    <p:sldId id="364" r:id="rId25"/>
    <p:sldId id="333" r:id="rId26"/>
    <p:sldId id="365" r:id="rId27"/>
    <p:sldId id="36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00"/>
    <a:srgbClr val="003470"/>
    <a:srgbClr val="A32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69"/>
    <p:restoredTop sz="88004"/>
  </p:normalViewPr>
  <p:slideViewPr>
    <p:cSldViewPr snapToGrid="0" snapToObjects="1">
      <p:cViewPr varScale="1">
        <p:scale>
          <a:sx n="68" d="100"/>
          <a:sy n="68" d="100"/>
        </p:scale>
        <p:origin x="18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AEEC-4EB2-C247-8D29-DBDCD2F840D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12483-E947-6F4E-A75E-B2E677827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6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1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7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practice</a:t>
            </a:r>
            <a:r>
              <a:rPr lang="en-US" baseline="0" dirty="0"/>
              <a:t> a little</a:t>
            </a:r>
            <a:r>
              <a:rPr lang="mr-IN" baseline="0" dirty="0"/>
              <a:t>…</a:t>
            </a:r>
            <a:endParaRPr lang="en-US" baseline="0" dirty="0"/>
          </a:p>
          <a:p>
            <a:r>
              <a:rPr lang="en-US" baseline="0" dirty="0"/>
              <a:t>(show how changing the names of the variables doesn’t change how the program works</a:t>
            </a:r>
            <a:r>
              <a:rPr lang="mr-IN" baseline="0" dirty="0"/>
              <a:t>…</a:t>
            </a:r>
            <a:r>
              <a:rPr lang="en-US" baseline="0" dirty="0"/>
              <a:t> but it does change how it reads)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3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>
              <a:solidFill>
                <a:srgbClr val="002552"/>
              </a:solidFill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D7D51-25E3-014D-9E69-3E09100025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35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16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38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9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8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02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2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347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34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2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2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63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4B1C8C5-D3B4-0743-815D-435213ECCE5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rgbClr val="00347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"/>
        <a:defRPr sz="1800" kern="1200">
          <a:solidFill>
            <a:srgbClr val="00347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347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347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cap="none" dirty="0"/>
              <a:t>Lecture 5:</a:t>
            </a:r>
            <a:br>
              <a:rPr lang="en-US" dirty="0"/>
            </a:br>
            <a:r>
              <a:rPr lang="en-US" sz="4400" dirty="0"/>
              <a:t>Numbers </a:t>
            </a:r>
            <a:br>
              <a:rPr lang="en-US" sz="4400" dirty="0"/>
            </a:br>
            <a:r>
              <a:rPr lang="en-US" sz="2800" dirty="0"/>
              <a:t>(and a little more about variables)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CSC111: Introduction to CS through Programming</a:t>
            </a:r>
          </a:p>
          <a:p>
            <a:r>
              <a:rPr lang="en-US" sz="2000" dirty="0"/>
              <a:t>R. Jordan Crouser</a:t>
            </a:r>
          </a:p>
          <a:p>
            <a:r>
              <a:rPr lang="en-US" sz="2000" dirty="0"/>
              <a:t>Assistant Professor of Computer Science</a:t>
            </a:r>
          </a:p>
          <a:p>
            <a:r>
              <a:rPr lang="en-US" sz="2000" dirty="0"/>
              <a:t>Smith College</a:t>
            </a:r>
          </a:p>
        </p:txBody>
      </p:sp>
    </p:spTree>
    <p:extLst>
      <p:ext uri="{BB962C8B-B14F-4D97-AF65-F5344CB8AC3E}">
        <p14:creationId xmlns:p14="http://schemas.microsoft.com/office/powerpoint/2010/main" val="2120065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aren’t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rules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(i.e. Python won’t throw an error), but they make life a lot easier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Convention 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the name of the variable should tell you something about what the variable contains, e.g.</a:t>
            </a:r>
          </a:p>
          <a:p>
            <a:r>
              <a:rPr lang="en-US" b="1" dirty="0"/>
              <a:t>Convention 2</a:t>
            </a:r>
            <a:r>
              <a:rPr lang="en-US" dirty="0"/>
              <a:t>: if you want to use multiple words as a variable name, separate them using _underscores_, e.g.</a:t>
            </a:r>
          </a:p>
          <a:p>
            <a:pPr marL="0" indent="0" algn="ctr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first_name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“Jordan”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229235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last_name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“Crouser”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3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aren’t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rules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(i.e. Python won’t throw an error), but they make life a lot easier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Convention 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the name of the variable should tell you something about what the variable contains, e.g.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Convention 2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if you want to use multiple words as a variable name, separate them using _underscores_, e.g.</a:t>
            </a:r>
          </a:p>
          <a:p>
            <a:r>
              <a:rPr lang="en-US" b="1" dirty="0"/>
              <a:t>Convention 3:</a:t>
            </a:r>
            <a:r>
              <a:rPr lang="en-US" dirty="0"/>
              <a:t> if the value isn’t going to change (i.e. the variable is a constant), use ALL CAPS, e.g.</a:t>
            </a:r>
            <a:endParaRPr lang="en-US" b="1" dirty="0"/>
          </a:p>
          <a:p>
            <a:pPr marL="0" indent="0" algn="ctr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PI = 3.14159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0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625AF30-1240-804D-B1DC-012D0B5A2B01}"/>
              </a:ext>
            </a:extLst>
          </p:cNvPr>
          <p:cNvGrpSpPr/>
          <p:nvPr/>
        </p:nvGrpSpPr>
        <p:grpSpPr>
          <a:xfrm>
            <a:off x="2096219" y="1914377"/>
            <a:ext cx="4951562" cy="3802745"/>
            <a:chOff x="2096219" y="2052401"/>
            <a:chExt cx="4951562" cy="380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8CA378-AEF2-2D43-9A07-275483528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5849"/>
            <a:stretch/>
          </p:blipFill>
          <p:spPr>
            <a:xfrm>
              <a:off x="2096219" y="2052401"/>
              <a:ext cx="4951562" cy="20975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9B2A74-C672-6C44-A919-FB0927B28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679"/>
            <a:stretch/>
          </p:blipFill>
          <p:spPr>
            <a:xfrm>
              <a:off x="2682815" y="3757553"/>
              <a:ext cx="3778370" cy="2097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097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84D-FBDC-6C4B-AE1C-4299F9E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Core concept 2: numeric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BA22-B10D-8B44-B6E6-5E4365C6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kinds of 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numbers</a:t>
            </a:r>
            <a:r>
              <a:rPr lang="en-US" dirty="0"/>
              <a:t> in CS:</a:t>
            </a:r>
          </a:p>
          <a:p>
            <a:pPr lvl="1"/>
            <a:r>
              <a:rPr lang="en-US" dirty="0"/>
              <a:t>integers (“whole numbers”)</a:t>
            </a:r>
          </a:p>
          <a:p>
            <a:pPr lvl="1"/>
            <a:r>
              <a:rPr lang="en-US" dirty="0"/>
              <a:t>floats (“decimals” or “floating point numbers”)</a:t>
            </a:r>
          </a:p>
          <a:p>
            <a:r>
              <a:rPr lang="en-US" dirty="0"/>
              <a:t>In Python, the kind of number is implied by whether or not the number contains a </a:t>
            </a:r>
            <a:r>
              <a:rPr lang="en-US" b="1" dirty="0"/>
              <a:t>decimal point</a:t>
            </a:r>
          </a:p>
          <a:p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US" sz="4400" dirty="0">
                <a:latin typeface="Courier" pitchFamily="2" charset="0"/>
              </a:rPr>
              <a:t>x = 3</a:t>
            </a:r>
          </a:p>
          <a:p>
            <a:pPr marL="3201988" indent="0">
              <a:buNone/>
            </a:pPr>
            <a:r>
              <a:rPr lang="en-US" sz="4400" dirty="0">
                <a:latin typeface="Courier" pitchFamily="2" charset="0"/>
              </a:rPr>
              <a:t>x = 3.0</a:t>
            </a:r>
          </a:p>
          <a:p>
            <a:pPr marL="0" indent="0" algn="ctr">
              <a:buNone/>
            </a:pPr>
            <a:endParaRPr lang="en-US" sz="4400" dirty="0">
              <a:latin typeface="Courier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0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Why do we care about </a:t>
            </a:r>
          </a:p>
          <a:p>
            <a:pPr marL="0" indent="0" algn="ctr">
              <a:buNone/>
            </a:pPr>
            <a:r>
              <a:rPr lang="en-US" dirty="0"/>
              <a:t>whether or not a number has a </a:t>
            </a:r>
            <a:r>
              <a:rPr lang="en-US" b="1" dirty="0"/>
              <a:t>decimal point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9A7CDF-6300-744C-90F5-F30D0CD8C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8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9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F973-5D57-0B4A-BF40-B753DF82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D43D-AB65-4A4A-AB0F-ED955CB07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operators: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+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subtraction: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 -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multiplication: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*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division: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/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exponentiation: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**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(power)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modular arithmetic: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(modulo)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values are allowed!</a:t>
            </a:r>
          </a:p>
          <a:p>
            <a:pPr marL="0" indent="0" algn="ctr">
              <a:buNone/>
            </a:pPr>
            <a:r>
              <a:rPr lang="en-US" sz="4400" dirty="0">
                <a:latin typeface="Courier" pitchFamily="2" charset="0"/>
              </a:rPr>
              <a:t>x = -3</a:t>
            </a:r>
          </a:p>
          <a:p>
            <a:pPr marL="0" indent="0" algn="ctr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1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variables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we do the following?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71500" y="1879600"/>
            <a:ext cx="8001000" cy="3086100"/>
            <a:chOff x="571500" y="1879600"/>
            <a:chExt cx="8001000" cy="30861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" y="1879600"/>
              <a:ext cx="8001000" cy="30861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110459" y="3425252"/>
              <a:ext cx="82446" cy="277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29A7CDF-6300-744C-90F5-F30D0CD8C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58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81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Incrementing variables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this?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0" y="1917285"/>
            <a:ext cx="8023380" cy="27896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9A7CDF-6300-744C-90F5-F30D0CD8C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58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2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Incrementing variables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 shorthand version for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0" y="1917285"/>
            <a:ext cx="8023379" cy="27896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9A7CDF-6300-744C-90F5-F30D0CD8C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58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2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 = 10</a:t>
            </a: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b = 20</a:t>
            </a: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 = 30</a:t>
            </a: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 = b	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a = </a:t>
            </a: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b = a	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b = </a:t>
            </a:r>
          </a:p>
          <a:p>
            <a:pPr marL="2747963" lvl="0" indent="0">
              <a:spcBef>
                <a:spcPts val="0"/>
              </a:spcBef>
              <a:buClrTx/>
              <a:buSz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 = c * 2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c =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2747963" lvl="0" indent="0">
              <a:spcBef>
                <a:spcPts val="0"/>
              </a:spcBef>
              <a:buClrTx/>
              <a:buSz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d = d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10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# d = </a:t>
            </a:r>
          </a:p>
          <a:p>
            <a:pPr marL="2747963" indent="0">
              <a:spcBef>
                <a:spcPts val="60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NameError</a:t>
            </a:r>
            <a:r>
              <a:rPr lang="en-US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2747963" indent="0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# name 'd' is not defined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AA2998-0C3A-1F4F-A27F-8A8C188B56AC}"/>
              </a:ext>
            </a:extLst>
          </p:cNvPr>
          <p:cNvGrpSpPr/>
          <p:nvPr/>
        </p:nvGrpSpPr>
        <p:grpSpPr>
          <a:xfrm>
            <a:off x="6047764" y="2248867"/>
            <a:ext cx="2697401" cy="2062103"/>
            <a:chOff x="6737877" y="3159259"/>
            <a:chExt cx="2697401" cy="206210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6AB2A5-F72D-3C4D-BCB6-2FF463C587FE}"/>
                </a:ext>
              </a:extLst>
            </p:cNvPr>
            <p:cNvSpPr txBox="1"/>
            <p:nvPr/>
          </p:nvSpPr>
          <p:spPr>
            <a:xfrm>
              <a:off x="7075337" y="3159259"/>
              <a:ext cx="2359941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are called</a:t>
              </a:r>
            </a:p>
            <a:p>
              <a:pPr algn="ctr"/>
              <a:r>
                <a:rPr lang="en-US" sz="2400" b="1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comments: </a:t>
              </a:r>
            </a:p>
            <a:p>
              <a:pPr algn="ctr"/>
              <a:r>
                <a:rPr lang="en-US" sz="16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they are not executed  </a:t>
              </a:r>
            </a:p>
            <a:p>
              <a:pPr algn="ctr"/>
              <a:r>
                <a:rPr lang="en-US" sz="16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by the interpreter, </a:t>
              </a:r>
            </a:p>
            <a:p>
              <a:pPr algn="ctr"/>
              <a:r>
                <a:rPr lang="en-US" sz="16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but are useful </a:t>
              </a:r>
            </a:p>
            <a:p>
              <a:pPr algn="ctr"/>
              <a:r>
                <a:rPr lang="en-US" sz="16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making </a:t>
              </a:r>
            </a:p>
            <a:p>
              <a:pPr algn="ctr"/>
              <a:r>
                <a:rPr lang="en-US" sz="16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 readable</a:t>
              </a:r>
            </a:p>
          </p:txBody>
        </p:sp>
        <p:sp>
          <p:nvSpPr>
            <p:cNvPr id="7" name="Circular Arrow 6">
              <a:extLst>
                <a:ext uri="{FF2B5EF4-FFF2-40B4-BE49-F238E27FC236}">
                  <a16:creationId xmlns:a16="http://schemas.microsoft.com/office/drawing/2014/main" id="{4E0F32FA-C97B-1346-824C-D1330A17AA42}"/>
                </a:ext>
              </a:extLst>
            </p:cNvPr>
            <p:cNvSpPr/>
            <p:nvPr/>
          </p:nvSpPr>
          <p:spPr>
            <a:xfrm rot="11532269" flipV="1">
              <a:off x="6737877" y="3688887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31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7CE1-AD40-2049-91C7-2211DEDD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A926-8CC2-AA46-BE56-F22183FF2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grader!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E6660-5101-3241-A1F2-A9EE3AF68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2523490"/>
            <a:ext cx="2505710" cy="2505710"/>
          </a:xfrm>
          <a:prstGeom prst="ellipse">
            <a:avLst/>
          </a:prstGeom>
          <a:ln w="63500" cap="rnd">
            <a:solidFill>
              <a:srgbClr val="00347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AB9F46F-9BCD-0648-BE0C-24F1B39E69F7}"/>
              </a:ext>
            </a:extLst>
          </p:cNvPr>
          <p:cNvGrpSpPr/>
          <p:nvPr/>
        </p:nvGrpSpPr>
        <p:grpSpPr>
          <a:xfrm>
            <a:off x="5296057" y="4182764"/>
            <a:ext cx="3071675" cy="1816557"/>
            <a:chOff x="-628097" y="3306437"/>
            <a:chExt cx="3071675" cy="1816557"/>
          </a:xfrm>
        </p:grpSpPr>
        <p:sp>
          <p:nvSpPr>
            <p:cNvPr id="6" name="Circular Arrow 5">
              <a:extLst>
                <a:ext uri="{FF2B5EF4-FFF2-40B4-BE49-F238E27FC236}">
                  <a16:creationId xmlns:a16="http://schemas.microsoft.com/office/drawing/2014/main" id="{5DF8E458-6216-294D-8204-5A8C04C85E93}"/>
                </a:ext>
              </a:extLst>
            </p:cNvPr>
            <p:cNvSpPr/>
            <p:nvPr/>
          </p:nvSpPr>
          <p:spPr>
            <a:xfrm rot="19800000" flipH="1" flipV="1">
              <a:off x="-512739" y="3306437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44410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08C4C6-062B-824A-8012-9D3AC30863D4}"/>
                </a:ext>
              </a:extLst>
            </p:cNvPr>
            <p:cNvSpPr txBox="1"/>
            <p:nvPr/>
          </p:nvSpPr>
          <p:spPr>
            <a:xfrm>
              <a:off x="-628097" y="4168887"/>
              <a:ext cx="30716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003470"/>
                  </a:solidFill>
                </a:rPr>
                <a:t>Pritish</a:t>
              </a:r>
              <a:endParaRPr lang="en-US" sz="2400" dirty="0">
                <a:solidFill>
                  <a:srgbClr val="00347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MS student at UMass</a:t>
              </a:r>
            </a:p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(has interned at Cisco and IBM)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0429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useful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indent="-342900">
              <a:spcBef>
                <a:spcPts val="0"/>
              </a:spcBef>
              <a:buClrTx/>
              <a:buSzTx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Simultaneous assignment:</a:t>
            </a: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 = 10</a:t>
            </a: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b = 20</a:t>
            </a: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 = 30</a:t>
            </a: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 = b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b = 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lvl="0" indent="0">
              <a:spcBef>
                <a:spcPts val="0"/>
              </a:spcBef>
              <a:buClrTx/>
              <a:buSz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 = c *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1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useful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indent="-342900">
              <a:spcBef>
                <a:spcPts val="0"/>
              </a:spcBef>
              <a:buClrTx/>
              <a:buSzTx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Simultaneous assignment:</a:t>
            </a: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charset="0"/>
                <a:ea typeface="Courier" charset="0"/>
                <a:cs typeface="Courier" charset="0"/>
              </a:rPr>
              <a:t>a, b, c = 10, 20, 30</a:t>
            </a: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 = b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b = 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lvl="0" indent="0">
              <a:spcBef>
                <a:spcPts val="0"/>
              </a:spcBef>
              <a:buClrTx/>
              <a:buSz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 = c *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76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useful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indent="-342900">
              <a:spcBef>
                <a:spcPts val="0"/>
              </a:spcBef>
              <a:buClrTx/>
              <a:buSzTx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Simultaneous assignment:</a:t>
            </a: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a, b, c = 10, 20, 30</a:t>
            </a: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57188" indent="-357188">
              <a:spcBef>
                <a:spcPts val="0"/>
              </a:spcBef>
              <a:buClrTx/>
              <a:buSzTx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Swapping variables:</a:t>
            </a: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 = b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b = 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lvl="0" indent="0">
              <a:spcBef>
                <a:spcPts val="0"/>
              </a:spcBef>
              <a:buClrTx/>
              <a:buSz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 = c *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20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useful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indent="-342900">
              <a:spcBef>
                <a:spcPts val="0"/>
              </a:spcBef>
              <a:buClrTx/>
              <a:buSzTx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Simultaneous assignment:</a:t>
            </a: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a, b, c = 10, 20, 30</a:t>
            </a: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57188" indent="-357188">
              <a:spcBef>
                <a:spcPts val="0"/>
              </a:spcBef>
              <a:buClrTx/>
              <a:buSzTx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Swapping variables:</a:t>
            </a: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charset="0"/>
                <a:ea typeface="Courier" charset="0"/>
                <a:cs typeface="Courier" charset="0"/>
              </a:rPr>
              <a:t>a, b = b, a</a:t>
            </a:r>
            <a:endParaRPr lang="en-US" dirty="0">
              <a:solidFill>
                <a:schemeClr val="bg1">
                  <a:lumMod val="65000"/>
                </a:schemeClr>
              </a:solidFill>
              <a:effectLst>
                <a:glow rad="101600">
                  <a:srgbClr val="FFC000">
                    <a:alpha val="60000"/>
                  </a:srgbClr>
                </a:glow>
              </a:effectLst>
              <a:latin typeface="Courier" charset="0"/>
              <a:ea typeface="Courier" charset="0"/>
              <a:cs typeface="Courier" charset="0"/>
            </a:endParaRPr>
          </a:p>
          <a:p>
            <a:pPr marL="2747963" lvl="0" indent="0">
              <a:spcBef>
                <a:spcPts val="0"/>
              </a:spcBef>
              <a:buClrTx/>
              <a:buSz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 = c *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51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exercise: unit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a partner, and write a program that asks the user to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a number representing a file size in </a:t>
            </a:r>
            <a:r>
              <a:rPr lang="en-US" b="1" dirty="0"/>
              <a:t>Kb</a:t>
            </a:r>
            <a:endParaRPr lang="en-US" b="1" dirty="0">
              <a:latin typeface="Courier" pitchFamily="2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Store the user input in an appropriate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Calculate the equivalent size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bytes, Mb, and Gb: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byte = 8 bits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Kb = 1024 bytes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Mb = 1024 Kb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Gb = 1024 Mb</a:t>
            </a:r>
          </a:p>
          <a:p>
            <a:r>
              <a:rPr lang="en-US" b="1" dirty="0">
                <a:solidFill>
                  <a:srgbClr val="A325BE"/>
                </a:solidFill>
                <a:latin typeface="Courier" pitchFamily="2" charset="0"/>
                <a:cs typeface="Arial" panose="020B0604020202020204" pitchFamily="34" charset="0"/>
              </a:rPr>
              <a:t>print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</a:t>
            </a:r>
            <a:r>
              <a:rPr lang="en-US" dirty="0">
                <a:cs typeface="Arial" panose="020B0604020202020204" pitchFamily="34" charset="0"/>
              </a:rPr>
              <a:t>e </a:t>
            </a:r>
            <a:r>
              <a:rPr lang="en-US" b="1" dirty="0"/>
              <a:t>converted sizes </a:t>
            </a:r>
            <a:r>
              <a:rPr lang="en-US" dirty="0"/>
              <a:t>to the screen (ascending)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Want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 See if you can print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units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beside each of the values (try the </a:t>
            </a:r>
            <a:r>
              <a:rPr lang="en-US" b="1" dirty="0" err="1">
                <a:solidFill>
                  <a:srgbClr val="A325BE"/>
                </a:solidFill>
                <a:latin typeface="Courier" pitchFamily="2" charset="0"/>
                <a:cs typeface="Arial" panose="020B0604020202020204" pitchFamily="34" charset="0"/>
              </a:rPr>
              <a:t>str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88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did you come up with?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4BEAB-8A00-4B4A-BAEB-C61572E9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20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48C1-0DDC-CD4F-9C35-E0061B9B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#</a:t>
            </a:r>
            <a:r>
              <a:rPr lang="en-US" dirty="0"/>
              <a:t>2: clunky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4B9C3-658B-2C4C-8CE9-CD53F1FDA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assignment, you will write a short python program that simulates </a:t>
            </a:r>
            <a:r>
              <a:rPr lang="en-US" b="1" dirty="0"/>
              <a:t>basic calculator functionality</a:t>
            </a:r>
            <a:r>
              <a:rPr lang="en-US" dirty="0"/>
              <a:t>.</a:t>
            </a:r>
          </a:p>
          <a:p>
            <a:r>
              <a:rPr lang="en-US" dirty="0"/>
              <a:t>The user interface of your calculator should ask the user to input </a:t>
            </a:r>
            <a:r>
              <a:rPr lang="en-US" b="1" dirty="0"/>
              <a:t>two numbers</a:t>
            </a:r>
            <a:r>
              <a:rPr lang="en-US" dirty="0"/>
              <a:t>, and then a </a:t>
            </a:r>
            <a:r>
              <a:rPr lang="en-US" b="1" dirty="0"/>
              <a:t>string</a:t>
            </a:r>
            <a:r>
              <a:rPr lang="en-US" dirty="0"/>
              <a:t> indicating which mathematical operation to perform. For example: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348" y="3638142"/>
            <a:ext cx="9587121" cy="37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0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48C1-0DDC-CD4F-9C35-E0061B9B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#2: clunky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4B9C3-658B-2C4C-8CE9-CD53F1FDA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calculator should support </a:t>
            </a:r>
            <a:r>
              <a:rPr lang="en-US" b="1" dirty="0"/>
              <a:t>add</a:t>
            </a:r>
            <a:r>
              <a:rPr lang="en-US" dirty="0"/>
              <a:t>, </a:t>
            </a:r>
            <a:r>
              <a:rPr lang="en-US" b="1" dirty="0"/>
              <a:t>subtract,</a:t>
            </a:r>
            <a:r>
              <a:rPr lang="en-US" dirty="0"/>
              <a:t> </a:t>
            </a:r>
            <a:r>
              <a:rPr lang="en-US" b="1" dirty="0"/>
              <a:t>multiply</a:t>
            </a:r>
            <a:r>
              <a:rPr lang="en-US" dirty="0"/>
              <a:t>, </a:t>
            </a:r>
            <a:r>
              <a:rPr lang="en-US" b="1" dirty="0"/>
              <a:t>divide</a:t>
            </a:r>
            <a:r>
              <a:rPr lang="en-US" dirty="0"/>
              <a:t> and </a:t>
            </a:r>
            <a:r>
              <a:rPr lang="en-US" b="1" dirty="0"/>
              <a:t>power </a:t>
            </a:r>
            <a:r>
              <a:rPr lang="en-US" dirty="0"/>
              <a:t>(exponentiation) operations.</a:t>
            </a:r>
          </a:p>
          <a:p>
            <a:pPr lvl="1"/>
            <a:r>
              <a:rPr lang="en-US" dirty="0"/>
              <a:t>Optional: support </a:t>
            </a:r>
            <a:r>
              <a:rPr lang="en-US" b="1" dirty="0"/>
              <a:t>integer division</a:t>
            </a:r>
            <a:r>
              <a:rPr lang="en-US" dirty="0"/>
              <a:t> with a remainder.</a:t>
            </a:r>
          </a:p>
          <a:p>
            <a:pPr lvl="1"/>
            <a:r>
              <a:rPr lang="en-US" dirty="0"/>
              <a:t>Your calculator should be able to handle both </a:t>
            </a:r>
            <a:r>
              <a:rPr lang="en-US" b="1" dirty="0"/>
              <a:t>integers</a:t>
            </a:r>
            <a:r>
              <a:rPr lang="en-US" dirty="0"/>
              <a:t> and </a:t>
            </a:r>
            <a:r>
              <a:rPr lang="en-US" b="1" dirty="0"/>
              <a:t>floats</a:t>
            </a:r>
            <a:r>
              <a:rPr lang="en-US" dirty="0"/>
              <a:t>.</a:t>
            </a:r>
          </a:p>
          <a:p>
            <a:r>
              <a:rPr lang="en-US" dirty="0"/>
              <a:t>It’s important that your</a:t>
            </a:r>
            <a:r>
              <a:rPr lang="en-US" b="1" dirty="0"/>
              <a:t> input goes in the prescribed order</a:t>
            </a:r>
            <a:r>
              <a:rPr lang="en-US" dirty="0"/>
              <a:t>, and your </a:t>
            </a:r>
            <a:r>
              <a:rPr lang="en-US" b="1" dirty="0"/>
              <a:t>output is formatted like the example</a:t>
            </a:r>
            <a:endParaRPr lang="en-US" dirty="0"/>
          </a:p>
          <a:p>
            <a:pPr lvl="1"/>
            <a:r>
              <a:rPr lang="en-US" dirty="0"/>
              <a:t>there are ~100 of you, and just me and </a:t>
            </a:r>
            <a:r>
              <a:rPr lang="en-US" dirty="0" err="1"/>
              <a:t>Pritish</a:t>
            </a:r>
            <a:r>
              <a:rPr lang="en-US" dirty="0"/>
              <a:t> to grade</a:t>
            </a:r>
          </a:p>
          <a:p>
            <a:r>
              <a:rPr lang="en-US" b="1" dirty="0"/>
              <a:t>Note</a:t>
            </a:r>
            <a:r>
              <a:rPr lang="en-US" dirty="0"/>
              <a:t>: your ability to do this assignment will build as we learn things in lecture and lab this week. Remember: S</a:t>
            </a:r>
            <a:r>
              <a:rPr lang="en-US" baseline="30000" dirty="0"/>
              <a:t>4</a:t>
            </a:r>
            <a:r>
              <a:rPr lang="en-US" dirty="0"/>
              <a:t>!</a:t>
            </a:r>
          </a:p>
          <a:p>
            <a:r>
              <a:rPr lang="en-US" dirty="0"/>
              <a:t>Submit your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calculator.py</a:t>
            </a:r>
            <a:r>
              <a:rPr lang="en-US" b="1" dirty="0"/>
              <a:t> </a:t>
            </a:r>
            <a:r>
              <a:rPr lang="en-US" dirty="0"/>
              <a:t>on Moodle by </a:t>
            </a:r>
            <a:r>
              <a:rPr lang="en-US" b="1" dirty="0"/>
              <a:t>11:55pm on Sunday</a:t>
            </a:r>
          </a:p>
        </p:txBody>
      </p:sp>
    </p:spTree>
    <p:extLst>
      <p:ext uri="{BB962C8B-B14F-4D97-AF65-F5344CB8AC3E}">
        <p14:creationId xmlns:p14="http://schemas.microsoft.com/office/powerpoint/2010/main" val="118657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FFB1-FCA4-164C-AA91-65648958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 of 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8ED5-A75C-854D-A345-B50F39E9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85 / 94 people submitted</a:t>
            </a:r>
          </a:p>
          <a:p>
            <a:pPr lvl="1"/>
            <a:r>
              <a:rPr lang="en-US" dirty="0"/>
              <a:t>NBD this time, but please submit to the right place on Moodle! </a:t>
            </a:r>
          </a:p>
          <a:p>
            <a:r>
              <a:rPr lang="en-US" dirty="0"/>
              <a:t>Overall, very impressive!</a:t>
            </a:r>
          </a:p>
          <a:p>
            <a:r>
              <a:rPr lang="en-US" dirty="0"/>
              <a:t>Common hacks / mistakes:</a:t>
            </a:r>
          </a:p>
          <a:p>
            <a:pPr lvl="1"/>
            <a:r>
              <a:rPr lang="en-US" dirty="0"/>
              <a:t>Manually typing pipes (“ | “) inside the strings themselves</a:t>
            </a:r>
          </a:p>
          <a:p>
            <a:pPr lvl="1"/>
            <a:r>
              <a:rPr lang="en-US" dirty="0"/>
              <a:t>Confusion about syntax, esp.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FF9100"/>
                </a:solidFill>
                <a:latin typeface="Courier" pitchFamily="2" charset="0"/>
              </a:rPr>
              <a:t>for</a:t>
            </a:r>
            <a:r>
              <a:rPr lang="en-US" sz="2000" b="1" dirty="0">
                <a:latin typeface="Courier" pitchFamily="2" charset="0"/>
              </a:rPr>
              <a:t> name </a:t>
            </a:r>
            <a:r>
              <a:rPr lang="en-US" sz="2000" b="1" dirty="0">
                <a:solidFill>
                  <a:srgbClr val="FF9100"/>
                </a:solidFill>
                <a:latin typeface="Courier" pitchFamily="2" charset="0"/>
              </a:rPr>
              <a:t>in</a:t>
            </a:r>
            <a:r>
              <a:rPr lang="en-US" sz="2000" b="1" dirty="0">
                <a:latin typeface="Courier" pitchFamily="2" charset="0"/>
              </a:rPr>
              <a:t> [</a:t>
            </a:r>
            <a:r>
              <a:rPr lang="en-US" sz="2000" b="1" dirty="0">
                <a:solidFill>
                  <a:srgbClr val="00B050"/>
                </a:solidFill>
                <a:latin typeface="Courier" pitchFamily="2" charset="0"/>
              </a:rPr>
              <a:t>"Aleah"</a:t>
            </a:r>
            <a:r>
              <a:rPr lang="en-US" sz="2000" b="1" dirty="0">
                <a:latin typeface="Courier" pitchFamily="2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latin typeface="Courier" pitchFamily="2" charset="0"/>
              </a:rPr>
              <a:t>"Belle"</a:t>
            </a:r>
            <a:r>
              <a:rPr lang="en-US" sz="2000" b="1" dirty="0">
                <a:latin typeface="Courier" pitchFamily="2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latin typeface="Courier" pitchFamily="2" charset="0"/>
              </a:rPr>
              <a:t>"Chen"</a:t>
            </a:r>
            <a:r>
              <a:rPr lang="en-US" sz="2000" b="1" dirty="0">
                <a:latin typeface="Courier" pitchFamily="2" charset="0"/>
              </a:rPr>
              <a:t>]:</a:t>
            </a:r>
          </a:p>
          <a:p>
            <a:pPr marL="0" indent="0" algn="ctr">
              <a:buNone/>
            </a:pPr>
            <a:r>
              <a:rPr lang="en-US" sz="2000" dirty="0"/>
              <a:t>(not surprising! this language is totally new…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dirty="0"/>
              <a:t>we’ll talk more about loops in 2 weeks)</a:t>
            </a:r>
          </a:p>
          <a:p>
            <a:r>
              <a:rPr lang="en-US" b="1" dirty="0"/>
              <a:t>Important note</a:t>
            </a:r>
            <a:r>
              <a:rPr lang="en-US" dirty="0"/>
              <a:t>: whenever possible, turn in a program that doesn’t have syntax errors (i.e. that </a:t>
            </a:r>
            <a:r>
              <a:rPr lang="en-US" b="1" dirty="0"/>
              <a:t>runs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endParaRPr lang="en-US" sz="20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4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EE4-7C32-7B4B-B0D2-3AEDF1BF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5B75-1E22-744D-8730-4E4A515F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More about variables</a:t>
            </a:r>
          </a:p>
          <a:p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Numeric values and basic operations</a:t>
            </a:r>
          </a:p>
          <a:p>
            <a:r>
              <a:rPr lang="en-US" dirty="0"/>
              <a:t>Converting between floats and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Lab: Cash Machine</a:t>
            </a:r>
          </a:p>
          <a:p>
            <a:r>
              <a:rPr lang="en-US" dirty="0"/>
              <a:t>Conditional (“if”) statements</a:t>
            </a:r>
          </a:p>
        </p:txBody>
      </p:sp>
    </p:spTree>
    <p:extLst>
      <p:ext uri="{BB962C8B-B14F-4D97-AF65-F5344CB8AC3E}">
        <p14:creationId xmlns:p14="http://schemas.microsoft.com/office/powerpoint/2010/main" val="120341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6C88-8B1B-6B4C-985B-6A392C9D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Core concept 1: </a:t>
            </a:r>
            <a:r>
              <a:rPr lang="en-US" dirty="0">
                <a:latin typeface="Courier" pitchFamily="2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B6D1-244E-734C-9FE2-5206E0CD564D}"/>
              </a:ext>
            </a:extLst>
          </p:cNvPr>
          <p:cNvSpPr>
            <a:spLocks noGrp="1"/>
          </p:cNvSpPr>
          <p:nvPr>
            <p:ph idx="1"/>
          </p:nvPr>
        </p:nvSpPr>
        <p:spPr>
          <a:ln w="57150">
            <a:noFill/>
          </a:ln>
        </p:spPr>
        <p:txBody>
          <a:bodyPr/>
          <a:lstStyle/>
          <a:p>
            <a:r>
              <a:rPr lang="en-US" dirty="0"/>
              <a:t>In CS, a 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variable</a:t>
            </a:r>
            <a:r>
              <a:rPr lang="en-US" dirty="0"/>
              <a:t> is a place to store a piece of data</a:t>
            </a:r>
          </a:p>
          <a:p>
            <a:r>
              <a:rPr lang="en-US" dirty="0"/>
              <a:t>In Python, variables are:</a:t>
            </a:r>
          </a:p>
          <a:p>
            <a:pPr lvl="1"/>
            <a:r>
              <a:rPr lang="en-US" b="1" dirty="0"/>
              <a:t>declared</a:t>
            </a:r>
            <a:r>
              <a:rPr lang="en-US" dirty="0"/>
              <a:t> by giving them a name</a:t>
            </a:r>
          </a:p>
          <a:p>
            <a:pPr lvl="1"/>
            <a:r>
              <a:rPr lang="en-US" b="1" dirty="0"/>
              <a:t>assigned</a:t>
            </a:r>
            <a:r>
              <a:rPr lang="en-US" dirty="0"/>
              <a:t> using the equals sign</a:t>
            </a:r>
            <a:endParaRPr lang="en-US" b="1" dirty="0"/>
          </a:p>
          <a:p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US" sz="4400" dirty="0">
                <a:latin typeface="Courier" pitchFamily="2" charset="0"/>
              </a:rPr>
              <a:t>x =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BFFAB6-D5A1-F34F-AB95-8374F7CDEED1}"/>
              </a:ext>
            </a:extLst>
          </p:cNvPr>
          <p:cNvGrpSpPr/>
          <p:nvPr/>
        </p:nvGrpSpPr>
        <p:grpSpPr>
          <a:xfrm>
            <a:off x="1372994" y="3830006"/>
            <a:ext cx="2508423" cy="1290311"/>
            <a:chOff x="2063107" y="3008880"/>
            <a:chExt cx="2508423" cy="12903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5DAE3E-7203-E443-A329-CD820AE671B7}"/>
                </a:ext>
              </a:extLst>
            </p:cNvPr>
            <p:cNvSpPr txBox="1"/>
            <p:nvPr/>
          </p:nvSpPr>
          <p:spPr>
            <a:xfrm>
              <a:off x="2063107" y="3468194"/>
              <a:ext cx="17908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declaring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a variable </a:t>
              </a:r>
              <a:r>
                <a:rPr lang="en-US" sz="2400" dirty="0">
                  <a:solidFill>
                    <a:srgbClr val="003470"/>
                  </a:solidFill>
                  <a:latin typeface="Courier" pitchFamily="2" charset="0"/>
                </a:rPr>
                <a:t>x</a:t>
              </a:r>
            </a:p>
          </p:txBody>
        </p:sp>
        <p:sp>
          <p:nvSpPr>
            <p:cNvPr id="6" name="Circular Arrow 5">
              <a:extLst>
                <a:ext uri="{FF2B5EF4-FFF2-40B4-BE49-F238E27FC236}">
                  <a16:creationId xmlns:a16="http://schemas.microsoft.com/office/drawing/2014/main" id="{1A5BC539-EC5A-6E48-9B57-9589AAD8833F}"/>
                </a:ext>
              </a:extLst>
            </p:cNvPr>
            <p:cNvSpPr/>
            <p:nvPr/>
          </p:nvSpPr>
          <p:spPr>
            <a:xfrm rot="1788882" flipV="1">
              <a:off x="3372033" y="3008880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4A6572A-76B6-5045-9110-E6947FA3AD1C}"/>
              </a:ext>
            </a:extLst>
          </p:cNvPr>
          <p:cNvSpPr txBox="1"/>
          <p:nvPr/>
        </p:nvSpPr>
        <p:spPr>
          <a:xfrm>
            <a:off x="3748286" y="4862434"/>
            <a:ext cx="2302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3470"/>
                </a:solidFill>
              </a:rPr>
              <a:t>assigning </a:t>
            </a:r>
          </a:p>
          <a:p>
            <a:pPr algn="ctr"/>
            <a:r>
              <a:rPr lang="en-US" sz="2400" dirty="0">
                <a:solidFill>
                  <a:srgbClr val="003470"/>
                </a:solidFill>
              </a:rPr>
              <a:t>the value 3 to </a:t>
            </a: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x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F9B767F7-CD6B-4347-822D-D4691F3C05FC}"/>
              </a:ext>
            </a:extLst>
          </p:cNvPr>
          <p:cNvSpPr/>
          <p:nvPr/>
        </p:nvSpPr>
        <p:spPr>
          <a:xfrm rot="16200000">
            <a:off x="4783662" y="4317834"/>
            <a:ext cx="182932" cy="773971"/>
          </a:xfrm>
          <a:prstGeom prst="leftBracket">
            <a:avLst/>
          </a:prstGeom>
          <a:ln w="57150">
            <a:solidFill>
              <a:srgbClr val="0034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2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04551" cy="4876800"/>
          </a:xfrm>
        </p:spPr>
        <p:txBody>
          <a:bodyPr>
            <a:noAutofit/>
          </a:bodyPr>
          <a:lstStyle/>
          <a:p>
            <a:r>
              <a:rPr lang="en-US" dirty="0"/>
              <a:t>Some words in Python* are reserved as 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keywords</a:t>
            </a:r>
            <a:r>
              <a:rPr lang="en-US" dirty="0"/>
              <a:t>, and cannot be used as a variable name:</a:t>
            </a:r>
          </a:p>
          <a:p>
            <a:pPr marL="171450" indent="0" algn="ctr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and as assert break class continue def del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else except exec finally </a:t>
            </a:r>
            <a:r>
              <a:rPr lang="en-US" sz="1800" b="1" dirty="0">
                <a:solidFill>
                  <a:srgbClr val="FF910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from global if import </a:t>
            </a:r>
            <a:r>
              <a:rPr lang="en-US" sz="1800" b="1" dirty="0">
                <a:solidFill>
                  <a:srgbClr val="FF9100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is lambda not or </a:t>
            </a:r>
            <a:r>
              <a:rPr lang="en-US" sz="180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pass raise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return try while with yield</a:t>
            </a:r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We saw a few in lab last week: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46200" y="4277599"/>
            <a:ext cx="6451600" cy="2844800"/>
            <a:chOff x="1346200" y="2343875"/>
            <a:chExt cx="6451600" cy="2844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200" y="2343875"/>
              <a:ext cx="6451600" cy="28448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091128" y="3372787"/>
              <a:ext cx="112426" cy="307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280475" y="6581001"/>
            <a:ext cx="3937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 other languages have their own set 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of reserved words</a:t>
            </a:r>
          </a:p>
        </p:txBody>
      </p:sp>
    </p:spTree>
    <p:extLst>
      <p:ext uri="{BB962C8B-B14F-4D97-AF65-F5344CB8AC3E}">
        <p14:creationId xmlns:p14="http://schemas.microsoft.com/office/powerpoint/2010/main" val="155374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naming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Rule 1</a:t>
            </a:r>
            <a:r>
              <a:rPr lang="en-US" dirty="0"/>
              <a:t>: variable name must be at least 1 character long</a:t>
            </a:r>
          </a:p>
          <a:p>
            <a:endParaRPr lang="en-US" dirty="0"/>
          </a:p>
          <a:p>
            <a:r>
              <a:rPr lang="en-US" b="1" dirty="0"/>
              <a:t>Rule 2</a:t>
            </a:r>
            <a:r>
              <a:rPr lang="en-US" dirty="0"/>
              <a:t>: 1</a:t>
            </a:r>
            <a:r>
              <a:rPr lang="en-US" baseline="30000" dirty="0"/>
              <a:t>st</a:t>
            </a:r>
            <a:r>
              <a:rPr lang="en-US" dirty="0"/>
              <a:t> character must be alphabetic </a:t>
            </a:r>
          </a:p>
          <a:p>
            <a:pPr marL="1262063" indent="0">
              <a:spcBef>
                <a:spcPts val="0"/>
              </a:spcBef>
              <a:buNone/>
            </a:pPr>
            <a:r>
              <a:rPr lang="en-US" sz="1400" dirty="0"/>
              <a:t>(uppercase letter, lowercase letter, or underscore)</a:t>
            </a:r>
          </a:p>
          <a:p>
            <a:endParaRPr lang="en-US" b="1" dirty="0"/>
          </a:p>
          <a:p>
            <a:r>
              <a:rPr lang="en-US" b="1" dirty="0"/>
              <a:t>Rule 3: </a:t>
            </a:r>
            <a:r>
              <a:rPr lang="en-US" dirty="0"/>
              <a:t>variable names can contain letters, numbers, and underscores (but not spaces or other punctuation)</a:t>
            </a:r>
          </a:p>
        </p:txBody>
      </p:sp>
    </p:spTree>
    <p:extLst>
      <p:ext uri="{BB962C8B-B14F-4D97-AF65-F5344CB8AC3E}">
        <p14:creationId xmlns:p14="http://schemas.microsoft.com/office/powerpoint/2010/main" val="201070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aren’t </a:t>
            </a:r>
            <a:r>
              <a:rPr lang="en-US" i="1" dirty="0"/>
              <a:t>rules</a:t>
            </a:r>
            <a:r>
              <a:rPr lang="en-US" dirty="0"/>
              <a:t> (i.e. Python won’t throw an error), but they make life a lot easier if you follow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81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aren’t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rules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(i.e. Python won’t throw an error), but they make life a lot easier</a:t>
            </a:r>
          </a:p>
          <a:p>
            <a:r>
              <a:rPr lang="en-US" b="1" dirty="0"/>
              <a:t>Convention 1</a:t>
            </a:r>
            <a:r>
              <a:rPr lang="en-US" dirty="0"/>
              <a:t>: the name of the variable should tell you something about what the variable contains, e.g.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name =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“Jordan”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 algn="ctr">
              <a:buNone/>
            </a:pPr>
            <a:r>
              <a:rPr lang="en-US" dirty="0">
                <a:latin typeface="Arial Hebrew" charset="-79"/>
                <a:ea typeface="Arial Hebrew" charset="-79"/>
                <a:cs typeface="Arial Hebrew" charset="-79"/>
              </a:rPr>
              <a:t>is better than </a:t>
            </a:r>
          </a:p>
          <a:p>
            <a:pPr marL="6350" indent="0" 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blah =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“Jordan”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4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mith Lecture Notes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ith Lecture Notes" id="{46169177-CDC7-AC47-86B1-F3BCE136FEF8}" vid="{7BAB2AA1-C785-C741-AEF1-9BD477DBA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Smith Lecture Notes</Template>
  <TotalTime>5777</TotalTime>
  <Words>1117</Words>
  <Application>Microsoft Macintosh PowerPoint</Application>
  <PresentationFormat>On-screen Show (4:3)</PresentationFormat>
  <Paragraphs>202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Hebrew</vt:lpstr>
      <vt:lpstr>Calibri</vt:lpstr>
      <vt:lpstr>Courier</vt:lpstr>
      <vt:lpstr>Lucida Grande</vt:lpstr>
      <vt:lpstr>Mangal</vt:lpstr>
      <vt:lpstr>Wingdings</vt:lpstr>
      <vt:lpstr>Smith Lecture Notes</vt:lpstr>
      <vt:lpstr>Lecture 5: Numbers  (and a little more about variables)</vt:lpstr>
      <vt:lpstr>Announcements</vt:lpstr>
      <vt:lpstr>Debrief of Lab 1</vt:lpstr>
      <vt:lpstr>Overview of the week</vt:lpstr>
      <vt:lpstr>(RECAP) Core concept 1: variables</vt:lpstr>
      <vt:lpstr>Keywords</vt:lpstr>
      <vt:lpstr>More about naming variables</vt:lpstr>
      <vt:lpstr>Naming conventions</vt:lpstr>
      <vt:lpstr>Naming conventions</vt:lpstr>
      <vt:lpstr>Naming conventions</vt:lpstr>
      <vt:lpstr>Naming conventions</vt:lpstr>
      <vt:lpstr>PowerPoint Presentation</vt:lpstr>
      <vt:lpstr>(RECAP) Core concept 2: numeric values</vt:lpstr>
      <vt:lpstr>Discussion</vt:lpstr>
      <vt:lpstr>(RECAP) Math</vt:lpstr>
      <vt:lpstr>Overwriting variables</vt:lpstr>
      <vt:lpstr>Incrementing variables</vt:lpstr>
      <vt:lpstr>Incrementing variables</vt:lpstr>
      <vt:lpstr>Quick exercise</vt:lpstr>
      <vt:lpstr>Some more useful shorthand</vt:lpstr>
      <vt:lpstr>Some more useful shorthand</vt:lpstr>
      <vt:lpstr>Some more useful shorthand</vt:lpstr>
      <vt:lpstr>Some more useful shorthand</vt:lpstr>
      <vt:lpstr>Quick exercise: unit conversion</vt:lpstr>
      <vt:lpstr>Discussion</vt:lpstr>
      <vt:lpstr>Assignment #2: clunky calculator</vt:lpstr>
      <vt:lpstr>Assignment #2: clunky calculator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Monday: Introduction to Computer Science</dc:title>
  <dc:creator>R. Jordan Crouser</dc:creator>
  <cp:lastModifiedBy>Microsoft Office User</cp:lastModifiedBy>
  <cp:revision>104</cp:revision>
  <cp:lastPrinted>2018-06-27T03:50:05Z</cp:lastPrinted>
  <dcterms:created xsi:type="dcterms:W3CDTF">2018-06-21T16:17:33Z</dcterms:created>
  <dcterms:modified xsi:type="dcterms:W3CDTF">2018-09-19T12:56:42Z</dcterms:modified>
</cp:coreProperties>
</file>