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366" r:id="rId2"/>
    <p:sldId id="396" r:id="rId3"/>
    <p:sldId id="395" r:id="rId4"/>
    <p:sldId id="397" r:id="rId5"/>
    <p:sldId id="398" r:id="rId6"/>
    <p:sldId id="399" r:id="rId7"/>
    <p:sldId id="400" r:id="rId8"/>
    <p:sldId id="257" r:id="rId9"/>
    <p:sldId id="320" r:id="rId10"/>
    <p:sldId id="367" r:id="rId11"/>
    <p:sldId id="346" r:id="rId12"/>
    <p:sldId id="338" r:id="rId13"/>
    <p:sldId id="368" r:id="rId14"/>
    <p:sldId id="339" r:id="rId15"/>
    <p:sldId id="341" r:id="rId16"/>
    <p:sldId id="340" r:id="rId17"/>
    <p:sldId id="337" r:id="rId18"/>
    <p:sldId id="348" r:id="rId19"/>
    <p:sldId id="349" r:id="rId20"/>
    <p:sldId id="388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9" r:id="rId33"/>
    <p:sldId id="394" r:id="rId34"/>
    <p:sldId id="3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2E3B4B"/>
    <a:srgbClr val="123BFF"/>
    <a:srgbClr val="A325BE"/>
    <a:srgbClr val="FF9100"/>
    <a:srgbClr val="FFD579"/>
    <a:srgbClr val="010101"/>
    <a:srgbClr val="010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/>
    <p:restoredTop sz="88206"/>
  </p:normalViewPr>
  <p:slideViewPr>
    <p:cSldViewPr snapToGrid="0" snapToObjects="1">
      <p:cViewPr varScale="1">
        <p:scale>
          <a:sx n="69" d="100"/>
          <a:sy n="69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6:</a:t>
            </a:r>
            <a:br>
              <a:rPr lang="en-US" dirty="0"/>
            </a:br>
            <a:r>
              <a:rPr lang="en-US" sz="4400" dirty="0"/>
              <a:t>Mathematical Operators and formatting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26417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</a:t>
            </a:r>
            <a:r>
              <a:rPr lang="en-US" b="1" dirty="0">
                <a:effectLst/>
              </a:rPr>
              <a:t>numbers</a:t>
            </a:r>
            <a:r>
              <a:rPr lang="en-US" dirty="0"/>
              <a:t> in CS:</a:t>
            </a:r>
          </a:p>
          <a:p>
            <a:pPr lvl="1"/>
            <a:r>
              <a:rPr lang="en-US" dirty="0"/>
              <a:t>integers (“whole numbers”)</a:t>
            </a:r>
          </a:p>
          <a:p>
            <a:pPr lvl="1"/>
            <a:r>
              <a:rPr lang="en-US" dirty="0"/>
              <a:t>floats (“decimals” or “floating point numbers”)</a:t>
            </a:r>
          </a:p>
          <a:p>
            <a:r>
              <a:rPr lang="en-US" dirty="0"/>
              <a:t>Basic </a:t>
            </a:r>
            <a:r>
              <a:rPr lang="en-US" b="1" dirty="0"/>
              <a:t>operators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4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9FCB-79AD-DF42-9C7B-1A4CB596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Reviewing integer operators: </a:t>
            </a:r>
            <a:r>
              <a:rPr lang="en-US" dirty="0">
                <a:latin typeface="Courier" pitchFamily="2" charset="0"/>
              </a:rPr>
              <a:t>//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3A54-D604-A246-B50F-994E8200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result of the following operations?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DC28-C44B-6A4F-8C9A-C65B83C417F2}"/>
              </a:ext>
            </a:extLst>
          </p:cNvPr>
          <p:cNvSpPr/>
          <p:nvPr/>
        </p:nvSpPr>
        <p:spPr>
          <a:xfrm>
            <a:off x="2115879" y="2515106"/>
            <a:ext cx="2264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21 // 5	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21 % 5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9 // 3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9 % 3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 // 5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13 % 5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139 // 20</a:t>
            </a:r>
          </a:p>
          <a:p>
            <a:pPr marL="20638">
              <a:buNone/>
            </a:pP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139 % 20 </a:t>
            </a:r>
            <a:endParaRPr lang="en-US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E795F-2095-8B42-9241-BA2AA244C067}"/>
              </a:ext>
            </a:extLst>
          </p:cNvPr>
          <p:cNvSpPr/>
          <p:nvPr/>
        </p:nvSpPr>
        <p:spPr>
          <a:xfrm>
            <a:off x="4380614" y="2515106"/>
            <a:ext cx="22647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4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0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2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3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6</a:t>
            </a:r>
          </a:p>
          <a:p>
            <a:pPr marL="20638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</a:rPr>
              <a:t># 19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that work on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abs(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dirty="0">
                <a:latin typeface="Courier" pitchFamily="2" charset="0"/>
              </a:rPr>
              <a:t>float(x)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parsed as a float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parsed as 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latin typeface="Courier" pitchFamily="2" charset="0"/>
              </a:rPr>
              <a:t>max(…)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dirty="0">
                <a:latin typeface="Courier" pitchFamily="2" charset="0"/>
              </a:rPr>
              <a:t>min(…)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dirty="0">
                <a:latin typeface="Courier" pitchFamily="2" charset="0"/>
              </a:rPr>
              <a:t>round(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[, </a:t>
            </a:r>
            <a:r>
              <a:rPr lang="en-US" i="1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])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dirty="0">
                <a:latin typeface="Courier" pitchFamily="2" charset="0"/>
              </a:rPr>
              <a:t>sum(…)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45977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C0D-B94B-7A4F-B2F2-EAF9F0A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parsed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BA9C-424E-9441-B5E6-58D70E45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abs(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absolute value of x</a:t>
            </a:r>
          </a:p>
          <a:p>
            <a:r>
              <a:rPr lang="en-US" dirty="0">
                <a:latin typeface="Courier" pitchFamily="2" charset="0"/>
              </a:rPr>
              <a:t>float(x)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as a float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x </a:t>
            </a:r>
            <a:r>
              <a:rPr lang="en-US" dirty="0">
                <a:solidFill>
                  <a:srgbClr val="2E3B4B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parsed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as 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latin typeface="Courier" pitchFamily="2" charset="0"/>
              </a:rPr>
              <a:t>max(…)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largest of a list of numbers</a:t>
            </a:r>
          </a:p>
          <a:p>
            <a:r>
              <a:rPr lang="en-US" dirty="0">
                <a:latin typeface="Courier" pitchFamily="2" charset="0"/>
              </a:rPr>
              <a:t>min(…)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smallest of a list of numbers</a:t>
            </a:r>
          </a:p>
          <a:p>
            <a:r>
              <a:rPr lang="en-US" dirty="0">
                <a:latin typeface="Courier" pitchFamily="2" charset="0"/>
              </a:rPr>
              <a:t>round(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[, </a:t>
            </a:r>
            <a:r>
              <a:rPr lang="en-US" i="1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])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dirty="0">
                <a:latin typeface="Courier" pitchFamily="2" charset="0"/>
              </a:rPr>
              <a:t>sum(…)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return the sum of a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01423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DBDE-EF74-B947-8A46-677134B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what does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return</a:t>
            </a:r>
            <a:r>
              <a:rPr lang="en-US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3048-B90B-414F-8466-ED3E6325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abs(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absolute value of x</a:t>
            </a:r>
          </a:p>
          <a:p>
            <a:r>
              <a:rPr lang="en-US" dirty="0">
                <a:latin typeface="Courier" pitchFamily="2" charset="0"/>
              </a:rPr>
              <a:t>float(x)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 parsed as a float</a:t>
            </a: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(x)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x parsed as 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latin typeface="Courier" pitchFamily="2" charset="0"/>
              </a:rPr>
              <a:t>max(…)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largest of a list of numbers</a:t>
            </a:r>
          </a:p>
          <a:p>
            <a:r>
              <a:rPr lang="en-US" dirty="0">
                <a:latin typeface="Courier" pitchFamily="2" charset="0"/>
              </a:rPr>
              <a:t>min(…)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smallest of a list of numbers</a:t>
            </a:r>
          </a:p>
          <a:p>
            <a:r>
              <a:rPr lang="en-US" dirty="0">
                <a:latin typeface="Courier" pitchFamily="2" charset="0"/>
              </a:rPr>
              <a:t>round(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[, </a:t>
            </a:r>
            <a:r>
              <a:rPr lang="en-US" i="1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])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rounded to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digits after the 			# decimal point. If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is omitted, it 				# returns the nearest integer value</a:t>
            </a:r>
          </a:p>
          <a:p>
            <a:r>
              <a:rPr lang="en-US" dirty="0">
                <a:latin typeface="Courier" pitchFamily="2" charset="0"/>
              </a:rPr>
              <a:t>sum(…)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#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return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sum of a list of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7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4551" cy="487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words in Python* are reserved as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</a:rPr>
              <a:t>keywords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and cannot be used as a variable name:</a:t>
            </a:r>
          </a:p>
          <a:p>
            <a:pPr marL="171450" indent="0" algn="ctr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for from global if import in is lambda not or pass raise </a:t>
            </a:r>
            <a:r>
              <a:rPr lang="en-US" sz="18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try while with yield</a:t>
            </a:r>
          </a:p>
          <a:p>
            <a:pPr marL="171450" indent="-171450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 saw a few in lab yesterday: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46200" y="4277599"/>
            <a:ext cx="6451600" cy="2844800"/>
            <a:chOff x="1346200" y="2343875"/>
            <a:chExt cx="6451600" cy="2844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2343875"/>
              <a:ext cx="6451600" cy="28448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91128" y="3372787"/>
              <a:ext cx="112426" cy="307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80475" y="6581001"/>
            <a:ext cx="3937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6C628-EEED-874F-96AB-D8306FA25BF6}"/>
              </a:ext>
            </a:extLst>
          </p:cNvPr>
          <p:cNvGrpSpPr/>
          <p:nvPr/>
        </p:nvGrpSpPr>
        <p:grpSpPr>
          <a:xfrm>
            <a:off x="4829693" y="2705759"/>
            <a:ext cx="3539110" cy="1283181"/>
            <a:chOff x="4265164" y="3008880"/>
            <a:chExt cx="3539110" cy="12831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61444-657F-C847-8EE4-871493C11032}"/>
                </a:ext>
              </a:extLst>
            </p:cNvPr>
            <p:cNvSpPr txBox="1"/>
            <p:nvPr/>
          </p:nvSpPr>
          <p:spPr>
            <a:xfrm>
              <a:off x="4931372" y="3830396"/>
              <a:ext cx="28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reserved keyword</a:t>
              </a: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103ED6E5-1B3B-D645-A070-72D64735E3F9}"/>
                </a:ext>
              </a:extLst>
            </p:cNvPr>
            <p:cNvSpPr/>
            <p:nvPr/>
          </p:nvSpPr>
          <p:spPr>
            <a:xfrm rot="19811118" flipH="1" flipV="1">
              <a:off x="4265164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30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FA0-26C4-1542-8A0E-DD1E7902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Foreshadowing: “functions”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1AA50-F152-284D-B221-27FB1C38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982" y="1600200"/>
            <a:ext cx="7830036" cy="4876800"/>
          </a:xfrm>
        </p:spPr>
      </p:pic>
    </p:spTree>
    <p:extLst>
      <p:ext uri="{BB962C8B-B14F-4D97-AF65-F5344CB8AC3E}">
        <p14:creationId xmlns:p14="http://schemas.microsoft.com/office/powerpoint/2010/main" val="140281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D8B4-24B1-AB46-AAF5-CF51DA3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DDAC-2BA7-9947-ADD9-F413CE24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83629"/>
          </a:xfrm>
        </p:spPr>
        <p:txBody>
          <a:bodyPr>
            <a:noAutofit/>
          </a:bodyPr>
          <a:lstStyle/>
          <a:p>
            <a:r>
              <a:rPr lang="en-US" dirty="0"/>
              <a:t>Lots of other things we might want to do with numerical values are available as functions in the </a:t>
            </a:r>
            <a:r>
              <a:rPr lang="en-US" b="1" dirty="0">
                <a:latin typeface="Courier" pitchFamily="2" charset="0"/>
              </a:rPr>
              <a:t>math</a:t>
            </a:r>
            <a:r>
              <a:rPr lang="en-US" dirty="0"/>
              <a:t> module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import math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math.floor</a:t>
            </a:r>
            <a:r>
              <a:rPr lang="en-US" dirty="0">
                <a:latin typeface="Courier" pitchFamily="2" charset="0"/>
              </a:rPr>
              <a:t>(f)</a:t>
            </a:r>
            <a:r>
              <a:rPr lang="en-US" dirty="0"/>
              <a:t> 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round float f down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math.ceil</a:t>
            </a:r>
            <a:r>
              <a:rPr lang="en-US" dirty="0">
                <a:latin typeface="Courier" pitchFamily="2" charset="0"/>
              </a:rPr>
              <a:t>(f)</a:t>
            </a:r>
            <a:r>
              <a:rPr lang="en-US" dirty="0"/>
              <a:t> 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round float f up</a:t>
            </a:r>
          </a:p>
          <a:p>
            <a:pPr lvl="1"/>
            <a:r>
              <a:rPr lang="en-US" dirty="0" err="1">
                <a:latin typeface="Courier" pitchFamily="2" charset="0"/>
              </a:rPr>
              <a:t>math.sqrt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i="1" dirty="0"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) 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take the square root of x</a:t>
            </a:r>
          </a:p>
          <a:p>
            <a:pPr marL="274320" lvl="1" indent="0" algn="ctr">
              <a:buNone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US" dirty="0"/>
              <a:t>And more! Check out: 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math.html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1F0DB3-88E8-9C4B-A4D9-16BEDAE091C9}"/>
              </a:ext>
            </a:extLst>
          </p:cNvPr>
          <p:cNvGrpSpPr/>
          <p:nvPr/>
        </p:nvGrpSpPr>
        <p:grpSpPr>
          <a:xfrm>
            <a:off x="829341" y="2569029"/>
            <a:ext cx="7204316" cy="1854114"/>
            <a:chOff x="5116286" y="4136571"/>
            <a:chExt cx="3938635" cy="16614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01589A-AF6D-2C47-A359-6797A74A6044}"/>
                </a:ext>
              </a:extLst>
            </p:cNvPr>
            <p:cNvSpPr/>
            <p:nvPr/>
          </p:nvSpPr>
          <p:spPr>
            <a:xfrm>
              <a:off x="5116286" y="4136571"/>
              <a:ext cx="3938635" cy="1661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E3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BA202B-604E-8241-9230-079A9A0EE524}"/>
                </a:ext>
              </a:extLst>
            </p:cNvPr>
            <p:cNvSpPr/>
            <p:nvPr/>
          </p:nvSpPr>
          <p:spPr>
            <a:xfrm>
              <a:off x="5116286" y="4242151"/>
              <a:ext cx="3831775" cy="1461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In Python, modules are just files containing Python definitions and statements (ex.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.py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These can be imported using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import 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endParaRPr lang="en-US" alt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222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To access 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</a:t>
              </a: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</a:rPr>
                <a:t>’s functions, type </a:t>
              </a:r>
              <a:r>
                <a:rPr lang="en-US" altLang="en-US" sz="2000" b="1" i="1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name.function</a:t>
              </a:r>
              <a:r>
                <a:rPr lang="en-US" altLang="en-US" sz="2000" b="1" i="1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()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5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15-minute exercise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built-in functions</a:t>
            </a:r>
            <a:r>
              <a:rPr lang="en-US" dirty="0"/>
              <a:t> and functions from the </a:t>
            </a:r>
            <a:r>
              <a:rPr lang="en-US" b="1" dirty="0">
                <a:latin typeface="Courier" pitchFamily="2" charset="0"/>
              </a:rPr>
              <a:t>math</a:t>
            </a:r>
            <a:r>
              <a:rPr lang="en-US" b="1" dirty="0"/>
              <a:t> module </a:t>
            </a:r>
            <a:r>
              <a:rPr lang="en-US" dirty="0"/>
              <a:t>to take a list of prices, calculate their sum, and output their total formatted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9EE9-258A-2544-8536-F24B7D48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3139703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now: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probably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9E3EF-A095-DF4B-A82E-86C4CBD4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4479408"/>
            <a:ext cx="86741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43681-A237-0649-869B-633DE3EF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928920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DF98-19E0-304C-8A5A-0E0A34AE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1/2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E58219-C9DD-994C-BF7F-616317E55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41" b="45950"/>
          <a:stretch/>
        </p:blipFill>
        <p:spPr>
          <a:xfrm>
            <a:off x="555455" y="1059024"/>
            <a:ext cx="7898081" cy="528579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BC7706-54D8-1B46-A972-428FA845B8A6}"/>
              </a:ext>
            </a:extLst>
          </p:cNvPr>
          <p:cNvSpPr/>
          <p:nvPr/>
        </p:nvSpPr>
        <p:spPr>
          <a:xfrm>
            <a:off x="5150498" y="2049640"/>
            <a:ext cx="33030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Information Session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Weds September 19</a:t>
            </a:r>
            <a:r>
              <a:rPr lang="en-US" sz="2400" b="1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5pm to 6pm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CC103/104</a:t>
            </a:r>
            <a:endPara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6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Ideas?</a:t>
            </a:r>
          </a:p>
          <a:p>
            <a:pPr marL="0" indent="0" algn="ctr">
              <a:buNone/>
            </a:pPr>
            <a:r>
              <a:rPr lang="en-US" dirty="0"/>
              <a:t>What tools do you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using concatenation: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2800" dirty="0">
                <a:latin typeface="Courier" pitchFamily="2" charset="0"/>
              </a:rPr>
              <a:t>(x)))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Close, but not quite: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2746395" y="3908550"/>
            <a:ext cx="2818935" cy="1688923"/>
            <a:chOff x="4031931" y="2637823"/>
            <a:chExt cx="2818935" cy="1688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506955" y="3865081"/>
              <a:ext cx="2343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36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concatenation and casting to string: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28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2703865" y="3908550"/>
            <a:ext cx="3254091" cy="1654239"/>
            <a:chOff x="4031931" y="2637823"/>
            <a:chExt cx="3254091" cy="16542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514109" y="3830397"/>
              <a:ext cx="2771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annoying space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39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EE2F14-89E1-6740-8BCE-901F6BDF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concatenation and casting to string: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urier" pitchFamily="2" charset="0"/>
              </a:rPr>
              <a:t>“Total is: $”</a:t>
            </a:r>
            <a:r>
              <a:rPr lang="en-US" sz="2800" dirty="0">
                <a:latin typeface="Courier" pitchFamily="2" charset="0"/>
              </a:rPr>
              <a:t>, </a:t>
            </a:r>
            <a:r>
              <a:rPr lang="en-US" sz="2800" dirty="0" err="1">
                <a:solidFill>
                  <a:srgbClr val="A325BE"/>
                </a:solidFill>
                <a:latin typeface="Courier" pitchFamily="2" charset="0"/>
              </a:rPr>
              <a:t>str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A325BE"/>
                </a:solidFill>
                <a:latin typeface="Courier" pitchFamily="2" charset="0"/>
              </a:rPr>
              <a:t>sum</a:t>
            </a:r>
            <a:r>
              <a:rPr lang="en-US" sz="2800" dirty="0">
                <a:latin typeface="Courier" pitchFamily="2" charset="0"/>
              </a:rPr>
              <a:t>(x))))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6C55E-CEFE-6F49-9A01-91F1D64E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Closer, but unsatisfying (and fragile)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DC3F8-C3DE-E248-906F-7FE8FBD2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5ABFE4-728E-2D45-859A-739AACBFA368}"/>
              </a:ext>
            </a:extLst>
          </p:cNvPr>
          <p:cNvGrpSpPr/>
          <p:nvPr/>
        </p:nvGrpSpPr>
        <p:grpSpPr>
          <a:xfrm>
            <a:off x="3044105" y="3908550"/>
            <a:ext cx="2874261" cy="1959776"/>
            <a:chOff x="4031931" y="2637823"/>
            <a:chExt cx="2874261" cy="195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35B0D-DF12-994A-8C74-8329B0EC695D}"/>
                </a:ext>
              </a:extLst>
            </p:cNvPr>
            <p:cNvSpPr txBox="1"/>
            <p:nvPr/>
          </p:nvSpPr>
          <p:spPr>
            <a:xfrm>
              <a:off x="4341067" y="3766602"/>
              <a:ext cx="25651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number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decimal places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7034E1A0-7947-984A-8EAA-32D2C762C46F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40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method (which gets called on a </a:t>
            </a:r>
            <a:r>
              <a:rPr lang="en-US" b="1" dirty="0">
                <a:latin typeface="Courier" pitchFamily="2" charset="0"/>
              </a:rPr>
              <a:t>string</a:t>
            </a:r>
            <a:r>
              <a:rPr lang="en-US" dirty="0"/>
              <a:t>) might be helpful here!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Jordan 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942262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3D6FA1-46CA-214B-8017-650AB0EFEB0D}"/>
              </a:ext>
            </a:extLst>
          </p:cNvPr>
          <p:cNvGrpSpPr/>
          <p:nvPr/>
        </p:nvGrpSpPr>
        <p:grpSpPr>
          <a:xfrm>
            <a:off x="4234950" y="3909241"/>
            <a:ext cx="2659521" cy="1959776"/>
            <a:chOff x="4031931" y="2637823"/>
            <a:chExt cx="2659521" cy="19597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A6762-B0F1-E14C-903F-A52DC26AB9B3}"/>
                </a:ext>
              </a:extLst>
            </p:cNvPr>
            <p:cNvSpPr txBox="1"/>
            <p:nvPr/>
          </p:nvSpPr>
          <p:spPr>
            <a:xfrm>
              <a:off x="4640891" y="3766602"/>
              <a:ext cx="2050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(at least)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characters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E5B51766-1EE3-7747-AFAE-FB8447E5CC37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1CB112-9BC1-BF44-9A5C-5CEED4D9693D}"/>
              </a:ext>
            </a:extLst>
          </p:cNvPr>
          <p:cNvGrpSpPr/>
          <p:nvPr/>
        </p:nvGrpSpPr>
        <p:grpSpPr>
          <a:xfrm>
            <a:off x="3997843" y="2559741"/>
            <a:ext cx="2997782" cy="3176802"/>
            <a:chOff x="4222753" y="2559741"/>
            <a:chExt cx="2772871" cy="3176802"/>
          </a:xfrm>
        </p:grpSpPr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FB5EE0BE-D00D-174D-9999-42D889B91439}"/>
                </a:ext>
              </a:extLst>
            </p:cNvPr>
            <p:cNvSpPr/>
            <p:nvPr/>
          </p:nvSpPr>
          <p:spPr>
            <a:xfrm rot="11700000" flipV="1">
              <a:off x="4222753" y="2950251"/>
              <a:ext cx="2772871" cy="2786292"/>
            </a:xfrm>
            <a:prstGeom prst="circularArrow">
              <a:avLst>
                <a:gd name="adj1" fmla="val 1411"/>
                <a:gd name="adj2" fmla="val 742323"/>
                <a:gd name="adj3" fmla="val 20880751"/>
                <a:gd name="adj4" fmla="val 12626895"/>
                <a:gd name="adj5" fmla="val 279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7B1461-69E0-1747-BDE3-EEF0F4A2CC06}"/>
                </a:ext>
              </a:extLst>
            </p:cNvPr>
            <p:cNvSpPr txBox="1"/>
            <p:nvPr/>
          </p:nvSpPr>
          <p:spPr>
            <a:xfrm>
              <a:off x="5140149" y="2559741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30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.format()</a:t>
            </a:r>
            <a:r>
              <a:rPr lang="en-US" dirty="0">
                <a:solidFill>
                  <a:schemeClr val="accent1"/>
                </a:solidFill>
              </a:rPr>
              <a:t> method (which gets called on a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string</a:t>
            </a:r>
            <a:r>
              <a:rPr lang="en-US" dirty="0">
                <a:solidFill>
                  <a:schemeClr val="accent1"/>
                </a:solidFill>
              </a:rPr>
              <a:t>) might be helpful here!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Al        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42262"/>
            <a:ext cx="8305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C70-A39E-1B43-A913-06B0348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formatting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ECB0-5867-B64B-B864-FCC223AF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.format()</a:t>
            </a:r>
            <a:r>
              <a:rPr lang="en-US" dirty="0">
                <a:solidFill>
                  <a:schemeClr val="accent1"/>
                </a:solidFill>
              </a:rPr>
              <a:t> method (which gets called on a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string</a:t>
            </a:r>
            <a:r>
              <a:rPr lang="en-US" dirty="0">
                <a:solidFill>
                  <a:schemeClr val="accent1"/>
                </a:solidFill>
              </a:rPr>
              <a:t>) might be helpful here!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Theresa-Marie 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A8939-CF93-984D-8F0A-6B42CB35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42262"/>
            <a:ext cx="8305800" cy="2844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6DDBFC-3758-5C40-B783-FAE713AFDE93}"/>
              </a:ext>
            </a:extLst>
          </p:cNvPr>
          <p:cNvGrpSpPr/>
          <p:nvPr/>
        </p:nvGrpSpPr>
        <p:grpSpPr>
          <a:xfrm>
            <a:off x="4341653" y="5034469"/>
            <a:ext cx="2928992" cy="1633031"/>
            <a:chOff x="2565014" y="2175180"/>
            <a:chExt cx="2928992" cy="1633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FA1607-69C2-354A-A022-03910BF6E029}"/>
                </a:ext>
              </a:extLst>
            </p:cNvPr>
            <p:cNvSpPr txBox="1"/>
            <p:nvPr/>
          </p:nvSpPr>
          <p:spPr>
            <a:xfrm>
              <a:off x="2565014" y="3346546"/>
              <a:ext cx="237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doesn’t truncate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734FF7FE-B127-714F-AAED-20B70E612B50}"/>
                </a:ext>
              </a:extLst>
            </p:cNvPr>
            <p:cNvSpPr/>
            <p:nvPr/>
          </p:nvSpPr>
          <p:spPr>
            <a:xfrm rot="1333038" flipV="1">
              <a:off x="3917374" y="2175180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8698349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18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B93-0DE6-5F45-A2B6-91668A9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with 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70C3-5A43-E246-AE0A-D21ADF48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handle multiple inputs, e.g.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Jordan     Crouser   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B1E57-A3BB-0044-869D-17C16C1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784"/>
            <a:ext cx="9144000" cy="27464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E43A41-C335-9C45-A7A9-55E1CDAD6F70}"/>
              </a:ext>
            </a:extLst>
          </p:cNvPr>
          <p:cNvGrpSpPr/>
          <p:nvPr/>
        </p:nvGrpSpPr>
        <p:grpSpPr>
          <a:xfrm>
            <a:off x="2834036" y="2041262"/>
            <a:ext cx="2155447" cy="4435740"/>
            <a:chOff x="4034515" y="2054497"/>
            <a:chExt cx="2155447" cy="25431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C52D0D-A5A8-C44D-B35D-6FA76827213B}"/>
                </a:ext>
              </a:extLst>
            </p:cNvPr>
            <p:cNvSpPr txBox="1"/>
            <p:nvPr/>
          </p:nvSpPr>
          <p:spPr>
            <a:xfrm>
              <a:off x="4206727" y="3766602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2E503B4D-5C57-5143-BC35-B16189514E37}"/>
                </a:ext>
              </a:extLst>
            </p:cNvPr>
            <p:cNvSpPr/>
            <p:nvPr/>
          </p:nvSpPr>
          <p:spPr>
            <a:xfrm rot="320632" flipH="1" flipV="1">
              <a:off x="4034515" y="2054497"/>
              <a:ext cx="2065981" cy="2011758"/>
            </a:xfrm>
            <a:prstGeom prst="circularArrow">
              <a:avLst>
                <a:gd name="adj1" fmla="val 1411"/>
                <a:gd name="adj2" fmla="val 818905"/>
                <a:gd name="adj3" fmla="val 20880751"/>
                <a:gd name="adj4" fmla="val 17077217"/>
                <a:gd name="adj5" fmla="val 4128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C1965-CC22-5147-86F3-43A54B2A2748}"/>
              </a:ext>
            </a:extLst>
          </p:cNvPr>
          <p:cNvGrpSpPr/>
          <p:nvPr/>
        </p:nvGrpSpPr>
        <p:grpSpPr>
          <a:xfrm>
            <a:off x="3763889" y="3177650"/>
            <a:ext cx="2075152" cy="1879581"/>
            <a:chOff x="4031931" y="2637823"/>
            <a:chExt cx="2075152" cy="18795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CBC51A-3DA6-234F-AACB-98BA03BFD8E6}"/>
                </a:ext>
              </a:extLst>
            </p:cNvPr>
            <p:cNvSpPr txBox="1"/>
            <p:nvPr/>
          </p:nvSpPr>
          <p:spPr>
            <a:xfrm>
              <a:off x="4135068" y="3686407"/>
              <a:ext cx="19720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the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baseline="300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thing here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820FE465-A154-B24B-BF7C-E4CB0F5FA649}"/>
                </a:ext>
              </a:extLst>
            </p:cNvPr>
            <p:cNvSpPr/>
            <p:nvPr/>
          </p:nvSpPr>
          <p:spPr>
            <a:xfrm rot="320632" flipH="1" flipV="1">
              <a:off x="4031931" y="2637823"/>
              <a:ext cx="1576632" cy="158426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47D71C-6469-C94F-85C5-3F3F8354A6AD}"/>
              </a:ext>
            </a:extLst>
          </p:cNvPr>
          <p:cNvSpPr txBox="1"/>
          <p:nvPr/>
        </p:nvSpPr>
        <p:spPr>
          <a:xfrm>
            <a:off x="6321713" y="2876841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  <a:r>
              <a:rPr lang="en-US" sz="2400" baseline="300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34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78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004-DE6F-0C4B-903E-5C7749F0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Right-justification with </a:t>
            </a:r>
            <a:r>
              <a:rPr lang="en-US" b="1" dirty="0">
                <a:latin typeface="Courier" pitchFamily="2" charset="0"/>
              </a:rPr>
              <a:t>.format()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2526-2609-A547-BC7A-EFA7A2DA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align the format to the right instead of to the left, use </a:t>
            </a:r>
            <a:r>
              <a:rPr lang="en-US" b="1" dirty="0">
                <a:latin typeface="Courier" pitchFamily="2" charset="0"/>
              </a:rPr>
              <a:t>&gt;</a:t>
            </a: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endParaRPr lang="en-US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Name:     Jordan Crouser    |</a:t>
            </a:r>
          </a:p>
          <a:p>
            <a:pPr marL="0" indent="0">
              <a:buNone/>
            </a:pPr>
            <a:endParaRPr lang="en-US" b="1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91E4E-3C5D-E44C-81CF-BF9220FA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784"/>
            <a:ext cx="9144000" cy="27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Calling </a:t>
            </a:r>
            <a:r>
              <a:rPr lang="en-US" dirty="0">
                <a:latin typeface="Courier" pitchFamily="2" charset="0"/>
              </a:rPr>
              <a:t>.format()</a:t>
            </a:r>
            <a:r>
              <a:rPr lang="en-US" dirty="0"/>
              <a:t> on an integer works just like with strings, but they’re automatically right-aligned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Age:  32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3192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7AD7-231E-5041-A884-A5297DE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2/2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7D1DA-376B-704F-9E75-6B652417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8754"/>
            <a:ext cx="8229600" cy="4629150"/>
          </a:xfrm>
          <a:ln>
            <a:solidFill>
              <a:srgbClr val="003470"/>
            </a:solidFill>
          </a:ln>
        </p:spPr>
      </p:pic>
    </p:spTree>
    <p:extLst>
      <p:ext uri="{BB962C8B-B14F-4D97-AF65-F5344CB8AC3E}">
        <p14:creationId xmlns:p14="http://schemas.microsoft.com/office/powerpoint/2010/main" val="916509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/>
              <a:t> to left-align: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Age: 32 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319225"/>
            <a:ext cx="7785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5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770B-7CBB-3643-8316-BB7CEB85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on 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CAC9-7503-624A-82F4-80C15DB2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specify a number of digits </a:t>
            </a:r>
            <a:r>
              <a:rPr lang="en-US" b="1" dirty="0"/>
              <a:t>before</a:t>
            </a:r>
            <a:r>
              <a:rPr lang="en-US" dirty="0"/>
              <a:t> and </a:t>
            </a:r>
            <a:r>
              <a:rPr lang="en-US" b="1" dirty="0"/>
              <a:t>after</a:t>
            </a:r>
            <a:r>
              <a:rPr lang="en-US" dirty="0"/>
              <a:t> the decimal point: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| Age:  327.21 |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7C6B-F8C5-D847-9893-9E75B5E9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430947"/>
            <a:ext cx="7785100" cy="26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BE0-7660-A949-8AAF-53C55053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Revisiting</a:t>
            </a:r>
            <a:r>
              <a:rPr lang="en-US" dirty="0"/>
              <a:t>: dollars and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7BA-4553-0C45-B9EF-60EE658A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your previous code to use the </a:t>
            </a:r>
            <a:r>
              <a:rPr lang="en-US" b="1" dirty="0">
                <a:latin typeface="Courier" pitchFamily="2" charset="0"/>
              </a:rPr>
              <a:t>.format()</a:t>
            </a:r>
            <a:r>
              <a:rPr lang="en-US" dirty="0"/>
              <a:t> method so that your output looks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EEEB7-A12C-BB40-BAC5-4938F0485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927057"/>
            <a:ext cx="8674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8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More about variables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Numeric values and basic operations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More mathematical operators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Revisiting </a:t>
            </a:r>
            <a:r>
              <a:rPr lang="en-US" dirty="0" err="1">
                <a:solidFill>
                  <a:schemeClr val="accent1"/>
                </a:solidFill>
                <a:effectLst/>
              </a:rPr>
              <a:t>ints</a:t>
            </a:r>
            <a:r>
              <a:rPr lang="en-US" dirty="0">
                <a:solidFill>
                  <a:schemeClr val="accent1"/>
                </a:solidFill>
                <a:effectLst/>
              </a:rPr>
              <a:t> and floats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The </a:t>
            </a:r>
            <a:r>
              <a:rPr lang="en-US" b="1" dirty="0">
                <a:solidFill>
                  <a:schemeClr val="accent1"/>
                </a:solidFill>
                <a:effectLst/>
                <a:latin typeface="Courier" pitchFamily="2" charset="0"/>
              </a:rPr>
              <a:t>math</a:t>
            </a:r>
            <a:r>
              <a:rPr lang="en-US" dirty="0">
                <a:solidFill>
                  <a:schemeClr val="accent1"/>
                </a:solidFill>
                <a:effectLst/>
              </a:rPr>
              <a:t> module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Formatting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Lab: Cash Machine</a:t>
            </a:r>
          </a:p>
          <a:p>
            <a:r>
              <a:rPr lang="en-US" dirty="0"/>
              <a:t>Conditional (“if”) statements</a:t>
            </a:r>
          </a:p>
        </p:txBody>
      </p:sp>
    </p:spTree>
    <p:extLst>
      <p:ext uri="{BB962C8B-B14F-4D97-AF65-F5344CB8AC3E}">
        <p14:creationId xmlns:p14="http://schemas.microsoft.com/office/powerpoint/2010/main" val="128436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D2C8-138F-B544-AB1E-4406E712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Cash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F2043-8A6D-EF47-A688-322C16034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88" y="1624747"/>
            <a:ext cx="8390025" cy="4756340"/>
          </a:xfrm>
        </p:spPr>
      </p:pic>
    </p:spTree>
    <p:extLst>
      <p:ext uri="{BB962C8B-B14F-4D97-AF65-F5344CB8AC3E}">
        <p14:creationId xmlns:p14="http://schemas.microsoft.com/office/powerpoint/2010/main" val="353141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generally worth 10 points in this course</a:t>
            </a:r>
          </a:p>
          <a:p>
            <a:r>
              <a:rPr lang="en-US" dirty="0"/>
              <a:t>For assignment 2, these points fall into 3 categories: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A1239-3F34-B44D-A1C2-7835D8AC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07"/>
          <a:stretch/>
        </p:blipFill>
        <p:spPr>
          <a:xfrm>
            <a:off x="872153" y="3134581"/>
            <a:ext cx="7814647" cy="23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generally worth 10 points in this course</a:t>
            </a:r>
          </a:p>
          <a:p>
            <a:r>
              <a:rPr lang="en-US" dirty="0"/>
              <a:t>For assignment 2, these points fall into 3 categories: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BB4E5-AF3E-CF41-853C-298A9C3F6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32" b="40428"/>
          <a:stretch/>
        </p:blipFill>
        <p:spPr>
          <a:xfrm>
            <a:off x="872153" y="3209225"/>
            <a:ext cx="7814647" cy="25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are generally worth 10 points in this course</a:t>
            </a:r>
          </a:p>
          <a:p>
            <a:r>
              <a:rPr lang="en-US" dirty="0"/>
              <a:t>For assignment 2, these points fall into 3 categories: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C12A-A247-6D40-AA71-D1B2B2F4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54" b="15335"/>
          <a:stretch/>
        </p:blipFill>
        <p:spPr>
          <a:xfrm>
            <a:off x="872153" y="3137693"/>
            <a:ext cx="7814647" cy="19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8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981-4978-3842-B95F-FA95DADE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283-D5A1-7740-B028-BAFCDD1B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Assignments are generally worth 10 points in this course</a:t>
            </a:r>
          </a:p>
          <a:p>
            <a:r>
              <a:rPr lang="en-US" dirty="0">
                <a:solidFill>
                  <a:schemeClr val="accent1"/>
                </a:solidFill>
              </a:rPr>
              <a:t>For assignment 2, these points fall into 3 categories</a:t>
            </a:r>
          </a:p>
          <a:p>
            <a:r>
              <a:rPr lang="en-US" dirty="0"/>
              <a:t>Recommendation: </a:t>
            </a:r>
            <a:r>
              <a:rPr lang="en-US" b="1" dirty="0"/>
              <a:t>go in order</a:t>
            </a:r>
            <a:endParaRPr lang="en-US" dirty="0"/>
          </a:p>
          <a:p>
            <a:pPr lvl="1"/>
            <a:r>
              <a:rPr lang="en-US" dirty="0"/>
              <a:t>Start with first level and style points</a:t>
            </a:r>
          </a:p>
          <a:p>
            <a:pPr lvl="1"/>
            <a:r>
              <a:rPr lang="en-US" i="1" dirty="0"/>
              <a:t>Then</a:t>
            </a:r>
            <a:r>
              <a:rPr lang="en-US" dirty="0"/>
              <a:t> go on to second level points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then</a:t>
            </a:r>
            <a:r>
              <a:rPr lang="en-US" dirty="0"/>
              <a:t> attempt bonus points (if applicable)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EE4-7C32-7B4B-B0D2-3AEDF1B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B75-1E22-744D-8730-4E4A515F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More about variables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Numeric values and basic operations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More mathematical operators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Revisiting </a:t>
            </a:r>
            <a:r>
              <a:rPr lang="en-US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ints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 and floats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The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math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 module</a:t>
            </a:r>
          </a:p>
          <a:p>
            <a:pPr lvl="1"/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Formatting</a:t>
            </a:r>
          </a:p>
          <a:p>
            <a:r>
              <a:rPr lang="en-US" dirty="0"/>
              <a:t>Lab: Cash Machine</a:t>
            </a:r>
          </a:p>
          <a:p>
            <a:r>
              <a:rPr lang="en-US" dirty="0"/>
              <a:t>Conditional (“if”) statements</a:t>
            </a:r>
          </a:p>
        </p:txBody>
      </p:sp>
    </p:spTree>
    <p:extLst>
      <p:ext uri="{BB962C8B-B14F-4D97-AF65-F5344CB8AC3E}">
        <p14:creationId xmlns:p14="http://schemas.microsoft.com/office/powerpoint/2010/main" val="69628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</a:t>
            </a:r>
            <a:r>
              <a:rPr lang="en-US" b="1" dirty="0">
                <a:effectLst/>
              </a:rPr>
              <a:t>numbers</a:t>
            </a:r>
            <a:r>
              <a:rPr lang="en-US" dirty="0"/>
              <a:t> in CS:</a:t>
            </a:r>
          </a:p>
          <a:p>
            <a:pPr lvl="1"/>
            <a:r>
              <a:rPr lang="en-US" dirty="0"/>
              <a:t>integers (“whole numbers”)</a:t>
            </a:r>
          </a:p>
          <a:p>
            <a:pPr lvl="1"/>
            <a:r>
              <a:rPr lang="en-US" dirty="0"/>
              <a:t>floats (“decimals” or “floating point numbers”)</a:t>
            </a:r>
          </a:p>
          <a:p>
            <a:r>
              <a:rPr lang="en-US" dirty="0"/>
              <a:t>Basic </a:t>
            </a:r>
            <a:r>
              <a:rPr lang="en-US" b="1" dirty="0"/>
              <a:t>operators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integer division: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//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endParaRPr lang="en-US" sz="44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4400" dirty="0">
              <a:latin typeface="Courier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0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10197</TotalTime>
  <Words>983</Words>
  <Application>Microsoft Macintosh PowerPoint</Application>
  <PresentationFormat>On-screen Show (4:3)</PresentationFormat>
  <Paragraphs>262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</vt:lpstr>
      <vt:lpstr>Calibri</vt:lpstr>
      <vt:lpstr>Century Gothic</vt:lpstr>
      <vt:lpstr>Courier</vt:lpstr>
      <vt:lpstr>Lucida Grande</vt:lpstr>
      <vt:lpstr>Wingdings</vt:lpstr>
      <vt:lpstr>Smith Lecture Notes</vt:lpstr>
      <vt:lpstr>Lecture 6: Mathematical Operators and formatting</vt:lpstr>
      <vt:lpstr>Announcements 1/2</vt:lpstr>
      <vt:lpstr>Announcements 2/2</vt:lpstr>
      <vt:lpstr>About the assignment rubric</vt:lpstr>
      <vt:lpstr>About the assignment rubric</vt:lpstr>
      <vt:lpstr>About the assignment rubric</vt:lpstr>
      <vt:lpstr>About the assignment rubric</vt:lpstr>
      <vt:lpstr>Overview of the week</vt:lpstr>
      <vt:lpstr>(RECAP) Core concept 2: numeric values</vt:lpstr>
      <vt:lpstr>(RECAP) Core concept 2: numeric values</vt:lpstr>
      <vt:lpstr>Reviewing integer operators: // and %</vt:lpstr>
      <vt:lpstr>Built-in functions that work on numbers</vt:lpstr>
      <vt:lpstr>Aside: what does parsed mean?</vt:lpstr>
      <vt:lpstr>Aside: what does return mean?</vt:lpstr>
      <vt:lpstr>RECAP: Keywords</vt:lpstr>
      <vt:lpstr>Foreshadowing: “functions”</vt:lpstr>
      <vt:lpstr>The math module</vt:lpstr>
      <vt:lpstr>15-minute exercise: dollars and cents</vt:lpstr>
      <vt:lpstr>Finishing touches…</vt:lpstr>
      <vt:lpstr>Discussion</vt:lpstr>
      <vt:lpstr>Close, but not quite:</vt:lpstr>
      <vt:lpstr>Closer, but unsatisfying (and fragile)</vt:lpstr>
      <vt:lpstr>Closer, but unsatisfying (and fragile)</vt:lpstr>
      <vt:lpstr>Solution: formatting with .format()</vt:lpstr>
      <vt:lpstr>Solution: formatting with .format()</vt:lpstr>
      <vt:lpstr>Solution: formatting with .format()</vt:lpstr>
      <vt:lpstr>Calling .format() with multiple inputs</vt:lpstr>
      <vt:lpstr>Right-justification with .format()</vt:lpstr>
      <vt:lpstr>.format() on integers</vt:lpstr>
      <vt:lpstr>.format() on integers</vt:lpstr>
      <vt:lpstr>.format() on floats</vt:lpstr>
      <vt:lpstr>Revisiting: dollars and cents</vt:lpstr>
      <vt:lpstr>Overview of the week</vt:lpstr>
      <vt:lpstr>Lab 2: Cash Machine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175</cp:revision>
  <cp:lastPrinted>2018-09-19T13:39:41Z</cp:lastPrinted>
  <dcterms:created xsi:type="dcterms:W3CDTF">2018-06-21T16:17:33Z</dcterms:created>
  <dcterms:modified xsi:type="dcterms:W3CDTF">2018-09-19T13:39:42Z</dcterms:modified>
</cp:coreProperties>
</file>