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361" r:id="rId2"/>
    <p:sldId id="370" r:id="rId3"/>
    <p:sldId id="257" r:id="rId4"/>
    <p:sldId id="323" r:id="rId5"/>
    <p:sldId id="351" r:id="rId6"/>
    <p:sldId id="353" r:id="rId7"/>
    <p:sldId id="355" r:id="rId8"/>
    <p:sldId id="356" r:id="rId9"/>
    <p:sldId id="352" r:id="rId10"/>
    <p:sldId id="359" r:id="rId11"/>
    <p:sldId id="362" r:id="rId12"/>
    <p:sldId id="367" r:id="rId13"/>
    <p:sldId id="358" r:id="rId14"/>
    <p:sldId id="357" r:id="rId15"/>
    <p:sldId id="368" r:id="rId16"/>
    <p:sldId id="369" r:id="rId17"/>
    <p:sldId id="366" r:id="rId18"/>
    <p:sldId id="3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0"/>
    <a:srgbClr val="003470"/>
    <a:srgbClr val="A32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0"/>
    <p:restoredTop sz="87903"/>
  </p:normalViewPr>
  <p:slideViewPr>
    <p:cSldViewPr snapToGrid="0" snapToObjects="1">
      <p:cViewPr varScale="1">
        <p:scale>
          <a:sx n="68" d="100"/>
          <a:sy n="68" d="100"/>
        </p:scale>
        <p:origin x="1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first 2 characters</a:t>
            </a:r>
          </a:p>
          <a:p>
            <a:r>
              <a:rPr lang="en-US" dirty="0"/>
              <a:t>Remove everything but the last two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first 2 characters</a:t>
            </a:r>
          </a:p>
          <a:p>
            <a:r>
              <a:rPr lang="en-US" dirty="0"/>
              <a:t>Remove everything but the last two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</a:t>
            </a:r>
            <a:r>
              <a:rPr lang="en-US" baseline="0" dirty="0"/>
              <a:t> a little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(show how changing the names of the variables doesn’t change how the program works</a:t>
            </a:r>
            <a:r>
              <a:rPr lang="mr-IN" baseline="0" dirty="0"/>
              <a:t>…</a:t>
            </a:r>
            <a:r>
              <a:rPr lang="en-US" baseline="0" dirty="0"/>
              <a:t> but it does change how it reads)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8:</a:t>
            </a:r>
            <a:br>
              <a:rPr lang="en-US" dirty="0"/>
            </a:br>
            <a:r>
              <a:rPr lang="en-US" sz="4400" dirty="0"/>
              <a:t>Strings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119694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“Slicing” (getting a substring)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2</a:t>
            </a:r>
            <a:r>
              <a:rPr lang="en-US" baseline="30000" dirty="0"/>
              <a:t>nd</a:t>
            </a:r>
            <a:r>
              <a:rPr lang="en-US" dirty="0"/>
              <a:t> - 5</a:t>
            </a:r>
            <a:r>
              <a:rPr lang="en-US" baseline="30000" dirty="0"/>
              <a:t>th</a:t>
            </a:r>
            <a:r>
              <a:rPr lang="en-US" dirty="0"/>
              <a:t> letters (positions 1-4)?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print(name[1:5])</a:t>
            </a:r>
            <a:endParaRPr lang="en-US" dirty="0"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What happens if we do this?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print(name[2:])</a:t>
            </a:r>
          </a:p>
          <a:p>
            <a:r>
              <a:rPr lang="en-US" dirty="0">
                <a:ea typeface="Courier" charset="0"/>
                <a:cs typeface="Courier" charset="0"/>
              </a:rPr>
              <a:t>What about this?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print(name[-2:])</a:t>
            </a:r>
          </a:p>
          <a:p>
            <a:endParaRPr lang="en-US" dirty="0">
              <a:ea typeface="Courier" charset="0"/>
              <a:cs typeface="Courier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A7CDF-6300-744C-90F5-F30D0CD8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8" y="4826997"/>
            <a:ext cx="5021581" cy="20496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029A7FB-054A-7B49-9DFF-B56C856CDE01}"/>
              </a:ext>
            </a:extLst>
          </p:cNvPr>
          <p:cNvGrpSpPr/>
          <p:nvPr/>
        </p:nvGrpSpPr>
        <p:grpSpPr>
          <a:xfrm>
            <a:off x="5444649" y="1869874"/>
            <a:ext cx="2779643" cy="1268205"/>
            <a:chOff x="6134762" y="2780266"/>
            <a:chExt cx="2779643" cy="12682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93B600-EB5F-C74F-B028-11FC3AEEFD35}"/>
                </a:ext>
              </a:extLst>
            </p:cNvPr>
            <p:cNvSpPr txBox="1"/>
            <p:nvPr/>
          </p:nvSpPr>
          <p:spPr>
            <a:xfrm>
              <a:off x="6802929" y="3217474"/>
              <a:ext cx="21114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 to, but </a:t>
              </a:r>
            </a:p>
            <a:p>
              <a:pPr algn="ctr"/>
              <a:r>
                <a:rPr lang="en-US" sz="2400" b="1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including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7B76C4B5-EB28-E945-807A-872B8419A673}"/>
                </a:ext>
              </a:extLst>
            </p:cNvPr>
            <p:cNvSpPr/>
            <p:nvPr/>
          </p:nvSpPr>
          <p:spPr>
            <a:xfrm rot="19811118" flipH="1" flipV="1">
              <a:off x="6134762" y="2780266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2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31A-CD0B-BB44-ABF7-23791FA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BC64-0C26-8B49-88CD-F98DFBD3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string: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Write a short program that uses </a:t>
            </a:r>
            <a:r>
              <a:rPr lang="en-US" b="1" dirty="0"/>
              <a:t>slicing</a:t>
            </a:r>
            <a:r>
              <a:rPr lang="en-US" dirty="0"/>
              <a:t> to produce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C722-5228-9843-9404-5BAEE646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1" y="1809750"/>
            <a:ext cx="5509455" cy="23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127BC-D4CB-A540-8E63-E3CF8947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3867150"/>
            <a:ext cx="4025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did you come up with?</a:t>
            </a:r>
            <a:endParaRPr lang="en-US" dirty="0">
              <a:ea typeface="Courier" charset="0"/>
              <a:cs typeface="Courier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A7CDF-6300-744C-90F5-F30D0CD8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8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8383E-7691-624D-933F-0EBEA94D9592}"/>
              </a:ext>
            </a:extLst>
          </p:cNvPr>
          <p:cNvGrpSpPr/>
          <p:nvPr/>
        </p:nvGrpSpPr>
        <p:grpSpPr>
          <a:xfrm>
            <a:off x="2704350" y="2087380"/>
            <a:ext cx="3735299" cy="3319973"/>
            <a:chOff x="289560" y="4620755"/>
            <a:chExt cx="1935480" cy="17202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F7D572-6A7B-DE48-9D5D-CAA631091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719"/>
            <a:stretch/>
          </p:blipFill>
          <p:spPr>
            <a:xfrm>
              <a:off x="289560" y="4620755"/>
              <a:ext cx="1935480" cy="15289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7D13BA-40F1-1340-9142-930A4AABD980}"/>
                </a:ext>
              </a:extLst>
            </p:cNvPr>
            <p:cNvSpPr txBox="1"/>
            <p:nvPr/>
          </p:nvSpPr>
          <p:spPr>
            <a:xfrm>
              <a:off x="772971" y="6149657"/>
              <a:ext cx="968659" cy="191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“object-oriented”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9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for 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s.lower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: convert the 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 </a:t>
            </a:r>
            <a:r>
              <a:rPr lang="en-US" dirty="0"/>
              <a:t>to lowercase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s.upper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: convert the 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 </a:t>
            </a:r>
            <a:r>
              <a:rPr lang="en-US" dirty="0"/>
              <a:t>to UPPERCASE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s.strip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: remove whitespace from the start / end of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endParaRPr lang="en-US" dirty="0"/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s.replace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'old'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'new'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: replace all occurrences of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'old'</a:t>
            </a:r>
            <a:r>
              <a:rPr lang="en-US" dirty="0"/>
              <a:t> 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dirty="0"/>
              <a:t>by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'new'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s.split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(c)</a:t>
            </a:r>
            <a:r>
              <a:rPr lang="en-US" dirty="0"/>
              <a:t>: slice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/>
              <a:t>into pieces using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/>
              <a:t> as a delimiter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s.join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(list)</a:t>
            </a:r>
            <a:r>
              <a:rPr lang="en-US" dirty="0"/>
              <a:t>: opposite of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split()</a:t>
            </a:r>
            <a:r>
              <a:rPr lang="en-US" dirty="0"/>
              <a:t>, join the elements in the list together using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/>
              <a:t> as the delimiter, e.g.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'-'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.join([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a-b-c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2096219" y="1914377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44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0484-819C-204C-9A87-3D4BDDA5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0E6C-6C65-CA48-BE5B-6D600F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strings</a:t>
            </a:r>
            <a:r>
              <a:rPr lang="en-US" dirty="0"/>
              <a:t> in python are </a:t>
            </a:r>
            <a:r>
              <a:rPr lang="en-US" b="1" dirty="0"/>
              <a:t>immutable </a:t>
            </a:r>
            <a:r>
              <a:rPr lang="en-US" dirty="0"/>
              <a:t>(along with </a:t>
            </a:r>
            <a:r>
              <a:rPr lang="en-US" b="1" dirty="0" err="1">
                <a:latin typeface="Courier" pitchFamily="2" charset="0"/>
              </a:rPr>
              <a:t>ints</a:t>
            </a:r>
            <a:r>
              <a:rPr lang="en-US" dirty="0"/>
              <a:t>, </a:t>
            </a:r>
            <a:r>
              <a:rPr lang="en-US" b="1" dirty="0">
                <a:latin typeface="Courier" pitchFamily="2" charset="0"/>
              </a:rPr>
              <a:t>floats</a:t>
            </a:r>
            <a:r>
              <a:rPr lang="en-US" dirty="0"/>
              <a:t>, </a:t>
            </a:r>
            <a:r>
              <a:rPr lang="en-US" b="1" dirty="0">
                <a:latin typeface="Courier" pitchFamily="2" charset="0"/>
              </a:rPr>
              <a:t>bools</a:t>
            </a:r>
            <a:r>
              <a:rPr lang="en-US" dirty="0"/>
              <a:t>, and a few other built-in types)</a:t>
            </a:r>
            <a:endParaRPr lang="en-US" b="1" dirty="0"/>
          </a:p>
          <a:p>
            <a:r>
              <a:rPr lang="en-US" dirty="0"/>
              <a:t>This means that when we call a method on them, the original isn’t modified</a:t>
            </a:r>
          </a:p>
        </p:txBody>
      </p:sp>
    </p:spTree>
    <p:extLst>
      <p:ext uri="{BB962C8B-B14F-4D97-AF65-F5344CB8AC3E}">
        <p14:creationId xmlns:p14="http://schemas.microsoft.com/office/powerpoint/2010/main" val="183148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E146F4-64B9-6940-930E-1A85D765C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0"/>
          <a:stretch/>
        </p:blipFill>
        <p:spPr>
          <a:xfrm>
            <a:off x="1981198" y="3429000"/>
            <a:ext cx="5283200" cy="2291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748C1-0DDC-CD4F-9C35-E0061B9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#3: copycat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B9C3-658B-2C4C-8CE9-CD53F1FD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assignment, you will write a python program that </a:t>
            </a:r>
            <a:r>
              <a:rPr lang="en-US" b="1" dirty="0"/>
              <a:t>manipulates a user-entered string</a:t>
            </a:r>
            <a:r>
              <a:rPr lang="en-US" dirty="0"/>
              <a:t>. For example:</a:t>
            </a:r>
          </a:p>
          <a:p>
            <a:endParaRPr lang="en-US" sz="2800" dirty="0"/>
          </a:p>
          <a:p>
            <a:r>
              <a:rPr lang="en-US" dirty="0"/>
              <a:t>You program will then output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Submit your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copycat.py</a:t>
            </a:r>
            <a:r>
              <a:rPr lang="en-US" b="1" dirty="0"/>
              <a:t> </a:t>
            </a:r>
            <a:r>
              <a:rPr lang="en-US" dirty="0"/>
              <a:t>on Moodle by </a:t>
            </a:r>
            <a:r>
              <a:rPr lang="en-US" b="1" dirty="0"/>
              <a:t>11:55pm on Sunday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567-F78C-C844-998F-9D723CB69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922"/>
          <a:stretch/>
        </p:blipFill>
        <p:spPr>
          <a:xfrm>
            <a:off x="1981197" y="2400300"/>
            <a:ext cx="5283203" cy="7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operations on strings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accessing individual letters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handy methods</a:t>
            </a:r>
          </a:p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main</a:t>
            </a:r>
            <a:r>
              <a:rPr lang="en-US">
                <a:latin typeface="Courier" pitchFamily="2" charset="0"/>
              </a:rPr>
              <a:t>()</a:t>
            </a:r>
            <a:r>
              <a:rPr lang="en-US"/>
              <a:t> function</a:t>
            </a:r>
            <a:endParaRPr lang="en-US" dirty="0"/>
          </a:p>
          <a:p>
            <a:r>
              <a:rPr lang="en-US" dirty="0"/>
              <a:t>Lab: Pretty Printing</a:t>
            </a:r>
          </a:p>
          <a:p>
            <a:r>
              <a:rPr lang="en-US" dirty="0"/>
              <a:t>Life skill #2: debugging</a:t>
            </a:r>
          </a:p>
        </p:txBody>
      </p:sp>
    </p:spTree>
    <p:extLst>
      <p:ext uri="{BB962C8B-B14F-4D97-AF65-F5344CB8AC3E}">
        <p14:creationId xmlns:p14="http://schemas.microsoft.com/office/powerpoint/2010/main" val="408084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24AE-F168-2744-9EAC-0ECE74AC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29C5B-CDED-C54F-98F3-4C117404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92696" y="1066800"/>
            <a:ext cx="7006107" cy="4876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93F30D-ADBD-4A47-B0D6-97B5CE64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619500"/>
            <a:ext cx="5753100" cy="3111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DDC2E0-061F-334E-B508-01ADF95AB7B7}"/>
              </a:ext>
            </a:extLst>
          </p:cNvPr>
          <p:cNvGrpSpPr/>
          <p:nvPr/>
        </p:nvGrpSpPr>
        <p:grpSpPr>
          <a:xfrm>
            <a:off x="2332349" y="5175250"/>
            <a:ext cx="1949118" cy="1658678"/>
            <a:chOff x="2622412" y="3008880"/>
            <a:chExt cx="1949118" cy="16586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F62278-D541-4C4F-8D30-FD982BB99B2B}"/>
                </a:ext>
              </a:extLst>
            </p:cNvPr>
            <p:cNvSpPr txBox="1"/>
            <p:nvPr/>
          </p:nvSpPr>
          <p:spPr>
            <a:xfrm>
              <a:off x="2622412" y="3836561"/>
              <a:ext cx="15392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what’s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going on?</a:t>
              </a:r>
              <a:endParaRPr lang="en-US" sz="2400" dirty="0">
                <a:solidFill>
                  <a:srgbClr val="003470"/>
                </a:solidFill>
                <a:latin typeface="Courier" pitchFamily="2" charset="0"/>
              </a:endParaRPr>
            </a:p>
          </p:txBody>
        </p:sp>
        <p:sp>
          <p:nvSpPr>
            <p:cNvPr id="11" name="Circular Arrow 10">
              <a:extLst>
                <a:ext uri="{FF2B5EF4-FFF2-40B4-BE49-F238E27FC236}">
                  <a16:creationId xmlns:a16="http://schemas.microsoft.com/office/drawing/2014/main" id="{CE98A62B-E8C1-9A4A-9A04-722339EEE4E3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38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Recap of data types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Strings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operations on strings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accessing individual letters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handy methods</a:t>
            </a:r>
          </a:p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main()</a:t>
            </a:r>
            <a:r>
              <a:rPr lang="en-US" dirty="0"/>
              <a:t> function</a:t>
            </a:r>
          </a:p>
          <a:p>
            <a:r>
              <a:rPr lang="en-US" dirty="0"/>
              <a:t>Lab: Pretty Printing</a:t>
            </a:r>
          </a:p>
          <a:p>
            <a:r>
              <a:rPr lang="en-US" dirty="0"/>
              <a:t>Life skill #2: debugging</a:t>
            </a:r>
          </a:p>
        </p:txBody>
      </p:sp>
    </p:spTree>
    <p:extLst>
      <p:ext uri="{BB962C8B-B14F-4D97-AF65-F5344CB8AC3E}">
        <p14:creationId xmlns:p14="http://schemas.microsoft.com/office/powerpoint/2010/main" val="120341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3: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CS, a sequence of characters that isn’t a number is called a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string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In Python, a string is declared using </a:t>
            </a:r>
            <a:r>
              <a:rPr lang="en-US" b="1" dirty="0"/>
              <a:t>quotation marks</a:t>
            </a:r>
          </a:p>
          <a:p>
            <a:r>
              <a:rPr lang="en-US" dirty="0"/>
              <a:t>Strings can contain letters, numbers, spaces, and special characters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x = “Jordan”</a:t>
            </a:r>
          </a:p>
          <a:p>
            <a:pPr marL="2005013" indent="0">
              <a:buNone/>
            </a:pPr>
            <a:r>
              <a:rPr lang="en-US" sz="4400" dirty="0">
                <a:latin typeface="Courier" pitchFamily="2" charset="0"/>
              </a:rPr>
              <a:t>x = “Stoddard G2”</a:t>
            </a:r>
          </a:p>
          <a:p>
            <a:pPr marL="0" indent="0" algn="ctr">
              <a:buNone/>
            </a:pPr>
            <a:endParaRPr lang="en-US" sz="4400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Concatenation</a:t>
            </a:r>
            <a:r>
              <a:rPr lang="en-US" dirty="0"/>
              <a:t>: join two strings together with +, e.g.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“SCS”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“Noonan”</a:t>
            </a:r>
          </a:p>
          <a:p>
            <a:endParaRPr lang="en-US" dirty="0"/>
          </a:p>
          <a:p>
            <a:r>
              <a:rPr lang="en-US" b="1" dirty="0"/>
              <a:t>Repetition</a:t>
            </a:r>
            <a:r>
              <a:rPr lang="en-US" dirty="0"/>
              <a:t> (i.e. self-concatenation): use *, e.g.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3 *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“hi”</a:t>
            </a:r>
          </a:p>
        </p:txBody>
      </p:sp>
    </p:spTree>
    <p:extLst>
      <p:ext uri="{BB962C8B-B14F-4D97-AF65-F5344CB8AC3E}">
        <p14:creationId xmlns:p14="http://schemas.microsoft.com/office/powerpoint/2010/main" val="91996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Problem</a:t>
            </a:r>
            <a:r>
              <a:rPr lang="en-US" dirty="0"/>
              <a:t>: a string that looks ugly when you try to type it all on one line, e.g.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desc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"This course is an introduction to co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mputer</a:t>
            </a:r>
            <a:r>
              <a:rPr lang="en-US" sz="1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science and computer programming. The programming language Python (Version 3) is u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sed</a:t>
            </a:r>
            <a:r>
              <a:rPr lang="en-US" sz="1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to introduce basic programming skills an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 techniques.”</a:t>
            </a:r>
          </a:p>
          <a:p>
            <a:pPr marL="917575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30188" indent="-230188">
              <a:spcBef>
                <a:spcPts val="0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can use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triple quotes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make a multi-line string, e.g.</a:t>
            </a:r>
          </a:p>
          <a:p>
            <a:pPr marL="917575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desc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”””</a:t>
            </a:r>
            <a:r>
              <a:rPr lang="en-US" sz="1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This course is an introduction to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computer science and computer programming.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The programming language Python (Version 3)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is used to introduce basic programming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skills and techniques.</a:t>
            </a:r>
            <a:r>
              <a:rPr lang="en-US" sz="1800" dirty="0">
                <a:solidFill>
                  <a:srgbClr val="00B05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”””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you have a statement that contains both an apostrophe and double quotes, e.g.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“I can’t!” he said</a:t>
            </a:r>
          </a:p>
          <a:p>
            <a:r>
              <a:rPr lang="en-US" dirty="0"/>
              <a:t>What’s the </a:t>
            </a:r>
            <a:r>
              <a:rPr lang="en-US" b="1" dirty="0"/>
              <a:t>issue</a:t>
            </a:r>
            <a:r>
              <a:rPr lang="en-US" dirty="0"/>
              <a:t> here?</a:t>
            </a:r>
          </a:p>
          <a:p>
            <a:pPr lvl="1"/>
            <a:r>
              <a:rPr lang="en-US" dirty="0"/>
              <a:t>If we try to wrap it in single quotes, Python thinks the </a:t>
            </a:r>
            <a:r>
              <a:rPr lang="en-US" dirty="0" err="1"/>
              <a:t>apostophe</a:t>
            </a:r>
            <a:r>
              <a:rPr lang="en-US" dirty="0"/>
              <a:t> in should end the string:</a:t>
            </a:r>
          </a:p>
          <a:p>
            <a:pPr marL="274320" lvl="1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‘“I can’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t!” he said’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try to wrap it in double quotes, Python thinks the double quote at the beginning of the sentence should end the string</a:t>
            </a:r>
          </a:p>
          <a:p>
            <a:pPr marL="274320" lvl="1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““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 can’t!” he said”</a:t>
            </a:r>
          </a:p>
        </p:txBody>
      </p:sp>
    </p:spTree>
    <p:extLst>
      <p:ext uri="{BB962C8B-B14F-4D97-AF65-F5344CB8AC3E}">
        <p14:creationId xmlns:p14="http://schemas.microsoft.com/office/powerpoint/2010/main" val="37498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Problem: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you have a statement that contains both an apostrophe and double quotes, e.g.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“I can’t!” he said</a:t>
            </a:r>
          </a:p>
          <a:p>
            <a:r>
              <a:rPr lang="en-US" b="1" dirty="0"/>
              <a:t>Solution</a:t>
            </a:r>
            <a:r>
              <a:rPr lang="en-US" dirty="0"/>
              <a:t>: protect (“escape”) special characters using a backslash, e.g.</a:t>
            </a: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320" lvl="1" indent="0" algn="ctr">
              <a:buNone/>
            </a:pP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320" lvl="1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‘“I can\’t!” he said’</a:t>
            </a:r>
          </a:p>
          <a:p>
            <a:pPr marL="274320" lvl="1" indent="0" algn="ctr">
              <a:buNone/>
            </a:pPr>
            <a:r>
              <a:rPr lang="en-US" dirty="0"/>
              <a:t>or</a:t>
            </a:r>
          </a:p>
          <a:p>
            <a:pPr marL="274320" lvl="1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s =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“\“I can’t!\” he said”</a:t>
            </a:r>
          </a:p>
        </p:txBody>
      </p:sp>
    </p:spTree>
    <p:extLst>
      <p:ext uri="{BB962C8B-B14F-4D97-AF65-F5344CB8AC3E}">
        <p14:creationId xmlns:p14="http://schemas.microsoft.com/office/powerpoint/2010/main" val="200430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way to think about a </a:t>
                </a:r>
                <a:r>
                  <a:rPr lang="en-US" b="1" dirty="0">
                    <a:latin typeface="Courier" pitchFamily="2" charset="0"/>
                  </a:rPr>
                  <a:t>string</a:t>
                </a:r>
                <a:r>
                  <a:rPr lang="en-US" dirty="0"/>
                  <a:t> is as a </a:t>
                </a:r>
                <a:r>
                  <a:rPr lang="en-US" b="1" dirty="0">
                    <a:latin typeface="Courier" pitchFamily="2" charset="0"/>
                  </a:rPr>
                  <a:t>list</a:t>
                </a:r>
                <a:r>
                  <a:rPr lang="en-US" dirty="0"/>
                  <a:t> of letters:</a:t>
                </a:r>
              </a:p>
              <a:p>
                <a:pPr marL="1201738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name = </a:t>
                </a:r>
                <a:r>
                  <a:rPr lang="en-US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“Jordan” </a:t>
                </a:r>
              </a:p>
              <a:p>
                <a:pPr marL="21209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 [</a:t>
                </a:r>
                <a:r>
                  <a:rPr lang="en-US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‘J’</a:t>
                </a: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‘o’</a:t>
                </a: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‘r’</a:t>
                </a: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‘d’</a:t>
                </a: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‘a’</a:t>
                </a: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‘n’</a:t>
                </a: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]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r>
                  <a:rPr lang="en-US" sz="1200" dirty="0"/>
                  <a:t>0 	    1 	    2 	    3 	    4 	    5 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r>
                  <a:rPr lang="en-US" b="1" dirty="0"/>
                  <a:t>Question</a:t>
                </a:r>
                <a:r>
                  <a:rPr lang="en-US" dirty="0"/>
                  <a:t>: how would I print out the 3</a:t>
                </a:r>
                <a:r>
                  <a:rPr lang="en-US" baseline="30000" dirty="0"/>
                  <a:t>rd</a:t>
                </a:r>
                <a:r>
                  <a:rPr lang="en-US" dirty="0"/>
                  <a:t> letter (position 2)?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print(name[2])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99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9A7CDF-6300-744C-90F5-F30D0CD8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Smith Lecture Notes</Template>
  <TotalTime>5748</TotalTime>
  <Words>801</Words>
  <Application>Microsoft Macintosh PowerPoint</Application>
  <PresentationFormat>On-screen Show (4:3)</PresentationFormat>
  <Paragraphs>131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</vt:lpstr>
      <vt:lpstr>Lucida Grande</vt:lpstr>
      <vt:lpstr>Mangal</vt:lpstr>
      <vt:lpstr>Wingdings</vt:lpstr>
      <vt:lpstr>Smith Lecture Notes</vt:lpstr>
      <vt:lpstr>Lecture 8: Strings</vt:lpstr>
      <vt:lpstr>Discussion</vt:lpstr>
      <vt:lpstr>Overview</vt:lpstr>
      <vt:lpstr>(RECAP) Core concept 3: strings</vt:lpstr>
      <vt:lpstr>Operations on strings</vt:lpstr>
      <vt:lpstr>Multi-line strings</vt:lpstr>
      <vt:lpstr>Escaping quotes</vt:lpstr>
      <vt:lpstr>Escaping quotes</vt:lpstr>
      <vt:lpstr>Accessing individual letters</vt:lpstr>
      <vt:lpstr>“Slicing” (getting a substring)</vt:lpstr>
      <vt:lpstr>15-minute exercise</vt:lpstr>
      <vt:lpstr>Discussion</vt:lpstr>
      <vt:lpstr>Strings as objects</vt:lpstr>
      <vt:lpstr>Useful methods for working with strings</vt:lpstr>
      <vt:lpstr>PowerPoint Presentation</vt:lpstr>
      <vt:lpstr>Fun fact</vt:lpstr>
      <vt:lpstr>Assignment #3: copycat</vt:lpstr>
      <vt:lpstr>Overview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Microsoft Office User</cp:lastModifiedBy>
  <cp:revision>98</cp:revision>
  <cp:lastPrinted>2018-06-27T03:50:05Z</cp:lastPrinted>
  <dcterms:created xsi:type="dcterms:W3CDTF">2018-06-21T16:17:33Z</dcterms:created>
  <dcterms:modified xsi:type="dcterms:W3CDTF">2018-09-26T12:28:01Z</dcterms:modified>
</cp:coreProperties>
</file>