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393" r:id="rId2"/>
    <p:sldId id="396" r:id="rId3"/>
    <p:sldId id="395" r:id="rId4"/>
    <p:sldId id="274" r:id="rId5"/>
    <p:sldId id="373" r:id="rId6"/>
    <p:sldId id="347" r:id="rId7"/>
    <p:sldId id="404" r:id="rId8"/>
    <p:sldId id="375" r:id="rId9"/>
    <p:sldId id="374" r:id="rId10"/>
    <p:sldId id="376" r:id="rId11"/>
    <p:sldId id="377" r:id="rId12"/>
    <p:sldId id="401" r:id="rId13"/>
    <p:sldId id="402" r:id="rId14"/>
    <p:sldId id="403" r:id="rId15"/>
    <p:sldId id="378" r:id="rId16"/>
    <p:sldId id="380" r:id="rId17"/>
    <p:sldId id="381" r:id="rId18"/>
    <p:sldId id="389" r:id="rId19"/>
    <p:sldId id="390" r:id="rId20"/>
    <p:sldId id="383" r:id="rId21"/>
    <p:sldId id="384" r:id="rId22"/>
    <p:sldId id="405" r:id="rId23"/>
    <p:sldId id="40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5BE"/>
    <a:srgbClr val="003470"/>
    <a:srgbClr val="FFD579"/>
    <a:srgbClr val="FF9100"/>
    <a:srgbClr val="2E3B4B"/>
    <a:srgbClr val="010101"/>
    <a:srgbClr val="010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76"/>
    <p:restoredTop sz="88372"/>
  </p:normalViewPr>
  <p:slideViewPr>
    <p:cSldViewPr snapToGrid="0" snapToObjects="1">
      <p:cViewPr varScale="1">
        <p:scale>
          <a:sx n="110" d="100"/>
          <a:sy n="110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17:</a:t>
            </a:r>
            <a:br>
              <a:rPr lang="en-US" dirty="0"/>
            </a:br>
            <a:r>
              <a:rPr lang="en-US" sz="4400" dirty="0"/>
              <a:t>Dictionaries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209818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6890-7592-F94D-AE33-DDB1A9E9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Introducing: </a:t>
            </a:r>
            <a:r>
              <a:rPr lang="en-US" b="1" dirty="0">
                <a:latin typeface="Courier" pitchFamily="2" charset="0"/>
              </a:rPr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FB53-E614-7A41-B009-12D07B88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lists</a:t>
            </a:r>
            <a:r>
              <a:rPr lang="en-US" dirty="0"/>
              <a:t> were </a:t>
            </a:r>
            <a:r>
              <a:rPr lang="en-US" b="1" dirty="0"/>
              <a:t>ordered</a:t>
            </a:r>
            <a:r>
              <a:rPr lang="en-US" dirty="0"/>
              <a:t> sets of objects, and we accessed their contents via position (index)</a:t>
            </a:r>
          </a:p>
          <a:p>
            <a:r>
              <a:rPr lang="en-US" b="1" dirty="0">
                <a:latin typeface="Courier" pitchFamily="2" charset="0"/>
              </a:rPr>
              <a:t>dictionaries</a:t>
            </a:r>
            <a:r>
              <a:rPr lang="en-US" dirty="0"/>
              <a:t> are </a:t>
            </a:r>
            <a:r>
              <a:rPr lang="en-US" b="1" dirty="0"/>
              <a:t>unordered</a:t>
            </a:r>
            <a:r>
              <a:rPr lang="en-US" dirty="0"/>
              <a:t> sets, and we can access their contents via </a:t>
            </a:r>
            <a:r>
              <a:rPr lang="en-US" b="1" dirty="0">
                <a:latin typeface="Courier" pitchFamily="2" charset="0"/>
              </a:rPr>
              <a:t>keys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declare them using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{…}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“curly braces” like this: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  <a:cs typeface="Arial" panose="020B0604020202020204" pitchFamily="34" charset="0"/>
                <a:sym typeface="Wingdings" pitchFamily="2" charset="2"/>
              </a:rPr>
              <a:t>contacts = {}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0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6" y="1082672"/>
            <a:ext cx="7130008" cy="56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996" y="1082672"/>
            <a:ext cx="7130008" cy="566493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460253-61B2-774C-B310-FC78AA00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662" t="20731" r="67045" b="74365"/>
          <a:stretch/>
        </p:blipFill>
        <p:spPr>
          <a:xfrm>
            <a:off x="1909823" y="2257063"/>
            <a:ext cx="1446836" cy="277794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2773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996" y="1082672"/>
            <a:ext cx="7130008" cy="566493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460253-61B2-774C-B310-FC78AA00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19" t="37693" r="35551" b="52908"/>
          <a:stretch/>
        </p:blipFill>
        <p:spPr>
          <a:xfrm>
            <a:off x="2291787" y="3217761"/>
            <a:ext cx="3310360" cy="532435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18036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EB1-1ED4-8548-B5D4-FDE42C6F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Contacts: take 2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E22C47-ADCB-B94A-8960-24193A78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996" y="1082672"/>
            <a:ext cx="7130008" cy="566493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460253-61B2-774C-B310-FC78AA00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019" t="55060" r="30356" b="40036"/>
          <a:stretch/>
        </p:blipFill>
        <p:spPr>
          <a:xfrm>
            <a:off x="2291787" y="4201609"/>
            <a:ext cx="3680750" cy="277793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57233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FB9F-4AAB-0F42-9D72-EB6A9073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DA79-E144-BC47-B746-607F784B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happens when we </a:t>
            </a:r>
            <a:r>
              <a:rPr lang="en-US" b="1" dirty="0"/>
              <a:t>iterate</a:t>
            </a:r>
            <a:r>
              <a:rPr lang="en-US" dirty="0"/>
              <a:t> over a </a:t>
            </a:r>
            <a:r>
              <a:rPr lang="en-US" b="1" dirty="0"/>
              <a:t>dictionary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C0E5A-90DB-7B40-9BEF-9D1FFEF5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2531364"/>
            <a:ext cx="50927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54A0A-DF1B-7343-87CB-DE0E99D6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105-FC92-4D40-846D-1421D45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.keys()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40F-F524-2A42-AD6B-BFF0A65F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get a list of the </a:t>
            </a:r>
            <a:r>
              <a:rPr lang="en-US" b="1" dirty="0">
                <a:latin typeface="Courier" pitchFamily="2" charset="0"/>
              </a:rPr>
              <a:t>keys</a:t>
            </a:r>
            <a:r>
              <a:rPr lang="en-US" dirty="0"/>
              <a:t> in a </a:t>
            </a:r>
            <a:r>
              <a:rPr lang="en-US" b="1" dirty="0">
                <a:latin typeface="Courier" pitchFamily="2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F1E1-C1A9-6E40-ADDF-24485095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2376424"/>
            <a:ext cx="7315200" cy="2871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E84DD-EF94-8643-91D9-BD50C8D68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50" t="24872" r="42750" b="63664"/>
          <a:stretch/>
        </p:blipFill>
        <p:spPr>
          <a:xfrm>
            <a:off x="2651760" y="3090672"/>
            <a:ext cx="2450592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4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105-FC92-4D40-846D-1421D45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.values()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40F-F524-2A42-AD6B-BFF0A65F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a </a:t>
            </a:r>
            <a:r>
              <a:rPr lang="en-US" b="1" dirty="0">
                <a:latin typeface="Courier" pitchFamily="2" charset="0"/>
              </a:rPr>
              <a:t>list</a:t>
            </a:r>
            <a:r>
              <a:rPr lang="en-US" dirty="0"/>
              <a:t> of the </a:t>
            </a:r>
            <a:r>
              <a:rPr lang="en-US" b="1" dirty="0">
                <a:latin typeface="Courier" pitchFamily="2" charset="0"/>
              </a:rPr>
              <a:t>values</a:t>
            </a:r>
            <a:r>
              <a:rPr lang="en-US" dirty="0"/>
              <a:t> in a </a:t>
            </a:r>
            <a:r>
              <a:rPr lang="en-US" b="1" dirty="0">
                <a:latin typeface="Courier" pitchFamily="2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F1E1-C1A9-6E40-ADDF-24485095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2376424"/>
            <a:ext cx="7315200" cy="3385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848E7-6938-0341-B5FC-9A81FC725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00" t="21096" r="38250" b="69181"/>
          <a:stretch/>
        </p:blipFill>
        <p:spPr>
          <a:xfrm>
            <a:off x="2633472" y="3090672"/>
            <a:ext cx="2798064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6105-FC92-4D40-846D-1421D459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.items()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40F-F524-2A42-AD6B-BFF0A65F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a </a:t>
            </a:r>
            <a:r>
              <a:rPr lang="en-US" b="1" dirty="0">
                <a:latin typeface="Courier" pitchFamily="2" charset="0"/>
              </a:rPr>
              <a:t>list</a:t>
            </a:r>
            <a:r>
              <a:rPr lang="en-US" dirty="0"/>
              <a:t> of the </a:t>
            </a:r>
            <a:r>
              <a:rPr lang="en-US" b="1" dirty="0" err="1">
                <a:latin typeface="Courier" pitchFamily="2" charset="0"/>
              </a:rPr>
              <a:t>key,value</a:t>
            </a:r>
            <a:r>
              <a:rPr lang="en-US" dirty="0"/>
              <a:t> pairs in a </a:t>
            </a:r>
            <a:r>
              <a:rPr lang="en-US" b="1" dirty="0">
                <a:latin typeface="Courier" pitchFamily="2" charset="0"/>
              </a:rPr>
              <a:t>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F1E1-C1A9-6E40-ADDF-24485095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2710256"/>
            <a:ext cx="7315200" cy="2718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3BECD-9324-B346-9362-A0FE8BC83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00" t="24761" r="17500" b="63128"/>
          <a:stretch/>
        </p:blipFill>
        <p:spPr>
          <a:xfrm>
            <a:off x="4425696" y="3383281"/>
            <a:ext cx="2523744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95E2-D8DF-7D46-AFE8-34225D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methods: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.copy()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3F96-297A-D646-8D54-A06E5694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</a:t>
            </a:r>
            <a:r>
              <a:rPr lang="en-US" b="1" dirty="0"/>
              <a:t>copy </a:t>
            </a:r>
            <a:r>
              <a:rPr lang="en-US" dirty="0"/>
              <a:t>the </a:t>
            </a:r>
            <a:r>
              <a:rPr lang="en-US" b="1" dirty="0">
                <a:latin typeface="Courier" pitchFamily="2" charset="0"/>
              </a:rPr>
              <a:t>dictionary </a:t>
            </a:r>
            <a:r>
              <a:rPr lang="en-US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32487E-FDE9-4A40-8DE3-BCE266B9A9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2298533"/>
            <a:ext cx="7315200" cy="392282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E7A092-E509-9E43-B20D-09E0EF4ED5B9}"/>
              </a:ext>
            </a:extLst>
          </p:cNvPr>
          <p:cNvGrpSpPr/>
          <p:nvPr/>
        </p:nvGrpSpPr>
        <p:grpSpPr>
          <a:xfrm>
            <a:off x="5285232" y="4273968"/>
            <a:ext cx="2760081" cy="1923235"/>
            <a:chOff x="2998932" y="4059505"/>
            <a:chExt cx="2760081" cy="192323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7FA78-C170-8D4B-AEEB-B9B0EAA07717}"/>
                </a:ext>
              </a:extLst>
            </p:cNvPr>
            <p:cNvSpPr txBox="1"/>
            <p:nvPr/>
          </p:nvSpPr>
          <p:spPr>
            <a:xfrm flipH="1">
              <a:off x="3913636" y="5151743"/>
              <a:ext cx="18453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just like with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sz="2400" b="1" dirty="0">
                  <a:solidFill>
                    <a:srgbClr val="003470"/>
                  </a:solidFill>
                  <a:latin typeface="Courier" pitchFamily="2" charset="0"/>
                  <a:cs typeface="Arial" panose="020B0604020202020204" pitchFamily="34" charset="0"/>
                </a:rPr>
                <a:t>list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E19DA88E-595B-CD4B-9121-4869E0EAECEB}"/>
                </a:ext>
              </a:extLst>
            </p:cNvPr>
            <p:cNvSpPr/>
            <p:nvPr/>
          </p:nvSpPr>
          <p:spPr>
            <a:xfrm rot="10348162">
              <a:off x="2998932" y="4059505"/>
              <a:ext cx="1829402" cy="1460276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844431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CB4C24-EB52-D342-B301-DDB18D768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0" t="55158" r="29500" b="35052"/>
          <a:stretch/>
        </p:blipFill>
        <p:spPr>
          <a:xfrm>
            <a:off x="3584448" y="4462272"/>
            <a:ext cx="248716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7D0C-9F72-0348-BF1B-F9710DBD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FCE90-45EE-384D-AD69-DD5093330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55" t="2680" r="4444" b="7507"/>
          <a:stretch/>
        </p:blipFill>
        <p:spPr>
          <a:xfrm>
            <a:off x="597161" y="1219201"/>
            <a:ext cx="4161453" cy="53682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E1470-515D-834B-B8A2-5D482AC1B009}"/>
              </a:ext>
            </a:extLst>
          </p:cNvPr>
          <p:cNvSpPr txBox="1"/>
          <p:nvPr/>
        </p:nvSpPr>
        <p:spPr>
          <a:xfrm>
            <a:off x="5143797" y="2575249"/>
            <a:ext cx="33441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3470"/>
                </a:solidFill>
              </a:rPr>
              <a:t>(we will get out at </a:t>
            </a:r>
          </a:p>
          <a:p>
            <a:pPr algn="ctr"/>
            <a:r>
              <a:rPr lang="en-US" sz="2800" dirty="0">
                <a:solidFill>
                  <a:srgbClr val="003470"/>
                </a:solidFill>
              </a:rPr>
              <a:t>11:50 today, </a:t>
            </a:r>
          </a:p>
          <a:p>
            <a:pPr algn="ctr"/>
            <a:r>
              <a:rPr lang="en-US" sz="2800" dirty="0">
                <a:solidFill>
                  <a:srgbClr val="003470"/>
                </a:solidFill>
              </a:rPr>
              <a:t>those who wish </a:t>
            </a:r>
          </a:p>
          <a:p>
            <a:pPr algn="ctr"/>
            <a:r>
              <a:rPr lang="en-US" sz="2800" dirty="0">
                <a:solidFill>
                  <a:srgbClr val="003470"/>
                </a:solidFill>
              </a:rPr>
              <a:t>to attend can </a:t>
            </a:r>
          </a:p>
          <a:p>
            <a:pPr algn="ctr"/>
            <a:r>
              <a:rPr lang="en-US" sz="2800" dirty="0">
                <a:solidFill>
                  <a:srgbClr val="003470"/>
                </a:solidFill>
              </a:rPr>
              <a:t>walk over together!)</a:t>
            </a:r>
          </a:p>
        </p:txBody>
      </p:sp>
    </p:spTree>
    <p:extLst>
      <p:ext uri="{BB962C8B-B14F-4D97-AF65-F5344CB8AC3E}">
        <p14:creationId xmlns:p14="http://schemas.microsoft.com/office/powerpoint/2010/main" val="2444883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CA35-292B-214E-9B1E-A1A33C5E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zip</a:t>
            </a:r>
            <a:r>
              <a:rPr lang="en-US" b="1" dirty="0">
                <a:latin typeface="Courier" pitchFamily="2" charset="0"/>
              </a:rPr>
              <a:t>(…)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6048-6E65-8845-ABEA-1279FA3B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combine two </a:t>
            </a:r>
            <a:r>
              <a:rPr lang="en-US" b="1" dirty="0">
                <a:latin typeface="Courier" pitchFamily="2" charset="0"/>
              </a:rPr>
              <a:t>lists</a:t>
            </a:r>
            <a:r>
              <a:rPr lang="en-US" dirty="0"/>
              <a:t> into one </a:t>
            </a:r>
            <a:r>
              <a:rPr lang="en-US" b="1" dirty="0">
                <a:latin typeface="Courier" pitchFamily="2" charset="0"/>
              </a:rPr>
              <a:t>dictionary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use a comprehension and 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zip</a:t>
            </a:r>
            <a:r>
              <a:rPr lang="en-US" b="1" dirty="0">
                <a:latin typeface="Courier" pitchFamily="2" charset="0"/>
              </a:rPr>
              <a:t>(…)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  <a:r>
              <a:rPr lang="en-US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B73E7-F0C4-DD47-A35B-D92E66E7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49893"/>
            <a:ext cx="8513180" cy="3242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62CAB-2432-A84D-8FC8-D02258851D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5" t="42740" r="856" b="38049"/>
          <a:stretch/>
        </p:blipFill>
        <p:spPr>
          <a:xfrm rot="10800000">
            <a:off x="1226917" y="5420611"/>
            <a:ext cx="6690166" cy="8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4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6862-3316-B845-A666-EFC3B471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D240-5DA0-CA4E-8F53-7C047EB8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itchFamily="2" charset="0"/>
              </a:rPr>
              <a:t>strings</a:t>
            </a:r>
            <a:r>
              <a:rPr lang="en-US" dirty="0"/>
              <a:t>: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immutable</a:t>
            </a:r>
            <a:r>
              <a:rPr lang="en-US" dirty="0"/>
              <a:t> ordered collections of characters</a:t>
            </a:r>
          </a:p>
          <a:p>
            <a:r>
              <a:rPr lang="en-US" b="1" dirty="0">
                <a:latin typeface="Courier" pitchFamily="2" charset="0"/>
              </a:rPr>
              <a:t>lists</a:t>
            </a:r>
            <a:r>
              <a:rPr lang="en-US" dirty="0"/>
              <a:t>: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mutable</a:t>
            </a:r>
            <a:r>
              <a:rPr lang="en-US" dirty="0"/>
              <a:t> ordered collections of objects</a:t>
            </a:r>
          </a:p>
          <a:p>
            <a:r>
              <a:rPr lang="en-US" b="1" dirty="0">
                <a:latin typeface="Courier" pitchFamily="2" charset="0"/>
              </a:rPr>
              <a:t>dictionaries</a:t>
            </a:r>
            <a:r>
              <a:rPr lang="en-US" dirty="0"/>
              <a:t>: </a:t>
            </a:r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mutable</a:t>
            </a:r>
            <a:r>
              <a:rPr lang="en-US" dirty="0"/>
              <a:t> unordered collections of objects</a:t>
            </a:r>
          </a:p>
        </p:txBody>
      </p:sp>
    </p:spTree>
    <p:extLst>
      <p:ext uri="{BB962C8B-B14F-4D97-AF65-F5344CB8AC3E}">
        <p14:creationId xmlns:p14="http://schemas.microsoft.com/office/powerpoint/2010/main" val="198058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FB9F-4AAB-0F42-9D72-EB6A9073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“by reference”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DA79-E144-BC47-B746-607F784B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does this mean when we pass </a:t>
            </a:r>
          </a:p>
          <a:p>
            <a:pPr marL="0" indent="0" algn="ctr">
              <a:buNone/>
            </a:pPr>
            <a:r>
              <a:rPr lang="en-US" dirty="0"/>
              <a:t>a list / dictionary as </a:t>
            </a:r>
            <a:r>
              <a:rPr lang="en-US" b="1" dirty="0"/>
              <a:t>input to a function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54A0A-DF1B-7343-87CB-DE0E99D6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7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776-9163-5D48-9172-166C6785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ACE8-BEBA-E245-89C2-7C55C0D2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Recap: strings: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Dictionaries</a:t>
            </a:r>
          </a:p>
          <a:p>
            <a:r>
              <a:rPr lang="en-US" dirty="0"/>
              <a:t>Life Skill #4: Responsible Code Reuse</a:t>
            </a:r>
          </a:p>
        </p:txBody>
      </p:sp>
    </p:spTree>
    <p:extLst>
      <p:ext uri="{BB962C8B-B14F-4D97-AF65-F5344CB8AC3E}">
        <p14:creationId xmlns:p14="http://schemas.microsoft.com/office/powerpoint/2010/main" val="209384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4962-7429-C047-B153-10290C1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Assignment 6: music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6F38-4502-0843-8614-F128505D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assignment, you’ll use lists (and other collections) to create a </a:t>
            </a:r>
            <a:r>
              <a:rPr lang="en-US" b="1" dirty="0"/>
              <a:t>music library</a:t>
            </a:r>
            <a:r>
              <a:rPr lang="en-US" dirty="0"/>
              <a:t> interface</a:t>
            </a:r>
          </a:p>
          <a:p>
            <a:r>
              <a:rPr lang="en-US" dirty="0"/>
              <a:t>Using your interface, the user should be able to:</a:t>
            </a:r>
          </a:p>
          <a:p>
            <a:pPr lvl="1"/>
            <a:r>
              <a:rPr lang="en-US" dirty="0"/>
              <a:t>add a song (title, artist, album, link to </a:t>
            </a:r>
            <a:r>
              <a:rPr lang="en-US" dirty="0" err="1"/>
              <a:t>youtube</a:t>
            </a:r>
            <a:r>
              <a:rPr lang="en-US" dirty="0"/>
              <a:t> video, etc.)</a:t>
            </a:r>
          </a:p>
          <a:p>
            <a:pPr lvl="1"/>
            <a:r>
              <a:rPr lang="en-US" dirty="0"/>
              <a:t>delete an existing song</a:t>
            </a:r>
          </a:p>
          <a:p>
            <a:pPr lvl="1"/>
            <a:r>
              <a:rPr lang="en-US" dirty="0"/>
              <a:t>play a selected song’s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  <a:p>
            <a:pPr lvl="1"/>
            <a:r>
              <a:rPr lang="en-US" dirty="0"/>
              <a:t>print the contents of the library to the screen</a:t>
            </a:r>
          </a:p>
          <a:p>
            <a:r>
              <a:rPr lang="en-US" dirty="0"/>
              <a:t>Hint: this week’s lab will be </a:t>
            </a:r>
            <a:r>
              <a:rPr lang="en-US" b="1" dirty="0"/>
              <a:t>very helpful</a:t>
            </a:r>
            <a:r>
              <a:rPr lang="en-US" dirty="0"/>
              <a:t> in getting started!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2096219" y="1914377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09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776-9163-5D48-9172-166C6785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ACE8-BEBA-E245-89C2-7C55C0D2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Recap: strings: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indexing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slicing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basics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iterating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methods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A6 Demo</a:t>
            </a:r>
          </a:p>
          <a:p>
            <a:r>
              <a:rPr lang="en-US" dirty="0"/>
              <a:t>Dictionaries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defining a dictionary</a:t>
            </a:r>
          </a:p>
          <a:p>
            <a:pPr lvl="1"/>
            <a:r>
              <a:rPr lang="en-US" dirty="0"/>
              <a:t>converting multiple lists </a:t>
            </a:r>
            <a:r>
              <a:rPr lang="en-US" dirty="0">
                <a:sym typeface="Wingdings" pitchFamily="2" charset="2"/>
              </a:rPr>
              <a:t> dictionaries</a:t>
            </a:r>
          </a:p>
        </p:txBody>
      </p:sp>
    </p:spTree>
    <p:extLst>
      <p:ext uri="{BB962C8B-B14F-4D97-AF65-F5344CB8AC3E}">
        <p14:creationId xmlns:p14="http://schemas.microsoft.com/office/powerpoint/2010/main" val="71302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149-B53C-714F-8CE7-A64A8798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BE46-750B-0D46-A610-D87A360B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that:</a:t>
            </a:r>
          </a:p>
          <a:p>
            <a:pPr marL="579438" indent="-234950"/>
            <a:r>
              <a:rPr lang="en-US" dirty="0"/>
              <a:t>asks the user to </a:t>
            </a:r>
            <a:r>
              <a:rPr lang="en-US" b="1" dirty="0">
                <a:latin typeface="Courier" pitchFamily="2" charset="0"/>
              </a:rPr>
              <a:t>input()</a:t>
            </a:r>
            <a:r>
              <a:rPr lang="en-US" dirty="0"/>
              <a:t> names one at a time</a:t>
            </a:r>
          </a:p>
          <a:p>
            <a:pPr marL="579438" indent="-234950"/>
            <a:r>
              <a:rPr lang="en-US" dirty="0"/>
              <a:t>adds each new name to a list called </a:t>
            </a:r>
            <a:r>
              <a:rPr lang="en-US" b="1" dirty="0">
                <a:latin typeface="Courier" pitchFamily="2" charset="0"/>
              </a:rPr>
              <a:t>friends</a:t>
            </a:r>
          </a:p>
          <a:p>
            <a:pPr marL="579438" indent="-234950"/>
            <a:r>
              <a:rPr lang="en-US" dirty="0"/>
              <a:t>and after each new name is added prints the list in alphabetical order</a:t>
            </a:r>
          </a:p>
          <a:p>
            <a:pPr marL="17463" indent="0">
              <a:buNone/>
            </a:pPr>
            <a:r>
              <a:rPr lang="en-US" dirty="0"/>
              <a:t>The program should loop until the user types “</a:t>
            </a:r>
            <a:r>
              <a:rPr lang="en-US" b="1" dirty="0">
                <a:latin typeface="Courier" pitchFamily="2" charset="0"/>
              </a:rPr>
              <a:t>DONE</a:t>
            </a:r>
            <a:r>
              <a:rPr lang="en-US" dirty="0"/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14BD4-FB37-9442-B632-D731B164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0A4A-92AB-C445-9B2C-77A9CD34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24C-67C9-1646-9F35-FF06D71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want to use the previous exercise to create a contact list. Could do it with </a:t>
            </a:r>
            <a:r>
              <a:rPr lang="en-US" b="1" dirty="0"/>
              <a:t>multiple lists</a:t>
            </a:r>
            <a:r>
              <a:rPr lang="en-US" dirty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22B2B5-F575-5746-B04E-870EA8CDB3A8}"/>
              </a:ext>
            </a:extLst>
          </p:cNvPr>
          <p:cNvGrpSpPr/>
          <p:nvPr/>
        </p:nvGrpSpPr>
        <p:grpSpPr>
          <a:xfrm>
            <a:off x="902825" y="2379761"/>
            <a:ext cx="6885432" cy="4434217"/>
            <a:chOff x="902825" y="2275586"/>
            <a:chExt cx="6886939" cy="44342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880B76-ED73-154A-9C0B-132A8085A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-11117" r="-3599" b="22737"/>
            <a:stretch/>
          </p:blipFill>
          <p:spPr>
            <a:xfrm>
              <a:off x="902825" y="2275586"/>
              <a:ext cx="6886939" cy="36853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3D2455-2F14-3D45-9F84-BD00B01DF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5000"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84301"/>
            <a:stretch/>
          </p:blipFill>
          <p:spPr>
            <a:xfrm>
              <a:off x="1570264" y="5960961"/>
              <a:ext cx="6003473" cy="74884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F3CFE50-ADB7-3B4E-890A-D1B4D5E0E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922" t="20154" r="67574" b="69155"/>
          <a:stretch/>
        </p:blipFill>
        <p:spPr>
          <a:xfrm>
            <a:off x="2286000" y="3341077"/>
            <a:ext cx="1230924" cy="509954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397CF-3976-8340-80C9-DA33E8C26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73" t="42319" r="30333" b="47069"/>
          <a:stretch/>
        </p:blipFill>
        <p:spPr>
          <a:xfrm>
            <a:off x="2685326" y="4398379"/>
            <a:ext cx="3067291" cy="506195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4559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0A4A-92AB-C445-9B2C-77A9CD34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24C-67C9-1646-9F35-FF06D71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access the data later: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Or worse, modify it…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40D2B-F2E4-9346-916F-021FDC394633}"/>
              </a:ext>
            </a:extLst>
          </p:cNvPr>
          <p:cNvGrpSpPr/>
          <p:nvPr/>
        </p:nvGrpSpPr>
        <p:grpSpPr>
          <a:xfrm>
            <a:off x="1129284" y="1963519"/>
            <a:ext cx="6885432" cy="3336726"/>
            <a:chOff x="1129284" y="2287611"/>
            <a:chExt cx="6885432" cy="33367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AB8D8C-C098-6640-AB85-B76B8A9CC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785"/>
            <a:stretch/>
          </p:blipFill>
          <p:spPr>
            <a:xfrm>
              <a:off x="1129284" y="4739829"/>
              <a:ext cx="6885432" cy="8845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04CD7E-96AA-ED4F-B3AE-248DD8C97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5152"/>
            <a:stretch/>
          </p:blipFill>
          <p:spPr>
            <a:xfrm>
              <a:off x="1129284" y="2287611"/>
              <a:ext cx="6885432" cy="24464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F774F4-A8E9-2644-8096-747FA60B89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2095" y="2484616"/>
            <a:ext cx="2831615" cy="28316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2F7A36-359D-7343-A70C-49C3533A4B8A}"/>
              </a:ext>
            </a:extLst>
          </p:cNvPr>
          <p:cNvGrpSpPr/>
          <p:nvPr/>
        </p:nvGrpSpPr>
        <p:grpSpPr>
          <a:xfrm>
            <a:off x="1129284" y="5316231"/>
            <a:ext cx="6885431" cy="1855167"/>
            <a:chOff x="1129284" y="4563883"/>
            <a:chExt cx="6885431" cy="18551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E2A08F-5949-1044-8577-D02F070DF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1786"/>
            <a:stretch/>
          </p:blipFill>
          <p:spPr>
            <a:xfrm>
              <a:off x="1129284" y="4563883"/>
              <a:ext cx="6885431" cy="9935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213514-1A24-6D4B-91FE-91EDE96BF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4176"/>
            <a:stretch/>
          </p:blipFill>
          <p:spPr>
            <a:xfrm>
              <a:off x="1129284" y="5555848"/>
              <a:ext cx="6885431" cy="863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02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4775-AE6D-D54E-B457-B0DA8E9C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really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D0F6-4F06-474E-8B86-2AC71B7A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7488" indent="-217488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name should “map” to the corresponding number:</a:t>
            </a:r>
          </a:p>
          <a:p>
            <a:pPr marL="1831975" indent="0">
              <a:buNone/>
            </a:pPr>
            <a:endParaRPr lang="en-US" dirty="0">
              <a:latin typeface="Courier" pitchFamily="2" charset="0"/>
            </a:endParaRPr>
          </a:p>
          <a:p>
            <a:pPr marL="1831975" indent="0">
              <a:buNone/>
            </a:pP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“Joe”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“413-286-3712”</a:t>
            </a:r>
          </a:p>
          <a:p>
            <a:pPr marL="1831975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“Ali”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“972-272-2782”</a:t>
            </a:r>
          </a:p>
          <a:p>
            <a:pPr marL="1831975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“Clio”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sym typeface="Wingdings" pitchFamily="2" charset="2"/>
              </a:rPr>
              <a:t> “291-288-2897”</a:t>
            </a:r>
          </a:p>
          <a:p>
            <a:pPr marL="217488" indent="-217488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488" indent="-217488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way, we could access the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number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contacts[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“Joe”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]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#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“413-286-3712”</a:t>
            </a:r>
          </a:p>
        </p:txBody>
      </p:sp>
    </p:spTree>
    <p:extLst>
      <p:ext uri="{BB962C8B-B14F-4D97-AF65-F5344CB8AC3E}">
        <p14:creationId xmlns:p14="http://schemas.microsoft.com/office/powerpoint/2010/main" val="1394050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15838</TotalTime>
  <Words>536</Words>
  <Application>Microsoft Macintosh PowerPoint</Application>
  <PresentationFormat>On-screen Show (4:3)</PresentationFormat>
  <Paragraphs>100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</vt:lpstr>
      <vt:lpstr>Lucida Grande</vt:lpstr>
      <vt:lpstr>Wingdings</vt:lpstr>
      <vt:lpstr>Smith Lecture Notes</vt:lpstr>
      <vt:lpstr>Lecture 17: Dictionaries</vt:lpstr>
      <vt:lpstr>Announcements</vt:lpstr>
      <vt:lpstr>Revisiting Assignment 6: music library</vt:lpstr>
      <vt:lpstr>PowerPoint Presentation</vt:lpstr>
      <vt:lpstr>Outline</vt:lpstr>
      <vt:lpstr>Recap: 15-minute exercise</vt:lpstr>
      <vt:lpstr>Motivation</vt:lpstr>
      <vt:lpstr>Motivation</vt:lpstr>
      <vt:lpstr>What we really want</vt:lpstr>
      <vt:lpstr>Introducing: dictionaries</vt:lpstr>
      <vt:lpstr>Contacts: take 2</vt:lpstr>
      <vt:lpstr>Contacts: take 2</vt:lpstr>
      <vt:lpstr>Contacts: take 2</vt:lpstr>
      <vt:lpstr>Contacts: take 2</vt:lpstr>
      <vt:lpstr>Interesting dilemma</vt:lpstr>
      <vt:lpstr>dictionary methods: .keys()</vt:lpstr>
      <vt:lpstr>dictionary methods: .values()</vt:lpstr>
      <vt:lpstr>dictionary methods: .items()</vt:lpstr>
      <vt:lpstr>dictionary methods: .copy()</vt:lpstr>
      <vt:lpstr>The zip(…) function</vt:lpstr>
      <vt:lpstr>Recap</vt:lpstr>
      <vt:lpstr>Passing “by reference”</vt:lpstr>
      <vt:lpstr>Coming 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Microsoft Office User</cp:lastModifiedBy>
  <cp:revision>215</cp:revision>
  <cp:lastPrinted>2018-07-09T11:28:19Z</cp:lastPrinted>
  <dcterms:created xsi:type="dcterms:W3CDTF">2018-06-21T16:17:33Z</dcterms:created>
  <dcterms:modified xsi:type="dcterms:W3CDTF">2018-10-17T13:56:28Z</dcterms:modified>
</cp:coreProperties>
</file>