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410" r:id="rId2"/>
    <p:sldId id="414" r:id="rId3"/>
    <p:sldId id="409" r:id="rId4"/>
    <p:sldId id="365" r:id="rId5"/>
    <p:sldId id="261" r:id="rId6"/>
    <p:sldId id="366" r:id="rId7"/>
    <p:sldId id="348" r:id="rId8"/>
    <p:sldId id="347" r:id="rId9"/>
    <p:sldId id="406" r:id="rId10"/>
    <p:sldId id="362" r:id="rId11"/>
    <p:sldId id="363" r:id="rId12"/>
    <p:sldId id="407" r:id="rId13"/>
    <p:sldId id="405" r:id="rId14"/>
    <p:sldId id="354" r:id="rId15"/>
    <p:sldId id="408" r:id="rId16"/>
    <p:sldId id="403" r:id="rId17"/>
    <p:sldId id="404" r:id="rId18"/>
    <p:sldId id="411" r:id="rId19"/>
    <p:sldId id="412" r:id="rId20"/>
    <p:sldId id="41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470"/>
    <a:srgbClr val="FF9100"/>
    <a:srgbClr val="A325BE"/>
    <a:srgbClr val="010138"/>
    <a:srgbClr val="FFD579"/>
    <a:srgbClr val="2E3B4B"/>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83810"/>
  </p:normalViewPr>
  <p:slideViewPr>
    <p:cSldViewPr snapToGrid="0" snapToObjects="1">
      <p:cViewPr varScale="1">
        <p:scale>
          <a:sx n="102" d="100"/>
          <a:sy n="102" d="100"/>
        </p:scale>
        <p:origin x="18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03AEEC-4EB2-C247-8D29-DBDCD2F840DD}" type="datetimeFigureOut">
              <a:rPr lang="en-US" smtClean="0"/>
              <a:t>11/16/20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12483-E947-6F4E-A75E-B2E677827779}" type="slidenum">
              <a:rPr lang="en-US" smtClean="0"/>
              <a:t>‹#›</a:t>
            </a:fld>
            <a:endParaRPr lang="en-US"/>
          </a:p>
        </p:txBody>
      </p:sp>
    </p:spTree>
    <p:extLst>
      <p:ext uri="{BB962C8B-B14F-4D97-AF65-F5344CB8AC3E}">
        <p14:creationId xmlns:p14="http://schemas.microsoft.com/office/powerpoint/2010/main" val="607068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F12483-E947-6F4E-A75E-B2E677827779}" type="slidenum">
              <a:rPr lang="en-US" smtClean="0"/>
              <a:t>1</a:t>
            </a:fld>
            <a:endParaRPr lang="en-US"/>
          </a:p>
        </p:txBody>
      </p:sp>
    </p:spTree>
    <p:extLst>
      <p:ext uri="{BB962C8B-B14F-4D97-AF65-F5344CB8AC3E}">
        <p14:creationId xmlns:p14="http://schemas.microsoft.com/office/powerpoint/2010/main" val="114977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4</a:t>
            </a:fld>
            <a:endParaRPr lang="en-US"/>
          </a:p>
        </p:txBody>
      </p:sp>
    </p:spTree>
    <p:extLst>
      <p:ext uri="{BB962C8B-B14F-4D97-AF65-F5344CB8AC3E}">
        <p14:creationId xmlns:p14="http://schemas.microsoft.com/office/powerpoint/2010/main" val="49928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6</a:t>
            </a:fld>
            <a:endParaRPr lang="en-US"/>
          </a:p>
        </p:txBody>
      </p:sp>
    </p:spTree>
    <p:extLst>
      <p:ext uri="{BB962C8B-B14F-4D97-AF65-F5344CB8AC3E}">
        <p14:creationId xmlns:p14="http://schemas.microsoft.com/office/powerpoint/2010/main" val="101475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14</a:t>
            </a:fld>
            <a:endParaRPr lang="en-US"/>
          </a:p>
        </p:txBody>
      </p:sp>
    </p:spTree>
    <p:extLst>
      <p:ext uri="{BB962C8B-B14F-4D97-AF65-F5344CB8AC3E}">
        <p14:creationId xmlns:p14="http://schemas.microsoft.com/office/powerpoint/2010/main" val="65372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F12483-E947-6F4E-A75E-B2E677827779}" type="slidenum">
              <a:rPr lang="en-US" smtClean="0"/>
              <a:t>16</a:t>
            </a:fld>
            <a:endParaRPr lang="en-US"/>
          </a:p>
        </p:txBody>
      </p:sp>
    </p:spTree>
    <p:extLst>
      <p:ext uri="{BB962C8B-B14F-4D97-AF65-F5344CB8AC3E}">
        <p14:creationId xmlns:p14="http://schemas.microsoft.com/office/powerpoint/2010/main" val="402513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current aquarium probably still quits when the user clicks, but clicking is probably better used for more interesting interactions. Let’s change it so the program quits when the user presses the ‘q’ key.</a:t>
            </a:r>
          </a:p>
        </p:txBody>
      </p:sp>
      <p:sp>
        <p:nvSpPr>
          <p:cNvPr id="4" name="Slide Number Placeholder 3"/>
          <p:cNvSpPr>
            <a:spLocks noGrp="1"/>
          </p:cNvSpPr>
          <p:nvPr>
            <p:ph type="sldNum" sz="quarter" idx="10"/>
          </p:nvPr>
        </p:nvSpPr>
        <p:spPr/>
        <p:txBody>
          <a:bodyPr/>
          <a:lstStyle/>
          <a:p>
            <a:fld id="{77F12483-E947-6F4E-A75E-B2E677827779}" type="slidenum">
              <a:rPr lang="en-US" smtClean="0"/>
              <a:t>17</a:t>
            </a:fld>
            <a:endParaRPr lang="en-US"/>
          </a:p>
        </p:txBody>
      </p:sp>
    </p:spTree>
    <p:extLst>
      <p:ext uri="{BB962C8B-B14F-4D97-AF65-F5344CB8AC3E}">
        <p14:creationId xmlns:p14="http://schemas.microsoft.com/office/powerpoint/2010/main" val="110151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instead of randomly adding fish all at the beginning, let’s add a fish every time the user clicks (at the position where their mouse was pointing).</a:t>
            </a:r>
          </a:p>
        </p:txBody>
      </p:sp>
      <p:sp>
        <p:nvSpPr>
          <p:cNvPr id="4" name="Slide Number Placeholder 3"/>
          <p:cNvSpPr>
            <a:spLocks noGrp="1"/>
          </p:cNvSpPr>
          <p:nvPr>
            <p:ph type="sldNum" sz="quarter" idx="10"/>
          </p:nvPr>
        </p:nvSpPr>
        <p:spPr/>
        <p:txBody>
          <a:bodyPr/>
          <a:lstStyle/>
          <a:p>
            <a:fld id="{77F12483-E947-6F4E-A75E-B2E677827779}" type="slidenum">
              <a:rPr lang="en-US" smtClean="0"/>
              <a:t>18</a:t>
            </a:fld>
            <a:endParaRPr lang="en-US"/>
          </a:p>
        </p:txBody>
      </p:sp>
    </p:spTree>
    <p:extLst>
      <p:ext uri="{BB962C8B-B14F-4D97-AF65-F5344CB8AC3E}">
        <p14:creationId xmlns:p14="http://schemas.microsoft.com/office/powerpoint/2010/main" val="396242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hit the spacebar, have the fish swim quickly toward nearest edge of the screen (flipping if necessary)</a:t>
            </a:r>
          </a:p>
        </p:txBody>
      </p:sp>
      <p:sp>
        <p:nvSpPr>
          <p:cNvPr id="4" name="Slide Number Placeholder 3"/>
          <p:cNvSpPr>
            <a:spLocks noGrp="1"/>
          </p:cNvSpPr>
          <p:nvPr>
            <p:ph type="sldNum" sz="quarter" idx="5"/>
          </p:nvPr>
        </p:nvSpPr>
        <p:spPr/>
        <p:txBody>
          <a:bodyPr/>
          <a:lstStyle/>
          <a:p>
            <a:fld id="{77F12483-E947-6F4E-A75E-B2E677827779}" type="slidenum">
              <a:rPr lang="en-US" smtClean="0"/>
              <a:t>19</a:t>
            </a:fld>
            <a:endParaRPr lang="en-US"/>
          </a:p>
        </p:txBody>
      </p:sp>
    </p:spTree>
    <p:extLst>
      <p:ext uri="{BB962C8B-B14F-4D97-AF65-F5344CB8AC3E}">
        <p14:creationId xmlns:p14="http://schemas.microsoft.com/office/powerpoint/2010/main" val="364159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solidFill>
                  <a:srgbClr val="003470"/>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rgbClr val="00347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1C8C5-D3B4-0743-815D-435213ECCE57}"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C343-171F-4C46-8FFE-4CDE8BCC166D}"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rgbClr val="0026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52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B1C8C5-D3B4-0743-815D-435213ECCE57}"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14834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1C8C5-D3B4-0743-815D-435213ECCE57}"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2721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12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1C8C5-D3B4-0743-815D-435213ECCE57}"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143098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1C8C5-D3B4-0743-815D-435213ECCE57}" type="datetimeFigureOut">
              <a:rPr lang="en-US" smtClean="0"/>
              <a:t>11/16/20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5C343-171F-4C46-8FFE-4CDE8BCC166D}"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1382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1C8C5-D3B4-0743-815D-435213ECCE57}"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94127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1C8C5-D3B4-0743-815D-435213ECCE57}" type="datetimeFigureOut">
              <a:rPr lang="en-US" smtClean="0"/>
              <a:t>11/16/20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5C343-171F-4C46-8FFE-4CDE8BCC166D}"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63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B1C8C5-D3B4-0743-815D-435213ECCE57}" type="datetimeFigureOut">
              <a:rPr lang="en-US" smtClean="0"/>
              <a:t>11/16/20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73763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1C8C5-D3B4-0743-815D-435213ECCE57}" type="datetimeFigureOut">
              <a:rPr lang="en-US" smtClean="0"/>
              <a:t>11/16/20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212087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1C8C5-D3B4-0743-815D-435213ECCE57}"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5C343-171F-4C46-8FFE-4CDE8BCC166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6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1C8C5-D3B4-0743-815D-435213ECCE57}" type="datetimeFigureOut">
              <a:rPr lang="en-US" smtClean="0"/>
              <a:t>11/16/20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5C343-171F-4C46-8FFE-4CDE8BCC166D}" type="slidenum">
              <a:rPr lang="en-US" smtClean="0"/>
              <a:t>‹#›</a:t>
            </a:fld>
            <a:endParaRPr lang="en-US"/>
          </a:p>
        </p:txBody>
      </p:sp>
    </p:spTree>
    <p:extLst>
      <p:ext uri="{BB962C8B-B14F-4D97-AF65-F5344CB8AC3E}">
        <p14:creationId xmlns:p14="http://schemas.microsoft.com/office/powerpoint/2010/main" val="3828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286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rgbClr val="002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4B1C8C5-D3B4-0743-815D-435213ECCE57}" type="datetimeFigureOut">
              <a:rPr lang="en-US" smtClean="0"/>
              <a:t>11/16/20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575C343-171F-4C46-8FFE-4CDE8BCC166D}" type="slidenum">
              <a:rPr lang="en-US" smtClean="0"/>
              <a:t>‹#›</a:t>
            </a:fld>
            <a:endParaRPr lang="en-US"/>
          </a:p>
        </p:txBody>
      </p:sp>
    </p:spTree>
    <p:extLst>
      <p:ext uri="{BB962C8B-B14F-4D97-AF65-F5344CB8AC3E}">
        <p14:creationId xmlns:p14="http://schemas.microsoft.com/office/powerpoint/2010/main" val="110826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spc="-100" baseline="0">
          <a:solidFill>
            <a:srgbClr val="003470"/>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347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Lucida Grande"/>
        <a:buChar char="-"/>
        <a:defRPr sz="2000" kern="1200">
          <a:solidFill>
            <a:srgbClr val="00347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Wingdings" charset="2"/>
        <a:buChar char=""/>
        <a:defRPr sz="1800" kern="1200">
          <a:solidFill>
            <a:srgbClr val="00347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347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347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000" cap="none"/>
              <a:t>Lecture 30:</a:t>
            </a:r>
            <a:br>
              <a:rPr lang="en-US" dirty="0"/>
            </a:br>
            <a:r>
              <a:rPr lang="en-US" sz="4400" dirty="0"/>
              <a:t>Interaction</a:t>
            </a:r>
            <a:endParaRPr lang="en-US" sz="2400" dirty="0"/>
          </a:p>
        </p:txBody>
      </p:sp>
      <p:sp>
        <p:nvSpPr>
          <p:cNvPr id="3" name="Subtitle 2"/>
          <p:cNvSpPr>
            <a:spLocks noGrp="1"/>
          </p:cNvSpPr>
          <p:nvPr>
            <p:ph type="subTitle" idx="1"/>
          </p:nvPr>
        </p:nvSpPr>
        <p:spPr/>
        <p:txBody>
          <a:bodyPr>
            <a:noAutofit/>
          </a:bodyPr>
          <a:lstStyle/>
          <a:p>
            <a:r>
              <a:rPr lang="en-US" sz="2000" dirty="0"/>
              <a:t>CSC111: Introduction to CS through Programming</a:t>
            </a:r>
          </a:p>
          <a:p>
            <a:r>
              <a:rPr lang="en-US" sz="2000" dirty="0"/>
              <a:t>R. Jordan Crouser</a:t>
            </a:r>
          </a:p>
          <a:p>
            <a:r>
              <a:rPr lang="en-US" sz="2000" dirty="0"/>
              <a:t>Assistant Professor of Computer Science</a:t>
            </a:r>
          </a:p>
          <a:p>
            <a:r>
              <a:rPr lang="en-US" sz="2000" dirty="0"/>
              <a:t>Smith College</a:t>
            </a:r>
          </a:p>
        </p:txBody>
      </p:sp>
    </p:spTree>
    <p:extLst>
      <p:ext uri="{BB962C8B-B14F-4D97-AF65-F5344CB8AC3E}">
        <p14:creationId xmlns:p14="http://schemas.microsoft.com/office/powerpoint/2010/main" val="147392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(def.)</a:t>
            </a:r>
          </a:p>
        </p:txBody>
      </p:sp>
      <p:sp>
        <p:nvSpPr>
          <p:cNvPr id="6" name="Content Placeholder 5"/>
          <p:cNvSpPr>
            <a:spLocks noGrp="1"/>
          </p:cNvSpPr>
          <p:nvPr>
            <p:ph idx="1"/>
          </p:nvPr>
        </p:nvSpPr>
        <p:spPr/>
        <p:txBody>
          <a:bodyPr/>
          <a:lstStyle/>
          <a:p>
            <a:r>
              <a:rPr lang="en-US" dirty="0"/>
              <a:t>Ways for the user to </a:t>
            </a:r>
            <a:r>
              <a:rPr lang="en-US" b="1" dirty="0"/>
              <a:t>affect change </a:t>
            </a:r>
            <a:r>
              <a:rPr lang="en-US" dirty="0"/>
              <a:t>in what’s happening in the program</a:t>
            </a:r>
          </a:p>
          <a:p>
            <a:endParaRPr lang="en-US" dirty="0"/>
          </a:p>
          <a:p>
            <a:r>
              <a:rPr lang="en-US" dirty="0"/>
              <a:t>Low level: </a:t>
            </a:r>
            <a:r>
              <a:rPr lang="en-US" b="1" dirty="0"/>
              <a:t>between human and interface</a:t>
            </a:r>
          </a:p>
          <a:p>
            <a:pPr marL="742950" lvl="1" indent="-342900"/>
            <a:r>
              <a:rPr lang="en-US" dirty="0"/>
              <a:t>the set of operations available</a:t>
            </a:r>
          </a:p>
          <a:p>
            <a:pPr marL="742950" lvl="1" indent="-342900"/>
            <a:r>
              <a:rPr lang="en-US" dirty="0"/>
              <a:t>happens between the human and the physical computer</a:t>
            </a:r>
          </a:p>
          <a:p>
            <a:pPr marL="468630" indent="-342900"/>
            <a:endParaRPr lang="en-US" dirty="0"/>
          </a:p>
          <a:p>
            <a:pPr marL="468630" indent="-342900"/>
            <a:r>
              <a:rPr lang="en-US" dirty="0"/>
              <a:t>High level: between </a:t>
            </a:r>
            <a:r>
              <a:rPr lang="en-US" b="1" dirty="0"/>
              <a:t>human and problem space</a:t>
            </a:r>
          </a:p>
          <a:p>
            <a:pPr marL="742950" lvl="1" indent="-342900"/>
            <a:r>
              <a:rPr lang="en-US" dirty="0"/>
              <a:t>a cognitive act </a:t>
            </a:r>
            <a:r>
              <a:rPr lang="en-US" i="1" dirty="0"/>
              <a:t>enabled</a:t>
            </a:r>
            <a:r>
              <a:rPr lang="en-US" dirty="0"/>
              <a:t> by the interface</a:t>
            </a:r>
          </a:p>
          <a:p>
            <a:pPr marL="742950" lvl="1" indent="-342900"/>
            <a:r>
              <a:rPr lang="en-US" dirty="0"/>
              <a:t>happens between the human and the digital objects</a:t>
            </a:r>
          </a:p>
          <a:p>
            <a:endParaRPr lang="en-US" dirty="0"/>
          </a:p>
        </p:txBody>
      </p:sp>
    </p:spTree>
    <p:extLst>
      <p:ext uri="{BB962C8B-B14F-4D97-AF65-F5344CB8AC3E}">
        <p14:creationId xmlns:p14="http://schemas.microsoft.com/office/powerpoint/2010/main" val="16691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accent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accent1"/>
                                      </p:to>
                                    </p:animClr>
                                  </p:sub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accent1"/>
                                      </p:to>
                                    </p:animClr>
                                  </p:sub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Rubik’s Cube</a:t>
            </a:r>
          </a:p>
        </p:txBody>
      </p:sp>
      <p:pic>
        <p:nvPicPr>
          <p:cNvPr id="4" name="Content Placeholder 3"/>
          <p:cNvPicPr>
            <a:picLocks noGrp="1" noChangeAspect="1"/>
          </p:cNvPicPr>
          <p:nvPr>
            <p:ph idx="1"/>
          </p:nvPr>
        </p:nvPicPr>
        <p:blipFill>
          <a:blip r:embed="rId2"/>
          <a:srcRect l="-37877" r="-37877"/>
          <a:stretch>
            <a:fillRect/>
          </a:stretch>
        </p:blipFill>
        <p:spPr>
          <a:xfrm>
            <a:off x="2133600" y="1219200"/>
            <a:ext cx="8229600" cy="4876800"/>
          </a:xfrm>
        </p:spPr>
      </p:pic>
      <p:sp>
        <p:nvSpPr>
          <p:cNvPr id="5" name="Content Placeholder 2"/>
          <p:cNvSpPr txBox="1">
            <a:spLocks/>
          </p:cNvSpPr>
          <p:nvPr/>
        </p:nvSpPr>
        <p:spPr>
          <a:xfrm>
            <a:off x="457200" y="2209800"/>
            <a:ext cx="3276600" cy="3886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Font typeface="Arial" pitchFamily="34" charset="0"/>
              <a:buNone/>
            </a:pPr>
            <a:r>
              <a:rPr lang="en-US" dirty="0">
                <a:solidFill>
                  <a:srgbClr val="003470"/>
                </a:solidFill>
              </a:rPr>
              <a:t>What </a:t>
            </a:r>
            <a:r>
              <a:rPr lang="en-US" b="1" dirty="0">
                <a:solidFill>
                  <a:srgbClr val="003470"/>
                </a:solidFill>
              </a:rPr>
              <a:t>low-level</a:t>
            </a:r>
            <a:r>
              <a:rPr lang="en-US" dirty="0">
                <a:solidFill>
                  <a:srgbClr val="003470"/>
                </a:solidFill>
              </a:rPr>
              <a:t> interactions can you have?</a:t>
            </a:r>
          </a:p>
          <a:p>
            <a:pPr marL="0" indent="0" algn="ctr">
              <a:buFont typeface="Arial" pitchFamily="34" charset="0"/>
              <a:buNone/>
            </a:pPr>
            <a:endParaRPr lang="en-US" dirty="0">
              <a:solidFill>
                <a:srgbClr val="003470"/>
              </a:solidFill>
            </a:endParaRPr>
          </a:p>
          <a:p>
            <a:pPr marL="0" indent="0" algn="ctr">
              <a:buFont typeface="Arial" pitchFamily="34" charset="0"/>
              <a:buNone/>
            </a:pPr>
            <a:r>
              <a:rPr lang="en-US" dirty="0">
                <a:solidFill>
                  <a:srgbClr val="003470"/>
                </a:solidFill>
              </a:rPr>
              <a:t>What </a:t>
            </a:r>
            <a:r>
              <a:rPr lang="en-US" b="1" dirty="0">
                <a:solidFill>
                  <a:srgbClr val="003470"/>
                </a:solidFill>
              </a:rPr>
              <a:t>high-level </a:t>
            </a:r>
            <a:r>
              <a:rPr lang="en-US" dirty="0">
                <a:solidFill>
                  <a:srgbClr val="003470"/>
                </a:solidFill>
              </a:rPr>
              <a:t>interactions can you have?</a:t>
            </a:r>
          </a:p>
        </p:txBody>
      </p:sp>
    </p:spTree>
    <p:extLst>
      <p:ext uri="{BB962C8B-B14F-4D97-AF65-F5344CB8AC3E}">
        <p14:creationId xmlns:p14="http://schemas.microsoft.com/office/powerpoint/2010/main" val="1764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normAutofit/>
          </a:bodyPr>
          <a:lstStyle/>
          <a:p>
            <a:r>
              <a:rPr lang="en-US" dirty="0"/>
              <a:t>Low-level vs. high-level interactions</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1750504" y="2417218"/>
            <a:ext cx="5717096" cy="4212182"/>
          </a:xfrm>
          <a:prstGeom prst="rect">
            <a:avLst/>
          </a:prstGeom>
        </p:spPr>
      </p:pic>
      <p:pic>
        <p:nvPicPr>
          <p:cNvPr id="7" name="Picture 6">
            <a:extLst>
              <a:ext uri="{FF2B5EF4-FFF2-40B4-BE49-F238E27FC236}">
                <a16:creationId xmlns:a16="http://schemas.microsoft.com/office/drawing/2014/main" id="{B3B8D1BD-633B-2A40-863D-A9EFB58D7265}"/>
              </a:ext>
            </a:extLst>
          </p:cNvPr>
          <p:cNvPicPr>
            <a:picLocks noChangeAspect="1"/>
          </p:cNvPicPr>
          <p:nvPr/>
        </p:nvPicPr>
        <p:blipFill>
          <a:blip r:embed="rId3"/>
          <a:stretch>
            <a:fillRect/>
          </a:stretch>
        </p:blipFill>
        <p:spPr>
          <a:xfrm>
            <a:off x="3214254" y="3194168"/>
            <a:ext cx="2925289" cy="1774251"/>
          </a:xfrm>
          <a:prstGeom prst="rect">
            <a:avLst/>
          </a:prstGeom>
        </p:spPr>
      </p:pic>
    </p:spTree>
    <p:extLst>
      <p:ext uri="{BB962C8B-B14F-4D97-AF65-F5344CB8AC3E}">
        <p14:creationId xmlns:p14="http://schemas.microsoft.com/office/powerpoint/2010/main" val="12856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4BE8F-4685-2646-BC0F-63C37757281D}"/>
              </a:ext>
            </a:extLst>
          </p:cNvPr>
          <p:cNvSpPr>
            <a:spLocks noGrp="1"/>
          </p:cNvSpPr>
          <p:nvPr>
            <p:ph type="title"/>
          </p:nvPr>
        </p:nvSpPr>
        <p:spPr/>
        <p:txBody>
          <a:bodyPr/>
          <a:lstStyle/>
          <a:p>
            <a:r>
              <a:rPr lang="en-US" dirty="0"/>
              <a:t>Interaction with </a:t>
            </a:r>
            <a:r>
              <a:rPr lang="en-US" b="1" dirty="0">
                <a:latin typeface="Courier" pitchFamily="2" charset="0"/>
              </a:rPr>
              <a:t>graphics</a:t>
            </a:r>
            <a:r>
              <a:rPr lang="en-US" dirty="0"/>
              <a:t> objects</a:t>
            </a:r>
          </a:p>
        </p:txBody>
      </p:sp>
      <p:sp>
        <p:nvSpPr>
          <p:cNvPr id="3" name="Content Placeholder 2">
            <a:extLst>
              <a:ext uri="{FF2B5EF4-FFF2-40B4-BE49-F238E27FC236}">
                <a16:creationId xmlns:a16="http://schemas.microsoft.com/office/drawing/2014/main" id="{A9835A4E-A14A-1C4C-9C4F-4630F978476C}"/>
              </a:ext>
            </a:extLst>
          </p:cNvPr>
          <p:cNvSpPr>
            <a:spLocks noGrp="1"/>
          </p:cNvSpPr>
          <p:nvPr>
            <p:ph idx="1"/>
          </p:nvPr>
        </p:nvSpPr>
        <p:spPr/>
        <p:txBody>
          <a:bodyPr/>
          <a:lstStyle/>
          <a:p>
            <a:r>
              <a:rPr lang="en-US" dirty="0"/>
              <a:t>The </a:t>
            </a:r>
            <a:r>
              <a:rPr lang="en-US" b="1" dirty="0" err="1">
                <a:latin typeface="Courier" pitchFamily="2" charset="0"/>
              </a:rPr>
              <a:t>GraphWin</a:t>
            </a:r>
            <a:r>
              <a:rPr lang="en-US" dirty="0"/>
              <a:t> object has methods to detect interactions</a:t>
            </a:r>
          </a:p>
          <a:p>
            <a:r>
              <a:rPr lang="en-US" dirty="0"/>
              <a:t>Mouse:</a:t>
            </a:r>
          </a:p>
          <a:p>
            <a:pPr lvl="1"/>
            <a:r>
              <a:rPr lang="en-US" b="1" dirty="0">
                <a:latin typeface="Courier" pitchFamily="2" charset="0"/>
              </a:rPr>
              <a:t>.</a:t>
            </a:r>
            <a:r>
              <a:rPr lang="en-US" b="1" dirty="0" err="1">
                <a:latin typeface="Courier" pitchFamily="2" charset="0"/>
              </a:rPr>
              <a:t>getMouse</a:t>
            </a:r>
            <a:r>
              <a:rPr lang="en-US" b="1" dirty="0">
                <a:latin typeface="Courier" pitchFamily="2" charset="0"/>
              </a:rPr>
              <a:t>()</a:t>
            </a:r>
            <a:r>
              <a:rPr lang="en-US" dirty="0"/>
              <a:t>: stop the program and wait for user to </a:t>
            </a:r>
            <a:r>
              <a:rPr lang="en-US" b="1" dirty="0"/>
              <a:t>click</a:t>
            </a:r>
          </a:p>
          <a:p>
            <a:pPr lvl="1"/>
            <a:r>
              <a:rPr lang="en-US" b="1" dirty="0">
                <a:latin typeface="Courier" pitchFamily="2" charset="0"/>
              </a:rPr>
              <a:t>.</a:t>
            </a:r>
            <a:r>
              <a:rPr lang="en-US" b="1" dirty="0" err="1">
                <a:latin typeface="Courier" pitchFamily="2" charset="0"/>
              </a:rPr>
              <a:t>checkMouse</a:t>
            </a:r>
            <a:r>
              <a:rPr lang="en-US" b="1" dirty="0">
                <a:latin typeface="Courier" pitchFamily="2" charset="0"/>
              </a:rPr>
              <a:t>()</a:t>
            </a:r>
            <a:r>
              <a:rPr lang="en-US" dirty="0"/>
              <a:t>: continuously check if the user has </a:t>
            </a:r>
            <a:r>
              <a:rPr lang="en-US" b="1" dirty="0"/>
              <a:t>clicked</a:t>
            </a:r>
          </a:p>
          <a:p>
            <a:pPr lvl="1"/>
            <a:r>
              <a:rPr lang="en-US" dirty="0"/>
              <a:t>both return a </a:t>
            </a:r>
            <a:r>
              <a:rPr lang="en-US" b="1" dirty="0">
                <a:latin typeface="Courier" pitchFamily="2" charset="0"/>
              </a:rPr>
              <a:t>Point</a:t>
            </a:r>
            <a:r>
              <a:rPr lang="en-US" dirty="0"/>
              <a:t> object</a:t>
            </a:r>
          </a:p>
          <a:p>
            <a:r>
              <a:rPr lang="en-US" dirty="0"/>
              <a:t>Keyboard:</a:t>
            </a:r>
          </a:p>
          <a:p>
            <a:pPr lvl="1"/>
            <a:r>
              <a:rPr lang="en-US" b="1" dirty="0">
                <a:latin typeface="Courier" pitchFamily="2" charset="0"/>
              </a:rPr>
              <a:t>.</a:t>
            </a:r>
            <a:r>
              <a:rPr lang="en-US" b="1" dirty="0" err="1">
                <a:latin typeface="Courier" pitchFamily="2" charset="0"/>
              </a:rPr>
              <a:t>getKey</a:t>
            </a:r>
            <a:r>
              <a:rPr lang="en-US" b="1" dirty="0">
                <a:latin typeface="Courier" pitchFamily="2" charset="0"/>
              </a:rPr>
              <a:t>()</a:t>
            </a:r>
            <a:r>
              <a:rPr lang="en-US" dirty="0"/>
              <a:t>: stop the program and wait for user to </a:t>
            </a:r>
            <a:r>
              <a:rPr lang="en-US" b="1" dirty="0"/>
              <a:t>type</a:t>
            </a:r>
          </a:p>
          <a:p>
            <a:pPr lvl="1"/>
            <a:r>
              <a:rPr lang="en-US" b="1" dirty="0">
                <a:latin typeface="Courier" pitchFamily="2" charset="0"/>
              </a:rPr>
              <a:t>.</a:t>
            </a:r>
            <a:r>
              <a:rPr lang="en-US" b="1" dirty="0" err="1">
                <a:latin typeface="Courier" pitchFamily="2" charset="0"/>
              </a:rPr>
              <a:t>checkKey</a:t>
            </a:r>
            <a:r>
              <a:rPr lang="en-US" b="1" dirty="0">
                <a:latin typeface="Courier" pitchFamily="2" charset="0"/>
              </a:rPr>
              <a:t>()</a:t>
            </a:r>
            <a:r>
              <a:rPr lang="en-US" dirty="0"/>
              <a:t>: continuously check if the user has </a:t>
            </a:r>
            <a:r>
              <a:rPr lang="en-US" b="1" dirty="0"/>
              <a:t>typed</a:t>
            </a:r>
          </a:p>
          <a:p>
            <a:pPr lvl="1"/>
            <a:r>
              <a:rPr lang="en-US" dirty="0"/>
              <a:t>both return a </a:t>
            </a:r>
            <a:r>
              <a:rPr lang="en-US" b="1" dirty="0">
                <a:latin typeface="Courier" pitchFamily="2" charset="0"/>
              </a:rPr>
              <a:t>string</a:t>
            </a:r>
          </a:p>
        </p:txBody>
      </p:sp>
    </p:spTree>
    <p:extLst>
      <p:ext uri="{BB962C8B-B14F-4D97-AF65-F5344CB8AC3E}">
        <p14:creationId xmlns:p14="http://schemas.microsoft.com/office/powerpoint/2010/main" val="151612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1BA7-078A-4E44-B7B3-88C1996306FF}"/>
              </a:ext>
            </a:extLst>
          </p:cNvPr>
          <p:cNvSpPr>
            <a:spLocks noGrp="1"/>
          </p:cNvSpPr>
          <p:nvPr>
            <p:ph type="title"/>
          </p:nvPr>
        </p:nvSpPr>
        <p:spPr/>
        <p:txBody>
          <a:bodyPr/>
          <a:lstStyle/>
          <a:p>
            <a:r>
              <a:rPr lang="en-US" dirty="0"/>
              <a:t>Our first interactive</a:t>
            </a:r>
            <a:r>
              <a:rPr lang="en-US" dirty="0">
                <a:latin typeface="Arial" panose="020B0604020202020204" pitchFamily="34" charset="0"/>
                <a:cs typeface="Arial" panose="020B0604020202020204" pitchFamily="34" charset="0"/>
              </a:rPr>
              <a:t> </a:t>
            </a:r>
            <a:r>
              <a:rPr lang="en-US" b="1" dirty="0">
                <a:latin typeface="Courier" pitchFamily="2" charset="0"/>
              </a:rPr>
              <a:t>graphics</a:t>
            </a:r>
            <a:r>
              <a:rPr lang="en-US" dirty="0">
                <a:latin typeface="Arial" panose="020B0604020202020204" pitchFamily="34" charset="0"/>
                <a:cs typeface="Arial" panose="020B0604020202020204" pitchFamily="34" charset="0"/>
              </a:rPr>
              <a:t> </a:t>
            </a:r>
            <a:r>
              <a:rPr lang="en-US" dirty="0"/>
              <a:t>program </a:t>
            </a:r>
          </a:p>
        </p:txBody>
      </p:sp>
      <p:grpSp>
        <p:nvGrpSpPr>
          <p:cNvPr id="5" name="Group 4">
            <a:extLst>
              <a:ext uri="{FF2B5EF4-FFF2-40B4-BE49-F238E27FC236}">
                <a16:creationId xmlns:a16="http://schemas.microsoft.com/office/drawing/2014/main" id="{05077A08-4E02-9B4F-B897-C5EEC084109E}"/>
              </a:ext>
            </a:extLst>
          </p:cNvPr>
          <p:cNvGrpSpPr/>
          <p:nvPr/>
        </p:nvGrpSpPr>
        <p:grpSpPr>
          <a:xfrm>
            <a:off x="2056463" y="1874621"/>
            <a:ext cx="4951562" cy="3802745"/>
            <a:chOff x="2096219" y="2052401"/>
            <a:chExt cx="4951562" cy="3802745"/>
          </a:xfrm>
        </p:grpSpPr>
        <p:pic>
          <p:nvPicPr>
            <p:cNvPr id="6" name="Picture 5">
              <a:extLst>
                <a:ext uri="{FF2B5EF4-FFF2-40B4-BE49-F238E27FC236}">
                  <a16:creationId xmlns:a16="http://schemas.microsoft.com/office/drawing/2014/main" id="{8DE76979-DF25-784E-AED0-1D0131D5292F}"/>
                </a:ext>
              </a:extLst>
            </p:cNvPr>
            <p:cNvPicPr>
              <a:picLocks noChangeAspect="1"/>
            </p:cNvPicPr>
            <p:nvPr/>
          </p:nvPicPr>
          <p:blipFill rotWithShape="1">
            <a:blip r:embed="rId3"/>
            <a:srcRect r="45849"/>
            <a:stretch/>
          </p:blipFill>
          <p:spPr>
            <a:xfrm>
              <a:off x="2096219" y="2052401"/>
              <a:ext cx="4951562" cy="2097593"/>
            </a:xfrm>
            <a:prstGeom prst="rect">
              <a:avLst/>
            </a:prstGeom>
          </p:spPr>
        </p:pic>
        <p:pic>
          <p:nvPicPr>
            <p:cNvPr id="7" name="Picture 6">
              <a:extLst>
                <a:ext uri="{FF2B5EF4-FFF2-40B4-BE49-F238E27FC236}">
                  <a16:creationId xmlns:a16="http://schemas.microsoft.com/office/drawing/2014/main" id="{6E557A84-B99C-D644-9385-13ED648F904A}"/>
                </a:ext>
              </a:extLst>
            </p:cNvPr>
            <p:cNvPicPr>
              <a:picLocks noChangeAspect="1"/>
            </p:cNvPicPr>
            <p:nvPr/>
          </p:nvPicPr>
          <p:blipFill rotWithShape="1">
            <a:blip r:embed="rId3"/>
            <a:srcRect l="58679"/>
            <a:stretch/>
          </p:blipFill>
          <p:spPr>
            <a:xfrm>
              <a:off x="2682815" y="3757553"/>
              <a:ext cx="3778370" cy="2097593"/>
            </a:xfrm>
            <a:prstGeom prst="rect">
              <a:avLst/>
            </a:prstGeom>
          </p:spPr>
        </p:pic>
      </p:grpSp>
    </p:spTree>
    <p:extLst>
      <p:ext uri="{BB962C8B-B14F-4D97-AF65-F5344CB8AC3E}">
        <p14:creationId xmlns:p14="http://schemas.microsoft.com/office/powerpoint/2010/main" val="400227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38D3-482E-774D-B57B-6CB93230B67D}"/>
              </a:ext>
            </a:extLst>
          </p:cNvPr>
          <p:cNvSpPr>
            <a:spLocks noGrp="1"/>
          </p:cNvSpPr>
          <p:nvPr>
            <p:ph type="title"/>
          </p:nvPr>
        </p:nvSpPr>
        <p:spPr/>
        <p:txBody>
          <a:bodyPr/>
          <a:lstStyle/>
          <a:p>
            <a:r>
              <a:rPr lang="en-US" dirty="0"/>
              <a:t>Notes about keyboard interaction</a:t>
            </a:r>
          </a:p>
        </p:txBody>
      </p:sp>
      <p:sp>
        <p:nvSpPr>
          <p:cNvPr id="3" name="Content Placeholder 2">
            <a:extLst>
              <a:ext uri="{FF2B5EF4-FFF2-40B4-BE49-F238E27FC236}">
                <a16:creationId xmlns:a16="http://schemas.microsoft.com/office/drawing/2014/main" id="{6C096902-9E78-4B4E-A17A-CC2DD158D719}"/>
              </a:ext>
            </a:extLst>
          </p:cNvPr>
          <p:cNvSpPr>
            <a:spLocks noGrp="1"/>
          </p:cNvSpPr>
          <p:nvPr>
            <p:ph idx="1"/>
          </p:nvPr>
        </p:nvSpPr>
        <p:spPr/>
        <p:txBody>
          <a:bodyPr>
            <a:noAutofit/>
          </a:bodyPr>
          <a:lstStyle/>
          <a:p>
            <a:r>
              <a:rPr lang="en-US" dirty="0"/>
              <a:t>The strings returned by the </a:t>
            </a:r>
            <a:r>
              <a:rPr lang="en-US" b="1" dirty="0">
                <a:latin typeface="Courier" pitchFamily="2" charset="0"/>
              </a:rPr>
              <a:t>.</a:t>
            </a:r>
            <a:r>
              <a:rPr lang="en-US" b="1" dirty="0" err="1">
                <a:latin typeface="Courier" pitchFamily="2" charset="0"/>
              </a:rPr>
              <a:t>getKey</a:t>
            </a:r>
            <a:r>
              <a:rPr lang="en-US" b="1" dirty="0">
                <a:latin typeface="Courier" pitchFamily="2" charset="0"/>
              </a:rPr>
              <a:t>()</a:t>
            </a:r>
            <a:r>
              <a:rPr lang="en-US" dirty="0"/>
              <a:t> / </a:t>
            </a:r>
            <a:r>
              <a:rPr lang="en-US" b="1" dirty="0">
                <a:latin typeface="Courier" pitchFamily="2" charset="0"/>
              </a:rPr>
              <a:t>.</a:t>
            </a:r>
            <a:r>
              <a:rPr lang="en-US" b="1" dirty="0" err="1">
                <a:latin typeface="Courier" pitchFamily="2" charset="0"/>
              </a:rPr>
              <a:t>checkKey</a:t>
            </a:r>
            <a:r>
              <a:rPr lang="en-US" b="1" dirty="0">
                <a:latin typeface="Courier" pitchFamily="2" charset="0"/>
              </a:rPr>
              <a:t>()</a:t>
            </a:r>
            <a:r>
              <a:rPr lang="en-US" dirty="0"/>
              <a:t> methods ae called </a:t>
            </a:r>
            <a:r>
              <a:rPr lang="en-US" b="1" dirty="0"/>
              <a:t>keycodes</a:t>
            </a:r>
            <a:r>
              <a:rPr lang="en-US" dirty="0"/>
              <a:t> </a:t>
            </a:r>
          </a:p>
          <a:p>
            <a:r>
              <a:rPr lang="en-US" dirty="0"/>
              <a:t>Some keys don’t have an obvious letter attached to them, but their keycodes are still pretty intuitive, e.g.</a:t>
            </a:r>
          </a:p>
          <a:p>
            <a:endParaRPr lang="en-US" dirty="0"/>
          </a:p>
          <a:p>
            <a:endParaRPr lang="en-US" dirty="0"/>
          </a:p>
          <a:p>
            <a:endParaRPr lang="en-US" dirty="0"/>
          </a:p>
          <a:p>
            <a:pPr marL="0" indent="0">
              <a:buNone/>
            </a:pPr>
            <a:endParaRPr lang="en-US" dirty="0"/>
          </a:p>
          <a:p>
            <a:r>
              <a:rPr lang="en-US" dirty="0"/>
              <a:t>See also: </a:t>
            </a:r>
            <a:r>
              <a:rPr lang="en-US" b="1" dirty="0"/>
              <a:t>“space”, “Escape”, “minus”, “underscore”,  “equal”, “plus”, “</a:t>
            </a:r>
            <a:r>
              <a:rPr lang="en-US" b="1" dirty="0" err="1"/>
              <a:t>BackSpace</a:t>
            </a:r>
            <a:r>
              <a:rPr lang="en-US" b="1" dirty="0"/>
              <a:t>”, “Return”, etc.</a:t>
            </a:r>
          </a:p>
        </p:txBody>
      </p:sp>
      <p:grpSp>
        <p:nvGrpSpPr>
          <p:cNvPr id="17" name="Group 16">
            <a:extLst>
              <a:ext uri="{FF2B5EF4-FFF2-40B4-BE49-F238E27FC236}">
                <a16:creationId xmlns:a16="http://schemas.microsoft.com/office/drawing/2014/main" id="{29ACCBD4-C595-F14B-A2D2-E135F6CCE851}"/>
              </a:ext>
            </a:extLst>
          </p:cNvPr>
          <p:cNvGrpSpPr/>
          <p:nvPr/>
        </p:nvGrpSpPr>
        <p:grpSpPr>
          <a:xfrm>
            <a:off x="2498301" y="3071960"/>
            <a:ext cx="4147398" cy="2207808"/>
            <a:chOff x="1820582" y="2922671"/>
            <a:chExt cx="5511085" cy="2933748"/>
          </a:xfrm>
        </p:grpSpPr>
        <p:pic>
          <p:nvPicPr>
            <p:cNvPr id="4" name="Picture 3">
              <a:extLst>
                <a:ext uri="{FF2B5EF4-FFF2-40B4-BE49-F238E27FC236}">
                  <a16:creationId xmlns:a16="http://schemas.microsoft.com/office/drawing/2014/main" id="{BA04BBB3-40B9-4546-A234-A31B12F61CDA}"/>
                </a:ext>
              </a:extLst>
            </p:cNvPr>
            <p:cNvPicPr>
              <a:picLocks noChangeAspect="1"/>
            </p:cNvPicPr>
            <p:nvPr/>
          </p:nvPicPr>
          <p:blipFill>
            <a:blip r:embed="rId2"/>
            <a:stretch>
              <a:fillRect/>
            </a:stretch>
          </p:blipFill>
          <p:spPr>
            <a:xfrm>
              <a:off x="3004192" y="3360189"/>
              <a:ext cx="2977623" cy="2059709"/>
            </a:xfrm>
            <a:prstGeom prst="rect">
              <a:avLst/>
            </a:prstGeom>
          </p:spPr>
        </p:pic>
        <p:grpSp>
          <p:nvGrpSpPr>
            <p:cNvPr id="5" name="Group 4">
              <a:extLst>
                <a:ext uri="{FF2B5EF4-FFF2-40B4-BE49-F238E27FC236}">
                  <a16:creationId xmlns:a16="http://schemas.microsoft.com/office/drawing/2014/main" id="{B309BA89-D614-0648-B85C-8DEF78925F99}"/>
                </a:ext>
              </a:extLst>
            </p:cNvPr>
            <p:cNvGrpSpPr/>
            <p:nvPr/>
          </p:nvGrpSpPr>
          <p:grpSpPr>
            <a:xfrm>
              <a:off x="5576641" y="3963681"/>
              <a:ext cx="1755026" cy="1199497"/>
              <a:chOff x="7056306" y="2767167"/>
              <a:chExt cx="1755026" cy="1199497"/>
            </a:xfrm>
          </p:grpSpPr>
          <p:sp>
            <p:nvSpPr>
              <p:cNvPr id="6" name="TextBox 5">
                <a:extLst>
                  <a:ext uri="{FF2B5EF4-FFF2-40B4-BE49-F238E27FC236}">
                    <a16:creationId xmlns:a16="http://schemas.microsoft.com/office/drawing/2014/main" id="{ED05157E-5655-FB41-B9FD-3B73CFF199B7}"/>
                  </a:ext>
                </a:extLst>
              </p:cNvPr>
              <p:cNvSpPr txBox="1"/>
              <p:nvPr/>
            </p:nvSpPr>
            <p:spPr>
              <a:xfrm>
                <a:off x="7543509" y="3193529"/>
                <a:ext cx="1267823" cy="531668"/>
              </a:xfrm>
              <a:prstGeom prst="rect">
                <a:avLst/>
              </a:prstGeom>
              <a:noFill/>
            </p:spPr>
            <p:txBody>
              <a:bodyPr wrap="none" rtlCol="0">
                <a:spAutoFit/>
              </a:bodyPr>
              <a:lstStyle/>
              <a:p>
                <a:pPr algn="ctr"/>
                <a:r>
                  <a:rPr lang="en-US" sz="2000" dirty="0">
                    <a:solidFill>
                      <a:srgbClr val="003470"/>
                    </a:solidFill>
                  </a:rPr>
                  <a:t>“Right”</a:t>
                </a:r>
              </a:p>
            </p:txBody>
          </p:sp>
          <p:sp>
            <p:nvSpPr>
              <p:cNvPr id="7" name="Circular Arrow 6">
                <a:extLst>
                  <a:ext uri="{FF2B5EF4-FFF2-40B4-BE49-F238E27FC236}">
                    <a16:creationId xmlns:a16="http://schemas.microsoft.com/office/drawing/2014/main" id="{388742D7-6929-2040-AFED-901859DE74B8}"/>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8" name="Group 7">
              <a:extLst>
                <a:ext uri="{FF2B5EF4-FFF2-40B4-BE49-F238E27FC236}">
                  <a16:creationId xmlns:a16="http://schemas.microsoft.com/office/drawing/2014/main" id="{ECE37021-221B-6448-B082-3D4B38202B60}"/>
                </a:ext>
              </a:extLst>
            </p:cNvPr>
            <p:cNvGrpSpPr/>
            <p:nvPr/>
          </p:nvGrpSpPr>
          <p:grpSpPr>
            <a:xfrm flipH="1">
              <a:off x="1820582" y="3963680"/>
              <a:ext cx="1640000" cy="1199497"/>
              <a:chOff x="7056306" y="2767167"/>
              <a:chExt cx="1640000" cy="1199497"/>
            </a:xfrm>
          </p:grpSpPr>
          <p:sp>
            <p:nvSpPr>
              <p:cNvPr id="9" name="TextBox 8">
                <a:extLst>
                  <a:ext uri="{FF2B5EF4-FFF2-40B4-BE49-F238E27FC236}">
                    <a16:creationId xmlns:a16="http://schemas.microsoft.com/office/drawing/2014/main" id="{793944CF-EA67-6C4D-A5A4-7C2E72910307}"/>
                  </a:ext>
                </a:extLst>
              </p:cNvPr>
              <p:cNvSpPr txBox="1"/>
              <p:nvPr/>
            </p:nvSpPr>
            <p:spPr>
              <a:xfrm>
                <a:off x="7658531" y="3193529"/>
                <a:ext cx="1037775" cy="531668"/>
              </a:xfrm>
              <a:prstGeom prst="rect">
                <a:avLst/>
              </a:prstGeom>
              <a:noFill/>
            </p:spPr>
            <p:txBody>
              <a:bodyPr wrap="none" rtlCol="0">
                <a:spAutoFit/>
              </a:bodyPr>
              <a:lstStyle/>
              <a:p>
                <a:pPr algn="ctr"/>
                <a:r>
                  <a:rPr lang="en-US" sz="2000" dirty="0">
                    <a:solidFill>
                      <a:srgbClr val="003470"/>
                    </a:solidFill>
                  </a:rPr>
                  <a:t>“Left”</a:t>
                </a:r>
              </a:p>
            </p:txBody>
          </p:sp>
          <p:sp>
            <p:nvSpPr>
              <p:cNvPr id="10" name="Circular Arrow 9">
                <a:extLst>
                  <a:ext uri="{FF2B5EF4-FFF2-40B4-BE49-F238E27FC236}">
                    <a16:creationId xmlns:a16="http://schemas.microsoft.com/office/drawing/2014/main" id="{84CEC2C3-839F-0348-83E8-97505BCC96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1" name="Group 10">
              <a:extLst>
                <a:ext uri="{FF2B5EF4-FFF2-40B4-BE49-F238E27FC236}">
                  <a16:creationId xmlns:a16="http://schemas.microsoft.com/office/drawing/2014/main" id="{8C3D6A29-8B46-9D48-85AE-9ED31C21B0C6}"/>
                </a:ext>
              </a:extLst>
            </p:cNvPr>
            <p:cNvGrpSpPr/>
            <p:nvPr/>
          </p:nvGrpSpPr>
          <p:grpSpPr>
            <a:xfrm>
              <a:off x="4697808" y="2922671"/>
              <a:ext cx="1575032" cy="1199497"/>
              <a:chOff x="7056306" y="2767167"/>
              <a:chExt cx="1575032" cy="1199497"/>
            </a:xfrm>
          </p:grpSpPr>
          <p:sp>
            <p:nvSpPr>
              <p:cNvPr id="12" name="TextBox 11">
                <a:extLst>
                  <a:ext uri="{FF2B5EF4-FFF2-40B4-BE49-F238E27FC236}">
                    <a16:creationId xmlns:a16="http://schemas.microsoft.com/office/drawing/2014/main" id="{4647C5DA-4C41-FB4B-809C-764A89AC5C2C}"/>
                  </a:ext>
                </a:extLst>
              </p:cNvPr>
              <p:cNvSpPr txBox="1"/>
              <p:nvPr/>
            </p:nvSpPr>
            <p:spPr>
              <a:xfrm>
                <a:off x="7723500" y="3193529"/>
                <a:ext cx="907838" cy="531668"/>
              </a:xfrm>
              <a:prstGeom prst="rect">
                <a:avLst/>
              </a:prstGeom>
              <a:noFill/>
            </p:spPr>
            <p:txBody>
              <a:bodyPr wrap="none" rtlCol="0">
                <a:spAutoFit/>
              </a:bodyPr>
              <a:lstStyle/>
              <a:p>
                <a:pPr algn="ctr"/>
                <a:r>
                  <a:rPr lang="en-US" sz="2000" dirty="0">
                    <a:solidFill>
                      <a:srgbClr val="003470"/>
                    </a:solidFill>
                  </a:rPr>
                  <a:t>“Up”</a:t>
                </a:r>
              </a:p>
            </p:txBody>
          </p:sp>
          <p:sp>
            <p:nvSpPr>
              <p:cNvPr id="13" name="Circular Arrow 12">
                <a:extLst>
                  <a:ext uri="{FF2B5EF4-FFF2-40B4-BE49-F238E27FC236}">
                    <a16:creationId xmlns:a16="http://schemas.microsoft.com/office/drawing/2014/main" id="{662827FF-F23B-6545-BF1C-07B8E69072F9}"/>
                  </a:ext>
                </a:extLst>
              </p:cNvPr>
              <p:cNvSpPr/>
              <p:nvPr/>
            </p:nvSpPr>
            <p:spPr>
              <a:xfrm rot="17452918" flipH="1"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nvGrpSpPr>
            <p:cNvPr id="14" name="Group 13">
              <a:extLst>
                <a:ext uri="{FF2B5EF4-FFF2-40B4-BE49-F238E27FC236}">
                  <a16:creationId xmlns:a16="http://schemas.microsoft.com/office/drawing/2014/main" id="{E1F226B0-2D2E-2C4C-A876-45369464B55D}"/>
                </a:ext>
              </a:extLst>
            </p:cNvPr>
            <p:cNvGrpSpPr/>
            <p:nvPr/>
          </p:nvGrpSpPr>
          <p:grpSpPr>
            <a:xfrm>
              <a:off x="2689509" y="4559157"/>
              <a:ext cx="1943131" cy="1297262"/>
              <a:chOff x="6315575" y="2764264"/>
              <a:chExt cx="1943131" cy="1297262"/>
            </a:xfrm>
          </p:grpSpPr>
          <p:sp>
            <p:nvSpPr>
              <p:cNvPr id="15" name="TextBox 14">
                <a:extLst>
                  <a:ext uri="{FF2B5EF4-FFF2-40B4-BE49-F238E27FC236}">
                    <a16:creationId xmlns:a16="http://schemas.microsoft.com/office/drawing/2014/main" id="{4FF050C9-649C-C647-8B83-EC76268C6A1B}"/>
                  </a:ext>
                </a:extLst>
              </p:cNvPr>
              <p:cNvSpPr txBox="1"/>
              <p:nvPr/>
            </p:nvSpPr>
            <p:spPr>
              <a:xfrm>
                <a:off x="6315575" y="3529857"/>
                <a:ext cx="1344505" cy="531669"/>
              </a:xfrm>
              <a:prstGeom prst="rect">
                <a:avLst/>
              </a:prstGeom>
              <a:noFill/>
            </p:spPr>
            <p:txBody>
              <a:bodyPr wrap="none" rtlCol="0">
                <a:spAutoFit/>
              </a:bodyPr>
              <a:lstStyle/>
              <a:p>
                <a:pPr algn="ctr"/>
                <a:r>
                  <a:rPr lang="en-US" sz="2000" dirty="0">
                    <a:solidFill>
                      <a:srgbClr val="003470"/>
                    </a:solidFill>
                  </a:rPr>
                  <a:t>“Down”</a:t>
                </a:r>
              </a:p>
            </p:txBody>
          </p:sp>
          <p:sp>
            <p:nvSpPr>
              <p:cNvPr id="16" name="Circular Arrow 15">
                <a:extLst>
                  <a:ext uri="{FF2B5EF4-FFF2-40B4-BE49-F238E27FC236}">
                    <a16:creationId xmlns:a16="http://schemas.microsoft.com/office/drawing/2014/main" id="{BD085CF3-FA65-6845-9402-B6AD53C67BEF}"/>
                  </a:ext>
                </a:extLst>
              </p:cNvPr>
              <p:cNvSpPr/>
              <p:nvPr/>
            </p:nvSpPr>
            <p:spPr>
              <a:xfrm rot="1673172" flipV="1">
                <a:off x="7059209" y="2764264"/>
                <a:ext cx="1199497" cy="1205303"/>
              </a:xfrm>
              <a:prstGeom prst="circularArrow">
                <a:avLst>
                  <a:gd name="adj1" fmla="val 1411"/>
                  <a:gd name="adj2" fmla="val 1563058"/>
                  <a:gd name="adj3" fmla="val 20880751"/>
                  <a:gd name="adj4" fmla="val 17474567"/>
                  <a:gd name="adj5" fmla="val 7233"/>
                </a:avLst>
              </a:prstGeom>
              <a:solidFill>
                <a:srgbClr val="003470"/>
              </a:solidFill>
              <a:ln cap="rnd">
                <a:solidFill>
                  <a:srgbClr val="0034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grpSp>
    </p:spTree>
    <p:extLst>
      <p:ext uri="{BB962C8B-B14F-4D97-AF65-F5344CB8AC3E}">
        <p14:creationId xmlns:p14="http://schemas.microsoft.com/office/powerpoint/2010/main" val="321241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87-A841-BF4A-B1DA-EEA01BB7B23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98F3FE-021C-1648-815B-5872F41C208D}"/>
              </a:ext>
            </a:extLst>
          </p:cNvPr>
          <p:cNvSpPr>
            <a:spLocks noGrp="1"/>
          </p:cNvSpPr>
          <p:nvPr>
            <p:ph idx="1"/>
          </p:nvPr>
        </p:nvSpPr>
        <p:spPr/>
        <p:txBody>
          <a:bodyPr>
            <a:normAutofit/>
          </a:bodyPr>
          <a:lstStyle/>
          <a:p>
            <a:pPr>
              <a:buFont typeface="Wingdings" pitchFamily="2" charset="2"/>
              <a:buChar char="ü"/>
            </a:pPr>
            <a:r>
              <a:rPr lang="en-US" dirty="0">
                <a:solidFill>
                  <a:schemeClr val="bg1">
                    <a:lumMod val="75000"/>
                  </a:schemeClr>
                </a:solidFill>
              </a:rPr>
              <a:t>Animation debrief</a:t>
            </a:r>
          </a:p>
          <a:p>
            <a:pPr>
              <a:buFont typeface="Wingdings" pitchFamily="2" charset="2"/>
              <a:buChar char="ü"/>
            </a:pPr>
            <a:r>
              <a:rPr lang="en-US" dirty="0">
                <a:solidFill>
                  <a:schemeClr val="bg1">
                    <a:lumMod val="75000"/>
                  </a:schemeClr>
                </a:solidFill>
                <a:latin typeface="Arial" panose="020B0604020202020204" pitchFamily="34" charset="0"/>
                <a:cs typeface="Arial" panose="020B0604020202020204" pitchFamily="34" charset="0"/>
              </a:rPr>
              <a:t>Interaction basics</a:t>
            </a:r>
          </a:p>
          <a:p>
            <a:pPr lvl="1">
              <a:buFont typeface="Wingdings" pitchFamily="2" charset="2"/>
              <a:buChar char="ü"/>
            </a:pPr>
            <a:r>
              <a:rPr lang="en-US" dirty="0">
                <a:solidFill>
                  <a:schemeClr val="bg1">
                    <a:lumMod val="75000"/>
                  </a:schemeClr>
                </a:solidFill>
                <a:latin typeface="Arial" panose="020B0604020202020204" pitchFamily="34" charset="0"/>
                <a:cs typeface="Arial" panose="020B0604020202020204" pitchFamily="34" charset="0"/>
              </a:rPr>
              <a:t>mouse</a:t>
            </a:r>
          </a:p>
          <a:p>
            <a:pPr lvl="1">
              <a:buFont typeface="Wingdings" pitchFamily="2" charset="2"/>
              <a:buChar char="ü"/>
            </a:pPr>
            <a:r>
              <a:rPr lang="en-US" dirty="0">
                <a:solidFill>
                  <a:schemeClr val="bg1">
                    <a:lumMod val="75000"/>
                  </a:schemeClr>
                </a:solidFill>
                <a:latin typeface="Arial" panose="020B0604020202020204" pitchFamily="34" charset="0"/>
                <a:cs typeface="Arial" panose="020B0604020202020204" pitchFamily="34" charset="0"/>
              </a:rPr>
              <a:t>keyboard</a:t>
            </a:r>
          </a:p>
          <a:p>
            <a:r>
              <a:rPr lang="en-US" dirty="0">
                <a:latin typeface="Arial" panose="020B0604020202020204" pitchFamily="34" charset="0"/>
                <a:cs typeface="Arial" panose="020B0604020202020204" pitchFamily="34" charset="0"/>
              </a:rPr>
              <a:t>In-Class Lab: Interactive Fish Tank</a:t>
            </a:r>
          </a:p>
        </p:txBody>
      </p:sp>
    </p:spTree>
    <p:extLst>
      <p:ext uri="{BB962C8B-B14F-4D97-AF65-F5344CB8AC3E}">
        <p14:creationId xmlns:p14="http://schemas.microsoft.com/office/powerpoint/2010/main" val="80980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6">
            <a:extLst>
              <a:ext uri="{FF2B5EF4-FFF2-40B4-BE49-F238E27FC236}">
                <a16:creationId xmlns:a16="http://schemas.microsoft.com/office/drawing/2014/main" id="{1EEEBFE9-1AA9-084F-B1F1-359961E47995}"/>
              </a:ext>
            </a:extLst>
          </p:cNvPr>
          <p:cNvPicPr>
            <a:picLocks noChangeAspect="1"/>
          </p:cNvPicPr>
          <p:nvPr/>
        </p:nvPicPr>
        <p:blipFill>
          <a:blip r:embed="rId3"/>
          <a:stretch>
            <a:fillRect/>
          </a:stretch>
        </p:blipFill>
        <p:spPr>
          <a:xfrm>
            <a:off x="-27977" y="1451112"/>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1: press ’q’ to quit</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3435351" y="2302565"/>
            <a:ext cx="1358900" cy="1219200"/>
          </a:xfrm>
          <a:prstGeom prst="rect">
            <a:avLst/>
          </a:prstGeom>
        </p:spPr>
      </p:pic>
    </p:spTree>
    <p:extLst>
      <p:ext uri="{BB962C8B-B14F-4D97-AF65-F5344CB8AC3E}">
        <p14:creationId xmlns:p14="http://schemas.microsoft.com/office/powerpoint/2010/main" val="366333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6">
            <a:extLst>
              <a:ext uri="{FF2B5EF4-FFF2-40B4-BE49-F238E27FC236}">
                <a16:creationId xmlns:a16="http://schemas.microsoft.com/office/drawing/2014/main" id="{3AA40BC8-B345-9048-91F4-2007F9E4760E}"/>
              </a:ext>
            </a:extLst>
          </p:cNvPr>
          <p:cNvPicPr>
            <a:picLocks noChangeAspect="1"/>
          </p:cNvPicPr>
          <p:nvPr/>
        </p:nvPicPr>
        <p:blipFill>
          <a:blip r:embed="rId3"/>
          <a:stretch>
            <a:fillRect/>
          </a:stretch>
        </p:blipFill>
        <p:spPr>
          <a:xfrm>
            <a:off x="-27977" y="1451112"/>
            <a:ext cx="9171977" cy="5159237"/>
          </a:xfrm>
          <a:prstGeom prst="rect">
            <a:avLst/>
          </a:prstGeom>
        </p:spPr>
      </p:pic>
      <p:sp>
        <p:nvSpPr>
          <p:cNvPr id="2" name="Title 1">
            <a:extLst>
              <a:ext uri="{FF2B5EF4-FFF2-40B4-BE49-F238E27FC236}">
                <a16:creationId xmlns:a16="http://schemas.microsoft.com/office/drawing/2014/main" id="{59649C89-4AC5-2E46-902A-97810C724BF3}"/>
              </a:ext>
            </a:extLst>
          </p:cNvPr>
          <p:cNvSpPr>
            <a:spLocks noGrp="1"/>
          </p:cNvSpPr>
          <p:nvPr>
            <p:ph type="title"/>
          </p:nvPr>
        </p:nvSpPr>
        <p:spPr/>
        <p:txBody>
          <a:bodyPr/>
          <a:lstStyle/>
          <a:p>
            <a:r>
              <a:rPr lang="en-US" dirty="0"/>
              <a:t>Challenge 2: fish position</a:t>
            </a:r>
          </a:p>
        </p:txBody>
      </p:sp>
      <p:pic>
        <p:nvPicPr>
          <p:cNvPr id="9" name="Picture 8">
            <a:extLst>
              <a:ext uri="{FF2B5EF4-FFF2-40B4-BE49-F238E27FC236}">
                <a16:creationId xmlns:a16="http://schemas.microsoft.com/office/drawing/2014/main" id="{2D687163-F095-2745-826F-D77CB393C282}"/>
              </a:ext>
            </a:extLst>
          </p:cNvPr>
          <p:cNvPicPr>
            <a:picLocks noChangeAspect="1"/>
          </p:cNvPicPr>
          <p:nvPr/>
        </p:nvPicPr>
        <p:blipFill>
          <a:blip r:embed="rId4"/>
          <a:stretch>
            <a:fillRect/>
          </a:stretch>
        </p:blipFill>
        <p:spPr>
          <a:xfrm>
            <a:off x="5999646" y="2183296"/>
            <a:ext cx="1358900" cy="1219200"/>
          </a:xfrm>
          <a:prstGeom prst="rect">
            <a:avLst/>
          </a:prstGeom>
        </p:spPr>
      </p:pic>
      <p:pic>
        <p:nvPicPr>
          <p:cNvPr id="10" name="Picture 9">
            <a:extLst>
              <a:ext uri="{FF2B5EF4-FFF2-40B4-BE49-F238E27FC236}">
                <a16:creationId xmlns:a16="http://schemas.microsoft.com/office/drawing/2014/main" id="{60BEF0A1-E2C1-404F-8833-36553B1C2354}"/>
              </a:ext>
            </a:extLst>
          </p:cNvPr>
          <p:cNvPicPr>
            <a:picLocks noChangeAspect="1"/>
          </p:cNvPicPr>
          <p:nvPr/>
        </p:nvPicPr>
        <p:blipFill>
          <a:blip r:embed="rId4">
            <a:duotone>
              <a:prstClr val="black"/>
              <a:schemeClr val="accent5">
                <a:tint val="45000"/>
                <a:satMod val="400000"/>
              </a:schemeClr>
            </a:duotone>
          </a:blip>
          <a:stretch>
            <a:fillRect/>
          </a:stretch>
        </p:blipFill>
        <p:spPr>
          <a:xfrm>
            <a:off x="4343124" y="3429000"/>
            <a:ext cx="1358900" cy="1219200"/>
          </a:xfrm>
          <a:prstGeom prst="rect">
            <a:avLst/>
          </a:prstGeom>
        </p:spPr>
      </p:pic>
      <p:pic>
        <p:nvPicPr>
          <p:cNvPr id="11" name="Picture 10">
            <a:extLst>
              <a:ext uri="{FF2B5EF4-FFF2-40B4-BE49-F238E27FC236}">
                <a16:creationId xmlns:a16="http://schemas.microsoft.com/office/drawing/2014/main" id="{8BC7F4A2-3BA3-B245-A3DB-B77B961008E0}"/>
              </a:ext>
            </a:extLst>
          </p:cNvPr>
          <p:cNvPicPr>
            <a:picLocks noChangeAspect="1"/>
          </p:cNvPicPr>
          <p:nvPr/>
        </p:nvPicPr>
        <p:blipFill>
          <a:blip r:embed="rId4">
            <a:duotone>
              <a:prstClr val="black"/>
              <a:schemeClr val="tx2">
                <a:tint val="45000"/>
                <a:satMod val="400000"/>
              </a:schemeClr>
            </a:duotone>
          </a:blip>
          <a:stretch>
            <a:fillRect/>
          </a:stretch>
        </p:blipFill>
        <p:spPr>
          <a:xfrm>
            <a:off x="2315542" y="1918252"/>
            <a:ext cx="1358900" cy="1219200"/>
          </a:xfrm>
          <a:prstGeom prst="rect">
            <a:avLst/>
          </a:prstGeom>
        </p:spPr>
      </p:pic>
    </p:spTree>
    <p:extLst>
      <p:ext uri="{BB962C8B-B14F-4D97-AF65-F5344CB8AC3E}">
        <p14:creationId xmlns:p14="http://schemas.microsoft.com/office/powerpoint/2010/main" val="330242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81B2-191A-3C4E-A8B8-52148E2C891A}"/>
              </a:ext>
            </a:extLst>
          </p:cNvPr>
          <p:cNvSpPr>
            <a:spLocks noGrp="1"/>
          </p:cNvSpPr>
          <p:nvPr>
            <p:ph type="title"/>
          </p:nvPr>
        </p:nvSpPr>
        <p:spPr/>
        <p:txBody>
          <a:bodyPr/>
          <a:lstStyle/>
          <a:p>
            <a:r>
              <a:rPr lang="en-US" dirty="0"/>
              <a:t>Challenge 3:  fish frenzy</a:t>
            </a:r>
          </a:p>
        </p:txBody>
      </p:sp>
      <p:sp>
        <p:nvSpPr>
          <p:cNvPr id="3" name="Content Placeholder 2">
            <a:extLst>
              <a:ext uri="{FF2B5EF4-FFF2-40B4-BE49-F238E27FC236}">
                <a16:creationId xmlns:a16="http://schemas.microsoft.com/office/drawing/2014/main" id="{2D6D588A-F21F-1C46-B983-9AD79267A14C}"/>
              </a:ext>
            </a:extLst>
          </p:cNvPr>
          <p:cNvSpPr>
            <a:spLocks noGrp="1"/>
          </p:cNvSpPr>
          <p:nvPr>
            <p:ph idx="1"/>
          </p:nvPr>
        </p:nvSpPr>
        <p:spPr/>
        <p:txBody>
          <a:bodyPr/>
          <a:lstStyle/>
          <a:p>
            <a:endParaRPr lang="en-US"/>
          </a:p>
        </p:txBody>
      </p:sp>
      <p:pic>
        <p:nvPicPr>
          <p:cNvPr id="4" name="Content Placeholder 6">
            <a:extLst>
              <a:ext uri="{FF2B5EF4-FFF2-40B4-BE49-F238E27FC236}">
                <a16:creationId xmlns:a16="http://schemas.microsoft.com/office/drawing/2014/main" id="{952ACFA0-7515-9049-A71D-07781E39DA86}"/>
              </a:ext>
            </a:extLst>
          </p:cNvPr>
          <p:cNvPicPr>
            <a:picLocks noChangeAspect="1"/>
          </p:cNvPicPr>
          <p:nvPr/>
        </p:nvPicPr>
        <p:blipFill>
          <a:blip r:embed="rId3"/>
          <a:stretch>
            <a:fillRect/>
          </a:stretch>
        </p:blipFill>
        <p:spPr>
          <a:xfrm>
            <a:off x="-27977" y="1451112"/>
            <a:ext cx="9171977" cy="5159237"/>
          </a:xfrm>
          <a:prstGeom prst="rect">
            <a:avLst/>
          </a:prstGeom>
        </p:spPr>
      </p:pic>
      <p:pic>
        <p:nvPicPr>
          <p:cNvPr id="5" name="Picture 4">
            <a:extLst>
              <a:ext uri="{FF2B5EF4-FFF2-40B4-BE49-F238E27FC236}">
                <a16:creationId xmlns:a16="http://schemas.microsoft.com/office/drawing/2014/main" id="{5F2DDA44-0A2F-D044-9047-6EDADD05080C}"/>
              </a:ext>
            </a:extLst>
          </p:cNvPr>
          <p:cNvPicPr>
            <a:picLocks noChangeAspect="1"/>
          </p:cNvPicPr>
          <p:nvPr/>
        </p:nvPicPr>
        <p:blipFill>
          <a:blip r:embed="rId4"/>
          <a:stretch>
            <a:fillRect/>
          </a:stretch>
        </p:blipFill>
        <p:spPr>
          <a:xfrm>
            <a:off x="5999646" y="2183296"/>
            <a:ext cx="1358900" cy="1219200"/>
          </a:xfrm>
          <a:prstGeom prst="rect">
            <a:avLst/>
          </a:prstGeom>
        </p:spPr>
      </p:pic>
      <p:pic>
        <p:nvPicPr>
          <p:cNvPr id="6" name="Picture 5">
            <a:extLst>
              <a:ext uri="{FF2B5EF4-FFF2-40B4-BE49-F238E27FC236}">
                <a16:creationId xmlns:a16="http://schemas.microsoft.com/office/drawing/2014/main" id="{69178CFB-2223-B641-BB0A-B4E7F2D54057}"/>
              </a:ext>
            </a:extLst>
          </p:cNvPr>
          <p:cNvPicPr>
            <a:picLocks noChangeAspect="1"/>
          </p:cNvPicPr>
          <p:nvPr/>
        </p:nvPicPr>
        <p:blipFill>
          <a:blip r:embed="rId4">
            <a:duotone>
              <a:prstClr val="black"/>
              <a:schemeClr val="accent5">
                <a:tint val="45000"/>
                <a:satMod val="400000"/>
              </a:schemeClr>
            </a:duotone>
          </a:blip>
          <a:stretch>
            <a:fillRect/>
          </a:stretch>
        </p:blipFill>
        <p:spPr>
          <a:xfrm>
            <a:off x="4343124" y="3429000"/>
            <a:ext cx="1358900" cy="1219200"/>
          </a:xfrm>
          <a:prstGeom prst="rect">
            <a:avLst/>
          </a:prstGeom>
        </p:spPr>
      </p:pic>
      <p:pic>
        <p:nvPicPr>
          <p:cNvPr id="7" name="Picture 6">
            <a:extLst>
              <a:ext uri="{FF2B5EF4-FFF2-40B4-BE49-F238E27FC236}">
                <a16:creationId xmlns:a16="http://schemas.microsoft.com/office/drawing/2014/main" id="{D4F3EC5D-64D2-6E4A-B243-E9101671A429}"/>
              </a:ext>
            </a:extLst>
          </p:cNvPr>
          <p:cNvPicPr>
            <a:picLocks noChangeAspect="1"/>
          </p:cNvPicPr>
          <p:nvPr/>
        </p:nvPicPr>
        <p:blipFill>
          <a:blip r:embed="rId4">
            <a:duotone>
              <a:prstClr val="black"/>
              <a:schemeClr val="tx2">
                <a:tint val="45000"/>
                <a:satMod val="400000"/>
              </a:schemeClr>
            </a:duotone>
          </a:blip>
          <a:stretch>
            <a:fillRect/>
          </a:stretch>
        </p:blipFill>
        <p:spPr>
          <a:xfrm>
            <a:off x="2315542" y="1918252"/>
            <a:ext cx="1358900" cy="1219200"/>
          </a:xfrm>
          <a:prstGeom prst="rect">
            <a:avLst/>
          </a:prstGeom>
        </p:spPr>
      </p:pic>
      <p:pic>
        <p:nvPicPr>
          <p:cNvPr id="9" name="Picture 8">
            <a:extLst>
              <a:ext uri="{FF2B5EF4-FFF2-40B4-BE49-F238E27FC236}">
                <a16:creationId xmlns:a16="http://schemas.microsoft.com/office/drawing/2014/main" id="{8D80D36C-8F41-004B-A920-92816DD42480}"/>
              </a:ext>
            </a:extLst>
          </p:cNvPr>
          <p:cNvPicPr>
            <a:picLocks noChangeAspect="1"/>
          </p:cNvPicPr>
          <p:nvPr/>
        </p:nvPicPr>
        <p:blipFill>
          <a:blip r:embed="rId4"/>
          <a:stretch>
            <a:fillRect/>
          </a:stretch>
        </p:blipFill>
        <p:spPr>
          <a:xfrm flipH="1">
            <a:off x="5825299" y="2183296"/>
            <a:ext cx="1358900" cy="1219200"/>
          </a:xfrm>
          <a:prstGeom prst="rect">
            <a:avLst/>
          </a:prstGeom>
        </p:spPr>
      </p:pic>
    </p:spTree>
    <p:extLst>
      <p:ext uri="{BB962C8B-B14F-4D97-AF65-F5344CB8AC3E}">
        <p14:creationId xmlns:p14="http://schemas.microsoft.com/office/powerpoint/2010/main" val="1481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0-ppt_w/2"/>
                                          </p:val>
                                        </p:tav>
                                      </p:tavLst>
                                    </p:anim>
                                    <p:anim calcmode="lin" valueType="num">
                                      <p:cBhvr additive="base">
                                        <p:cTn id="7" dur="500"/>
                                        <p:tgtEl>
                                          <p:spTgt spid="7"/>
                                        </p:tgtEl>
                                        <p:attrNameLst>
                                          <p:attrName>ppt_y</p:attrName>
                                        </p:attrNameLst>
                                      </p:cBhvr>
                                      <p:tavLst>
                                        <p:tav tm="0">
                                          <p:val>
                                            <p:strVal val="ppt_y"/>
                                          </p:val>
                                        </p:tav>
                                        <p:tav tm="100000">
                                          <p:val>
                                            <p:strVal val="ppt_y"/>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8" fill="hold"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0-ppt_w/2"/>
                                          </p:val>
                                        </p:tav>
                                      </p:tavLst>
                                    </p:anim>
                                    <p:anim calcmode="lin" valueType="num">
                                      <p:cBhvr additive="base">
                                        <p:cTn id="11" dur="500"/>
                                        <p:tgtEl>
                                          <p:spTgt spid="6"/>
                                        </p:tgtEl>
                                        <p:attrNameLst>
                                          <p:attrName>ppt_y</p:attrName>
                                        </p:attrNameLst>
                                      </p:cBhvr>
                                      <p:tavLst>
                                        <p:tav tm="0">
                                          <p:val>
                                            <p:strVal val="ppt_y"/>
                                          </p:val>
                                        </p:tav>
                                        <p:tav tm="100000">
                                          <p:val>
                                            <p:strVal val="ppt_y"/>
                                          </p:val>
                                        </p:tav>
                                      </p:tavLst>
                                    </p:anim>
                                    <p:set>
                                      <p:cBhvr>
                                        <p:cTn id="12" dur="1" fill="hold">
                                          <p:stCondLst>
                                            <p:cond delay="499"/>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500"/>
                            </p:stCondLst>
                            <p:childTnLst>
                              <p:par>
                                <p:cTn id="18" presetID="2" presetClass="exit" presetSubtype="2" fill="hold" nodeType="afterEffect">
                                  <p:stCondLst>
                                    <p:cond delay="0"/>
                                  </p:stCondLst>
                                  <p:childTnLst>
                                    <p:anim calcmode="lin" valueType="num">
                                      <p:cBhvr additive="base">
                                        <p:cTn id="19" dur="500"/>
                                        <p:tgtEl>
                                          <p:spTgt spid="9"/>
                                        </p:tgtEl>
                                        <p:attrNameLst>
                                          <p:attrName>ppt_x</p:attrName>
                                        </p:attrNameLst>
                                      </p:cBhvr>
                                      <p:tavLst>
                                        <p:tav tm="0">
                                          <p:val>
                                            <p:strVal val="ppt_x"/>
                                          </p:val>
                                        </p:tav>
                                        <p:tav tm="100000">
                                          <p:val>
                                            <p:strVal val="1+ppt_w/2"/>
                                          </p:val>
                                        </p:tav>
                                      </p:tavLst>
                                    </p:anim>
                                    <p:anim calcmode="lin" valueType="num">
                                      <p:cBhvr additive="base">
                                        <p:cTn id="20" dur="500"/>
                                        <p:tgtEl>
                                          <p:spTgt spid="9"/>
                                        </p:tgtEl>
                                        <p:attrNameLst>
                                          <p:attrName>ppt_y</p:attrName>
                                        </p:attrNameLst>
                                      </p:cBhvr>
                                      <p:tavLst>
                                        <p:tav tm="0">
                                          <p:val>
                                            <p:strVal val="ppt_y"/>
                                          </p:val>
                                        </p:tav>
                                        <p:tav tm="100000">
                                          <p:val>
                                            <p:strVal val="ppt_y"/>
                                          </p:val>
                                        </p:tav>
                                      </p:tavLst>
                                    </p:anim>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330D-422B-A947-A2D2-D25EB0E49BC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6906448-6F85-F744-9615-BD0888B8B6EE}"/>
              </a:ext>
            </a:extLst>
          </p:cNvPr>
          <p:cNvSpPr>
            <a:spLocks noGrp="1"/>
          </p:cNvSpPr>
          <p:nvPr>
            <p:ph idx="1"/>
          </p:nvPr>
        </p:nvSpPr>
        <p:spPr/>
        <p:txBody>
          <a:bodyPr/>
          <a:lstStyle/>
          <a:p>
            <a:r>
              <a:rPr lang="en-US" dirty="0"/>
              <a:t>Slight schedule change: </a:t>
            </a:r>
            <a:r>
              <a:rPr lang="en-US" b="1" dirty="0"/>
              <a:t>no class on Weds. 25-Nov-2020</a:t>
            </a:r>
            <a:endParaRPr lang="en-US" dirty="0"/>
          </a:p>
          <a:p>
            <a:r>
              <a:rPr lang="en-US" dirty="0"/>
              <a:t>This week will be our </a:t>
            </a:r>
            <a:r>
              <a:rPr lang="en-US" b="1" dirty="0"/>
              <a:t>last week of study groups</a:t>
            </a:r>
          </a:p>
          <a:p>
            <a:pPr lvl="1"/>
            <a:r>
              <a:rPr lang="en-US" dirty="0"/>
              <a:t>Starting next week, study group time slots will be used to workshop Final Projects and get help with debugging</a:t>
            </a:r>
          </a:p>
          <a:p>
            <a:pPr lvl="1"/>
            <a:r>
              <a:rPr lang="en-US" dirty="0"/>
              <a:t>Each team will be asked to choose a time slot that works best for (most of) the group members – survey coming to Discord shortly!</a:t>
            </a:r>
          </a:p>
        </p:txBody>
      </p:sp>
    </p:spTree>
    <p:extLst>
      <p:ext uri="{BB962C8B-B14F-4D97-AF65-F5344CB8AC3E}">
        <p14:creationId xmlns:p14="http://schemas.microsoft.com/office/powerpoint/2010/main" val="395238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B1C9-C386-074D-BCFF-8E5E7C2B42CE}"/>
              </a:ext>
            </a:extLst>
          </p:cNvPr>
          <p:cNvSpPr>
            <a:spLocks noGrp="1"/>
          </p:cNvSpPr>
          <p:nvPr>
            <p:ph type="title"/>
          </p:nvPr>
        </p:nvSpPr>
        <p:spPr/>
        <p:txBody>
          <a:bodyPr/>
          <a:lstStyle/>
          <a:p>
            <a:r>
              <a:rPr lang="en-US" dirty="0"/>
              <a:t>Coming up</a:t>
            </a:r>
          </a:p>
        </p:txBody>
      </p:sp>
      <p:sp>
        <p:nvSpPr>
          <p:cNvPr id="3" name="Content Placeholder 2">
            <a:extLst>
              <a:ext uri="{FF2B5EF4-FFF2-40B4-BE49-F238E27FC236}">
                <a16:creationId xmlns:a16="http://schemas.microsoft.com/office/drawing/2014/main" id="{913894BB-9575-8748-B257-4AD58F8F5D65}"/>
              </a:ext>
            </a:extLst>
          </p:cNvPr>
          <p:cNvSpPr>
            <a:spLocks noGrp="1"/>
          </p:cNvSpPr>
          <p:nvPr>
            <p:ph idx="1"/>
          </p:nvPr>
        </p:nvSpPr>
        <p:spPr/>
        <p:txBody>
          <a:bodyPr/>
          <a:lstStyle/>
          <a:p>
            <a:pPr>
              <a:buFont typeface="Wingdings" pitchFamily="2" charset="2"/>
              <a:buChar char="ü"/>
            </a:pPr>
            <a:r>
              <a:rPr lang="en-US" dirty="0">
                <a:solidFill>
                  <a:schemeClr val="accent1"/>
                </a:solidFill>
              </a:rPr>
              <a:t>Monday: Interaction</a:t>
            </a:r>
          </a:p>
          <a:p>
            <a:r>
              <a:rPr lang="en-US" dirty="0">
                <a:effectLst>
                  <a:glow rad="101600">
                    <a:srgbClr val="FFC000">
                      <a:alpha val="60000"/>
                    </a:srgbClr>
                  </a:glow>
                </a:effectLst>
              </a:rPr>
              <a:t>Lab 10: Interactive Fish Tank</a:t>
            </a:r>
          </a:p>
          <a:p>
            <a:r>
              <a:rPr lang="en-US" dirty="0">
                <a:effectLst>
                  <a:glow rad="101600">
                    <a:srgbClr val="FFC000">
                      <a:alpha val="60000"/>
                    </a:srgbClr>
                  </a:glow>
                </a:effectLst>
              </a:rPr>
              <a:t>Wednesday: Handling Exceptions</a:t>
            </a:r>
          </a:p>
          <a:p>
            <a:r>
              <a:rPr lang="en-US" dirty="0"/>
              <a:t>Friday: Special Topic – Ethical Issues in Tech</a:t>
            </a:r>
          </a:p>
          <a:p>
            <a:r>
              <a:rPr lang="en-US" dirty="0"/>
              <a:t>FP2: Persona, Paper Prototype, and Architecture Diagram</a:t>
            </a:r>
          </a:p>
        </p:txBody>
      </p:sp>
    </p:spTree>
    <p:extLst>
      <p:ext uri="{BB962C8B-B14F-4D97-AF65-F5344CB8AC3E}">
        <p14:creationId xmlns:p14="http://schemas.microsoft.com/office/powerpoint/2010/main" val="264992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8A96-491A-8744-BCA5-19AA01363166}"/>
              </a:ext>
            </a:extLst>
          </p:cNvPr>
          <p:cNvSpPr>
            <a:spLocks noGrp="1"/>
          </p:cNvSpPr>
          <p:nvPr>
            <p:ph type="title"/>
          </p:nvPr>
        </p:nvSpPr>
        <p:spPr/>
        <p:txBody>
          <a:bodyPr/>
          <a:lstStyle/>
          <a:p>
            <a:r>
              <a:rPr lang="en-US" dirty="0"/>
              <a:t>Debrief about FP1</a:t>
            </a:r>
          </a:p>
        </p:txBody>
      </p:sp>
      <p:sp>
        <p:nvSpPr>
          <p:cNvPr id="3" name="Content Placeholder 2">
            <a:extLst>
              <a:ext uri="{FF2B5EF4-FFF2-40B4-BE49-F238E27FC236}">
                <a16:creationId xmlns:a16="http://schemas.microsoft.com/office/drawing/2014/main" id="{235C7F4F-35A2-984A-B42B-3FD9CA1A4411}"/>
              </a:ext>
            </a:extLst>
          </p:cNvPr>
          <p:cNvSpPr>
            <a:spLocks noGrp="1"/>
          </p:cNvSpPr>
          <p:nvPr>
            <p:ph idx="1"/>
          </p:nvPr>
        </p:nvSpPr>
        <p:spPr/>
        <p:txBody>
          <a:bodyPr/>
          <a:lstStyle/>
          <a:p>
            <a:r>
              <a:rPr lang="en-US" dirty="0"/>
              <a:t>41 </a:t>
            </a:r>
            <a:r>
              <a:rPr lang="en-US" b="1" dirty="0"/>
              <a:t>amazing </a:t>
            </a:r>
            <a:r>
              <a:rPr lang="en-US" dirty="0"/>
              <a:t>submissions (16 solo projects)</a:t>
            </a:r>
          </a:p>
          <a:p>
            <a:r>
              <a:rPr lang="en-US" dirty="0"/>
              <a:t>Ideas ranging from:</a:t>
            </a:r>
          </a:p>
          <a:p>
            <a:pPr lvl="1"/>
            <a:r>
              <a:rPr lang="en-US" dirty="0"/>
              <a:t>Videogames</a:t>
            </a:r>
          </a:p>
          <a:p>
            <a:pPr lvl="1"/>
            <a:r>
              <a:rPr lang="en-US" dirty="0"/>
              <a:t>Virtual gardens</a:t>
            </a:r>
          </a:p>
          <a:p>
            <a:pPr lvl="1"/>
            <a:r>
              <a:rPr lang="en-US" dirty="0"/>
              <a:t>Art galleries</a:t>
            </a:r>
          </a:p>
          <a:p>
            <a:pPr lvl="1"/>
            <a:r>
              <a:rPr lang="en-US" dirty="0"/>
              <a:t>Tools for college life (virtual tours, major requirement trackers, etc.)</a:t>
            </a:r>
          </a:p>
          <a:p>
            <a:pPr lvl="1"/>
            <a:r>
              <a:rPr lang="en-US" dirty="0"/>
              <a:t>…and many more!</a:t>
            </a:r>
          </a:p>
          <a:p>
            <a:r>
              <a:rPr lang="en-US" dirty="0"/>
              <a:t>Written feedback will be out this afternoon</a:t>
            </a:r>
          </a:p>
          <a:p>
            <a:r>
              <a:rPr lang="en-US" dirty="0"/>
              <a:t>Your team will then be registered as a group in Moodle</a:t>
            </a:r>
          </a:p>
          <a:p>
            <a:pPr lvl="1"/>
            <a:r>
              <a:rPr lang="en-US" dirty="0"/>
              <a:t>one submission for all group members</a:t>
            </a:r>
          </a:p>
          <a:p>
            <a:pPr lvl="1"/>
            <a:r>
              <a:rPr lang="en-US" dirty="0"/>
              <a:t>feedback automatically goes to all members</a:t>
            </a:r>
          </a:p>
        </p:txBody>
      </p:sp>
    </p:spTree>
    <p:extLst>
      <p:ext uri="{BB962C8B-B14F-4D97-AF65-F5344CB8AC3E}">
        <p14:creationId xmlns:p14="http://schemas.microsoft.com/office/powerpoint/2010/main" val="97917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87-A841-BF4A-B1DA-EEA01BB7B23A}"/>
              </a:ext>
            </a:extLst>
          </p:cNvPr>
          <p:cNvSpPr>
            <a:spLocks noGrp="1"/>
          </p:cNvSpPr>
          <p:nvPr>
            <p:ph type="title"/>
          </p:nvPr>
        </p:nvSpPr>
        <p:spPr/>
        <p:txBody>
          <a:bodyPr/>
          <a:lstStyle/>
          <a:p>
            <a:r>
              <a:rPr lang="en-US" dirty="0"/>
              <a:t>Outline for today</a:t>
            </a:r>
          </a:p>
        </p:txBody>
      </p:sp>
      <p:sp>
        <p:nvSpPr>
          <p:cNvPr id="3" name="Content Placeholder 2">
            <a:extLst>
              <a:ext uri="{FF2B5EF4-FFF2-40B4-BE49-F238E27FC236}">
                <a16:creationId xmlns:a16="http://schemas.microsoft.com/office/drawing/2014/main" id="{4398F3FE-021C-1648-815B-5872F41C208D}"/>
              </a:ext>
            </a:extLst>
          </p:cNvPr>
          <p:cNvSpPr>
            <a:spLocks noGrp="1"/>
          </p:cNvSpPr>
          <p:nvPr>
            <p:ph idx="1"/>
          </p:nvPr>
        </p:nvSpPr>
        <p:spPr/>
        <p:txBody>
          <a:bodyPr>
            <a:normAutofit/>
          </a:bodyPr>
          <a:lstStyle/>
          <a:p>
            <a:pPr>
              <a:buFont typeface="Wingdings" pitchFamily="2" charset="2"/>
              <a:buChar char="ü"/>
            </a:pPr>
            <a:r>
              <a:rPr lang="en-US" dirty="0">
                <a:solidFill>
                  <a:schemeClr val="bg1">
                    <a:lumMod val="75000"/>
                  </a:schemeClr>
                </a:solidFill>
              </a:rPr>
              <a:t>FP1 debrief</a:t>
            </a:r>
          </a:p>
          <a:p>
            <a:r>
              <a:rPr lang="en-US" dirty="0">
                <a:latin typeface="Arial" panose="020B0604020202020204" pitchFamily="34" charset="0"/>
                <a:cs typeface="Arial" panose="020B0604020202020204" pitchFamily="34" charset="0"/>
              </a:rPr>
              <a:t>Interaction basics</a:t>
            </a:r>
          </a:p>
          <a:p>
            <a:pPr lvl="1"/>
            <a:r>
              <a:rPr lang="en-US" dirty="0">
                <a:latin typeface="Arial" panose="020B0604020202020204" pitchFamily="34" charset="0"/>
                <a:cs typeface="Arial" panose="020B0604020202020204" pitchFamily="34" charset="0"/>
              </a:rPr>
              <a:t>mouse</a:t>
            </a:r>
          </a:p>
          <a:p>
            <a:pPr lvl="1"/>
            <a:r>
              <a:rPr lang="en-US" dirty="0">
                <a:latin typeface="Arial" panose="020B0604020202020204" pitchFamily="34" charset="0"/>
                <a:cs typeface="Arial" panose="020B0604020202020204" pitchFamily="34" charset="0"/>
              </a:rPr>
              <a:t>keyboard</a:t>
            </a:r>
          </a:p>
          <a:p>
            <a:r>
              <a:rPr lang="en-US" dirty="0">
                <a:latin typeface="Arial" panose="020B0604020202020204" pitchFamily="34" charset="0"/>
                <a:cs typeface="Arial" panose="020B0604020202020204" pitchFamily="34" charset="0"/>
              </a:rPr>
              <a:t>Starting Lab 10: Interactive Fish Tank</a:t>
            </a:r>
          </a:p>
        </p:txBody>
      </p:sp>
    </p:spTree>
    <p:extLst>
      <p:ext uri="{BB962C8B-B14F-4D97-AF65-F5344CB8AC3E}">
        <p14:creationId xmlns:p14="http://schemas.microsoft.com/office/powerpoint/2010/main" val="198585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a:stretch>
            <a:fillRect/>
          </a:stretch>
        </p:blipFill>
        <p:spPr>
          <a:xfrm>
            <a:off x="1750504" y="2417218"/>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lstStyle/>
          <a:p>
            <a:pPr marL="0" indent="0" algn="ctr">
              <a:buNone/>
            </a:pPr>
            <a:r>
              <a:rPr lang="en-US" dirty="0"/>
              <a:t>“graphical primitives”</a:t>
            </a:r>
          </a:p>
        </p:txBody>
      </p:sp>
      <p:grpSp>
        <p:nvGrpSpPr>
          <p:cNvPr id="10" name="Group 9"/>
          <p:cNvGrpSpPr/>
          <p:nvPr/>
        </p:nvGrpSpPr>
        <p:grpSpPr>
          <a:xfrm>
            <a:off x="5410200" y="3429000"/>
            <a:ext cx="1458696" cy="1833265"/>
            <a:chOff x="5410200" y="3429000"/>
            <a:chExt cx="1458696" cy="1833265"/>
          </a:xfrm>
        </p:grpSpPr>
        <p:grpSp>
          <p:nvGrpSpPr>
            <p:cNvPr id="21" name="Group 20"/>
            <p:cNvGrpSpPr/>
            <p:nvPr/>
          </p:nvGrpSpPr>
          <p:grpSpPr>
            <a:xfrm>
              <a:off x="5867400" y="4343400"/>
              <a:ext cx="1001496" cy="918865"/>
              <a:chOff x="6324600" y="4648200"/>
              <a:chExt cx="1001496" cy="918865"/>
            </a:xfrm>
          </p:grpSpPr>
          <p:cxnSp>
            <p:nvCxnSpPr>
              <p:cNvPr id="15" name="Straight Arrow Connector 14"/>
              <p:cNvCxnSpPr/>
              <p:nvPr/>
            </p:nvCxnSpPr>
            <p:spPr>
              <a:xfrm flipH="1" flipV="1">
                <a:off x="6477000" y="4648200"/>
                <a:ext cx="2286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24600" y="5105400"/>
                <a:ext cx="1001496" cy="461665"/>
              </a:xfrm>
              <a:prstGeom prst="rect">
                <a:avLst/>
              </a:prstGeom>
              <a:noFill/>
            </p:spPr>
            <p:txBody>
              <a:bodyPr wrap="none" rtlCol="0">
                <a:spAutoFit/>
              </a:bodyPr>
              <a:lstStyle/>
              <a:p>
                <a:r>
                  <a:rPr lang="en-US" sz="2400" dirty="0"/>
                  <a:t>Areas</a:t>
                </a:r>
              </a:p>
            </p:txBody>
          </p:sp>
        </p:grpSp>
        <p:sp>
          <p:nvSpPr>
            <p:cNvPr id="23" name="Rectangle 22"/>
            <p:cNvSpPr/>
            <p:nvPr/>
          </p:nvSpPr>
          <p:spPr>
            <a:xfrm>
              <a:off x="5410200" y="3429000"/>
              <a:ext cx="1143000" cy="762000"/>
            </a:xfrm>
            <a:prstGeom prst="rect">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3733800" y="2667000"/>
            <a:ext cx="1377644" cy="1600200"/>
            <a:chOff x="3733800" y="2667000"/>
            <a:chExt cx="1377644" cy="1600200"/>
          </a:xfrm>
        </p:grpSpPr>
        <p:grpSp>
          <p:nvGrpSpPr>
            <p:cNvPr id="20" name="Group 19"/>
            <p:cNvGrpSpPr/>
            <p:nvPr/>
          </p:nvGrpSpPr>
          <p:grpSpPr>
            <a:xfrm>
              <a:off x="4191000" y="2667000"/>
              <a:ext cx="920444" cy="990600"/>
              <a:chOff x="4032556" y="2743200"/>
              <a:chExt cx="920444" cy="990600"/>
            </a:xfrm>
          </p:grpSpPr>
          <p:cxnSp>
            <p:nvCxnSpPr>
              <p:cNvPr id="13" name="Straight Arrow Connector 12"/>
              <p:cNvCxnSpPr/>
              <p:nvPr/>
            </p:nvCxnSpPr>
            <p:spPr>
              <a:xfrm flipH="1">
                <a:off x="4191000" y="3200400"/>
                <a:ext cx="304800" cy="5334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032556" y="2743200"/>
                <a:ext cx="920444" cy="461665"/>
              </a:xfrm>
              <a:prstGeom prst="rect">
                <a:avLst/>
              </a:prstGeom>
              <a:noFill/>
            </p:spPr>
            <p:txBody>
              <a:bodyPr wrap="none" rtlCol="0">
                <a:spAutoFit/>
              </a:bodyPr>
              <a:lstStyle/>
              <a:p>
                <a:r>
                  <a:rPr lang="en-US" sz="2400" dirty="0"/>
                  <a:t>Lines</a:t>
                </a:r>
              </a:p>
            </p:txBody>
          </p:sp>
        </p:grpSp>
        <p:cxnSp>
          <p:nvCxnSpPr>
            <p:cNvPr id="25" name="Straight Connector 24"/>
            <p:cNvCxnSpPr/>
            <p:nvPr/>
          </p:nvCxnSpPr>
          <p:spPr>
            <a:xfrm>
              <a:off x="3733800" y="3352800"/>
              <a:ext cx="990600" cy="914400"/>
            </a:xfrm>
            <a:prstGeom prst="line">
              <a:avLst/>
            </a:prstGeom>
            <a:ln w="76200" cap="rnd" cmpd="sng">
              <a:solidFill>
                <a:srgbClr val="7F80FF"/>
              </a:solidFill>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2362200" y="3962400"/>
            <a:ext cx="1040068" cy="1376065"/>
            <a:chOff x="2362200" y="3962400"/>
            <a:chExt cx="1040068" cy="1376065"/>
          </a:xfrm>
        </p:grpSpPr>
        <p:grpSp>
          <p:nvGrpSpPr>
            <p:cNvPr id="19" name="Group 18"/>
            <p:cNvGrpSpPr/>
            <p:nvPr/>
          </p:nvGrpSpPr>
          <p:grpSpPr>
            <a:xfrm>
              <a:off x="2362200" y="4267200"/>
              <a:ext cx="1040068" cy="1071265"/>
              <a:chOff x="1066800" y="3886200"/>
              <a:chExt cx="1040068" cy="1071265"/>
            </a:xfrm>
          </p:grpSpPr>
          <p:cxnSp>
            <p:nvCxnSpPr>
              <p:cNvPr id="9" name="Straight Arrow Connector 8"/>
              <p:cNvCxnSpPr/>
              <p:nvPr/>
            </p:nvCxnSpPr>
            <p:spPr>
              <a:xfrm flipV="1">
                <a:off x="1524000" y="3886200"/>
                <a:ext cx="76200" cy="68580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066800" y="4495800"/>
                <a:ext cx="1040068" cy="461665"/>
              </a:xfrm>
              <a:prstGeom prst="rect">
                <a:avLst/>
              </a:prstGeom>
              <a:noFill/>
            </p:spPr>
            <p:txBody>
              <a:bodyPr wrap="none" rtlCol="0">
                <a:spAutoFit/>
              </a:bodyPr>
              <a:lstStyle/>
              <a:p>
                <a:r>
                  <a:rPr lang="en-US" sz="2400" dirty="0"/>
                  <a:t>Points</a:t>
                </a:r>
              </a:p>
            </p:txBody>
          </p:sp>
        </p:grpSp>
        <p:sp>
          <p:nvSpPr>
            <p:cNvPr id="27" name="Oval 26"/>
            <p:cNvSpPr/>
            <p:nvPr/>
          </p:nvSpPr>
          <p:spPr>
            <a:xfrm>
              <a:off x="2819400" y="3962400"/>
              <a:ext cx="228600" cy="228600"/>
            </a:xfrm>
            <a:prstGeom prst="ellipse">
              <a:avLst/>
            </a:prstGeom>
            <a:solidFill>
              <a:srgbClr val="7F8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616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1750504" y="2417218"/>
            <a:ext cx="5717096" cy="4212182"/>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Draw stuff</a:t>
            </a:r>
          </a:p>
        </p:txBody>
      </p:sp>
      <p:sp>
        <p:nvSpPr>
          <p:cNvPr id="3" name="Content Placeholder 2"/>
          <p:cNvSpPr>
            <a:spLocks noGrp="1"/>
          </p:cNvSpPr>
          <p:nvPr>
            <p:ph idx="1"/>
          </p:nvPr>
        </p:nvSpPr>
        <p:spPr/>
        <p:txBody>
          <a:bodyPr/>
          <a:lstStyle/>
          <a:p>
            <a:pPr marL="0" indent="0" algn="ctr">
              <a:buNone/>
            </a:pPr>
            <a:r>
              <a:rPr lang="en-US" dirty="0"/>
              <a:t>using the </a:t>
            </a:r>
            <a:r>
              <a:rPr lang="en-US" b="1" dirty="0">
                <a:latin typeface="Courier" pitchFamily="2" charset="0"/>
              </a:rPr>
              <a:t>graphics</a:t>
            </a:r>
            <a:r>
              <a:rPr lang="en-US" dirty="0"/>
              <a:t> module</a:t>
            </a:r>
          </a:p>
        </p:txBody>
      </p:sp>
      <p:pic>
        <p:nvPicPr>
          <p:cNvPr id="7" name="Picture 6">
            <a:extLst>
              <a:ext uri="{FF2B5EF4-FFF2-40B4-BE49-F238E27FC236}">
                <a16:creationId xmlns:a16="http://schemas.microsoft.com/office/drawing/2014/main" id="{444D7C0D-D2ED-F646-B37E-82394A485792}"/>
              </a:ext>
            </a:extLst>
          </p:cNvPr>
          <p:cNvPicPr>
            <a:picLocks noChangeAspect="1"/>
          </p:cNvPicPr>
          <p:nvPr/>
        </p:nvPicPr>
        <p:blipFill rotWithShape="1">
          <a:blip r:embed="rId4"/>
          <a:srcRect t="16505"/>
          <a:stretch/>
        </p:blipFill>
        <p:spPr>
          <a:xfrm>
            <a:off x="3214255" y="3097762"/>
            <a:ext cx="2925288" cy="1870657"/>
          </a:xfrm>
          <a:prstGeom prst="rect">
            <a:avLst/>
          </a:prstGeom>
        </p:spPr>
      </p:pic>
    </p:spTree>
    <p:extLst>
      <p:ext uri="{BB962C8B-B14F-4D97-AF65-F5344CB8AC3E}">
        <p14:creationId xmlns:p14="http://schemas.microsoft.com/office/powerpoint/2010/main" val="990260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D26E61-0001-564A-906B-EB402429C5A2}"/>
              </a:ext>
            </a:extLst>
          </p:cNvPr>
          <p:cNvPicPr>
            <a:picLocks noChangeAspect="1"/>
          </p:cNvPicPr>
          <p:nvPr/>
        </p:nvPicPr>
        <p:blipFill rotWithShape="1">
          <a:blip r:embed="rId2"/>
          <a:srcRect t="16505"/>
          <a:stretch/>
        </p:blipFill>
        <p:spPr>
          <a:xfrm>
            <a:off x="3214255" y="3097762"/>
            <a:ext cx="2925288" cy="1870657"/>
          </a:xfrm>
          <a:prstGeom prst="rect">
            <a:avLst/>
          </a:prstGeom>
        </p:spPr>
      </p:pic>
      <p:sp>
        <p:nvSpPr>
          <p:cNvPr id="2" name="Title 1"/>
          <p:cNvSpPr>
            <a:spLocks noGrp="1"/>
          </p:cNvSpPr>
          <p:nvPr>
            <p:ph type="title"/>
          </p:nvPr>
        </p:nvSpPr>
        <p:spPr/>
        <p:txBody>
          <a:bodyPr/>
          <a:lstStyle/>
          <a:p>
            <a:pPr marL="571500" indent="-571500">
              <a:buFont typeface="Wingdings" pitchFamily="2" charset="2"/>
              <a:buChar char="ü"/>
            </a:pPr>
            <a:r>
              <a:rPr lang="en-US" dirty="0"/>
              <a:t>Make it move</a:t>
            </a:r>
          </a:p>
        </p:txBody>
      </p:sp>
      <p:pic>
        <p:nvPicPr>
          <p:cNvPr id="5" name="Picture 4">
            <a:extLst>
              <a:ext uri="{FF2B5EF4-FFF2-40B4-BE49-F238E27FC236}">
                <a16:creationId xmlns:a16="http://schemas.microsoft.com/office/drawing/2014/main" id="{A879834B-3331-1B46-BC7C-7BDE16D6675B}"/>
              </a:ext>
            </a:extLst>
          </p:cNvPr>
          <p:cNvPicPr>
            <a:picLocks noChangeAspect="1"/>
          </p:cNvPicPr>
          <p:nvPr/>
        </p:nvPicPr>
        <p:blipFill>
          <a:blip r:embed="rId3"/>
          <a:stretch>
            <a:fillRect/>
          </a:stretch>
        </p:blipFill>
        <p:spPr>
          <a:xfrm>
            <a:off x="1750504" y="2417218"/>
            <a:ext cx="5717096" cy="4212182"/>
          </a:xfrm>
          <a:prstGeom prst="rect">
            <a:avLst/>
          </a:prstGeom>
        </p:spPr>
      </p:pic>
      <p:sp>
        <p:nvSpPr>
          <p:cNvPr id="7" name="Rectangle 6">
            <a:extLst>
              <a:ext uri="{FF2B5EF4-FFF2-40B4-BE49-F238E27FC236}">
                <a16:creationId xmlns:a16="http://schemas.microsoft.com/office/drawing/2014/main" id="{7787D0E2-31C8-7C4F-B439-20C8F528BA01}"/>
              </a:ext>
            </a:extLst>
          </p:cNvPr>
          <p:cNvSpPr/>
          <p:nvPr/>
        </p:nvSpPr>
        <p:spPr>
          <a:xfrm>
            <a:off x="0" y="2417218"/>
            <a:ext cx="1959429" cy="3050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7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accel="50000" fill="hold" nodeType="clickEffect">
                                  <p:stCondLst>
                                    <p:cond delay="0"/>
                                  </p:stCondLst>
                                  <p:childTnLst>
                                    <p:anim calcmode="lin" valueType="num">
                                      <p:cBhvr additive="base">
                                        <p:cTn id="6" dur="2000"/>
                                        <p:tgtEl>
                                          <p:spTgt spid="6"/>
                                        </p:tgtEl>
                                        <p:attrNameLst>
                                          <p:attrName>ppt_x</p:attrName>
                                        </p:attrNameLst>
                                      </p:cBhvr>
                                      <p:tavLst>
                                        <p:tav tm="0">
                                          <p:val>
                                            <p:strVal val="ppt_x"/>
                                          </p:val>
                                        </p:tav>
                                        <p:tav tm="100000">
                                          <p:val>
                                            <p:strVal val="0-ppt_w/2"/>
                                          </p:val>
                                        </p:tav>
                                      </p:tavLst>
                                    </p:anim>
                                    <p:anim calcmode="lin" valueType="num">
                                      <p:cBhvr additive="base">
                                        <p:cTn id="7" dur="2000"/>
                                        <p:tgtEl>
                                          <p:spTgt spid="6"/>
                                        </p:tgtEl>
                                        <p:attrNameLst>
                                          <p:attrName>ppt_y</p:attrName>
                                        </p:attrNameLst>
                                      </p:cBhvr>
                                      <p:tavLst>
                                        <p:tav tm="0">
                                          <p:val>
                                            <p:strVal val="ppt_y"/>
                                          </p:val>
                                        </p:tav>
                                        <p:tav tm="100000">
                                          <p:val>
                                            <p:strVal val="ppt_y"/>
                                          </p:val>
                                        </p:tav>
                                      </p:tavLst>
                                    </p:anim>
                                    <p:set>
                                      <p:cBhvr>
                                        <p:cTn id="8"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5068-E38F-CB43-98DC-00A6B86D2288}"/>
              </a:ext>
            </a:extLst>
          </p:cNvPr>
          <p:cNvSpPr>
            <a:spLocks noGrp="1"/>
          </p:cNvSpPr>
          <p:nvPr>
            <p:ph type="title"/>
          </p:nvPr>
        </p:nvSpPr>
        <p:spPr/>
        <p:txBody>
          <a:bodyPr/>
          <a:lstStyle/>
          <a:p>
            <a:r>
              <a:rPr lang="en-US" dirty="0"/>
              <a:t>3. Get input from the user and react</a:t>
            </a:r>
          </a:p>
        </p:txBody>
      </p:sp>
      <p:pic>
        <p:nvPicPr>
          <p:cNvPr id="5" name="Picture 4">
            <a:extLst>
              <a:ext uri="{FF2B5EF4-FFF2-40B4-BE49-F238E27FC236}">
                <a16:creationId xmlns:a16="http://schemas.microsoft.com/office/drawing/2014/main" id="{587281F4-6E69-9548-BD5B-F526D7D8892B}"/>
              </a:ext>
            </a:extLst>
          </p:cNvPr>
          <p:cNvPicPr>
            <a:picLocks noChangeAspect="1"/>
          </p:cNvPicPr>
          <p:nvPr/>
        </p:nvPicPr>
        <p:blipFill>
          <a:blip r:embed="rId2"/>
          <a:stretch>
            <a:fillRect/>
          </a:stretch>
        </p:blipFill>
        <p:spPr>
          <a:xfrm>
            <a:off x="1750504" y="2417218"/>
            <a:ext cx="5717096" cy="4212182"/>
          </a:xfrm>
          <a:prstGeom prst="rect">
            <a:avLst/>
          </a:prstGeom>
        </p:spPr>
      </p:pic>
      <p:pic>
        <p:nvPicPr>
          <p:cNvPr id="6" name="Picture 5">
            <a:extLst>
              <a:ext uri="{FF2B5EF4-FFF2-40B4-BE49-F238E27FC236}">
                <a16:creationId xmlns:a16="http://schemas.microsoft.com/office/drawing/2014/main" id="{EE91F95E-AEAD-7F44-B7EE-D94CFE538B3B}"/>
              </a:ext>
            </a:extLst>
          </p:cNvPr>
          <p:cNvPicPr>
            <a:picLocks noChangeAspect="1"/>
          </p:cNvPicPr>
          <p:nvPr/>
        </p:nvPicPr>
        <p:blipFill rotWithShape="1">
          <a:blip r:embed="rId3"/>
          <a:srcRect t="16505"/>
          <a:stretch/>
        </p:blipFill>
        <p:spPr>
          <a:xfrm>
            <a:off x="3214255" y="3097762"/>
            <a:ext cx="2925288" cy="1870657"/>
          </a:xfrm>
          <a:prstGeom prst="rect">
            <a:avLst/>
          </a:prstGeom>
        </p:spPr>
      </p:pic>
      <p:pic>
        <p:nvPicPr>
          <p:cNvPr id="9" name="Picture 8">
            <a:extLst>
              <a:ext uri="{FF2B5EF4-FFF2-40B4-BE49-F238E27FC236}">
                <a16:creationId xmlns:a16="http://schemas.microsoft.com/office/drawing/2014/main" id="{4EF400B6-D8AC-DE46-ADE1-C830C7EAB42E}"/>
              </a:ext>
            </a:extLst>
          </p:cNvPr>
          <p:cNvPicPr>
            <a:picLocks noChangeAspect="1"/>
          </p:cNvPicPr>
          <p:nvPr/>
        </p:nvPicPr>
        <p:blipFill>
          <a:blip r:embed="rId4"/>
          <a:stretch>
            <a:fillRect/>
          </a:stretch>
        </p:blipFill>
        <p:spPr>
          <a:xfrm>
            <a:off x="3214254" y="3194168"/>
            <a:ext cx="2925289" cy="1774251"/>
          </a:xfrm>
          <a:prstGeom prst="rect">
            <a:avLst/>
          </a:prstGeom>
        </p:spPr>
      </p:pic>
    </p:spTree>
    <p:extLst>
      <p:ext uri="{BB962C8B-B14F-4D97-AF65-F5344CB8AC3E}">
        <p14:creationId xmlns:p14="http://schemas.microsoft.com/office/powerpoint/2010/main" val="280268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51B-3A13-7A41-B0B5-978605507395}"/>
              </a:ext>
            </a:extLst>
          </p:cNvPr>
          <p:cNvSpPr>
            <a:spLocks noGrp="1"/>
          </p:cNvSpPr>
          <p:nvPr>
            <p:ph type="title"/>
          </p:nvPr>
        </p:nvSpPr>
        <p:spPr/>
        <p:txBody>
          <a:bodyPr/>
          <a:lstStyle/>
          <a:p>
            <a:r>
              <a:rPr lang="en-US" dirty="0"/>
              <a:t>Lecture 4: first experience with user input</a:t>
            </a:r>
          </a:p>
        </p:txBody>
      </p:sp>
      <p:pic>
        <p:nvPicPr>
          <p:cNvPr id="5" name="Content Placeholder 4">
            <a:extLst>
              <a:ext uri="{FF2B5EF4-FFF2-40B4-BE49-F238E27FC236}">
                <a16:creationId xmlns:a16="http://schemas.microsoft.com/office/drawing/2014/main" id="{A45D369D-4E9D-1B4A-9A84-5C23DC7D295B}"/>
              </a:ext>
            </a:extLst>
          </p:cNvPr>
          <p:cNvPicPr>
            <a:picLocks noGrp="1" noChangeAspect="1"/>
          </p:cNvPicPr>
          <p:nvPr>
            <p:ph idx="1"/>
          </p:nvPr>
        </p:nvPicPr>
        <p:blipFill>
          <a:blip r:embed="rId2"/>
          <a:stretch>
            <a:fillRect/>
          </a:stretch>
        </p:blipFill>
        <p:spPr>
          <a:xfrm>
            <a:off x="1460500" y="1469050"/>
            <a:ext cx="6223000" cy="4673600"/>
          </a:xfrm>
          <a:ln>
            <a:solidFill>
              <a:srgbClr val="003470"/>
            </a:solidFill>
          </a:ln>
        </p:spPr>
      </p:pic>
    </p:spTree>
    <p:extLst>
      <p:ext uri="{BB962C8B-B14F-4D97-AF65-F5344CB8AC3E}">
        <p14:creationId xmlns:p14="http://schemas.microsoft.com/office/powerpoint/2010/main" val="3215088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mith Lecture Notes">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Smith Lecture Notes" id="{46169177-CDC7-AC47-86B1-F3BCE136FEF8}" vid="{7BAB2AA1-C785-C741-AEF1-9BD477DBA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27737</TotalTime>
  <Words>617</Words>
  <Application>Microsoft Macintosh PowerPoint</Application>
  <PresentationFormat>On-screen Show (4:3)</PresentationFormat>
  <Paragraphs>102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vt:lpstr>
      <vt:lpstr>Lucida Grande</vt:lpstr>
      <vt:lpstr>Wingdings</vt:lpstr>
      <vt:lpstr>Smith Lecture Notes</vt:lpstr>
      <vt:lpstr>Lecture 30: Interaction</vt:lpstr>
      <vt:lpstr>Announcements</vt:lpstr>
      <vt:lpstr>Debrief about FP1</vt:lpstr>
      <vt:lpstr>Outline for today</vt:lpstr>
      <vt:lpstr>Draw stuff</vt:lpstr>
      <vt:lpstr>Draw stuff</vt:lpstr>
      <vt:lpstr>Make it move</vt:lpstr>
      <vt:lpstr>3. Get input from the user and react</vt:lpstr>
      <vt:lpstr>Lecture 4: first experience with user input</vt:lpstr>
      <vt:lpstr>Interaction (def.)</vt:lpstr>
      <vt:lpstr>Example: Rubik’s Cube</vt:lpstr>
      <vt:lpstr>Low-level vs. high-level interactions</vt:lpstr>
      <vt:lpstr>Interaction with graphics objects</vt:lpstr>
      <vt:lpstr>Our first interactive graphics program </vt:lpstr>
      <vt:lpstr>Notes about keyboard interaction</vt:lpstr>
      <vt:lpstr>Outline</vt:lpstr>
      <vt:lpstr>Challenge 1: press ’q’ to quit</vt:lpstr>
      <vt:lpstr>Challenge 2: fish position</vt:lpstr>
      <vt:lpstr>Challenge 3:  fish frenzy</vt:lpstr>
      <vt:lpstr>Coming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Monday: Introduction to Computer Science</dc:title>
  <dc:creator>R. Jordan Crouser</dc:creator>
  <cp:lastModifiedBy>R. Jordan Crouser</cp:lastModifiedBy>
  <cp:revision>341</cp:revision>
  <cp:lastPrinted>2018-11-16T16:03:43Z</cp:lastPrinted>
  <dcterms:created xsi:type="dcterms:W3CDTF">2018-06-21T16:17:33Z</dcterms:created>
  <dcterms:modified xsi:type="dcterms:W3CDTF">2020-11-16T14:19:13Z</dcterms:modified>
</cp:coreProperties>
</file>