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9"/>
  </p:notesMasterIdLst>
  <p:sldIdLst>
    <p:sldId id="410" r:id="rId2"/>
    <p:sldId id="413" r:id="rId3"/>
    <p:sldId id="419" r:id="rId4"/>
    <p:sldId id="421" r:id="rId5"/>
    <p:sldId id="422" r:id="rId6"/>
    <p:sldId id="420" r:id="rId7"/>
    <p:sldId id="423" r:id="rId8"/>
    <p:sldId id="424" r:id="rId9"/>
    <p:sldId id="425" r:id="rId10"/>
    <p:sldId id="426" r:id="rId11"/>
    <p:sldId id="427" r:id="rId12"/>
    <p:sldId id="428" r:id="rId13"/>
    <p:sldId id="429" r:id="rId14"/>
    <p:sldId id="431" r:id="rId15"/>
    <p:sldId id="432" r:id="rId16"/>
    <p:sldId id="430" r:id="rId17"/>
    <p:sldId id="433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470"/>
    <a:srgbClr val="FF9100"/>
    <a:srgbClr val="A325BE"/>
    <a:srgbClr val="010138"/>
    <a:srgbClr val="FFD579"/>
    <a:srgbClr val="2E3B4B"/>
    <a:srgbClr val="0101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11"/>
    <p:restoredTop sz="97525"/>
  </p:normalViewPr>
  <p:slideViewPr>
    <p:cSldViewPr snapToGrid="0" snapToObjects="1">
      <p:cViewPr>
        <p:scale>
          <a:sx n="164" d="100"/>
          <a:sy n="164" d="100"/>
        </p:scale>
        <p:origin x="2368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03AEEC-4EB2-C247-8D29-DBDCD2F840DD}" type="datetimeFigureOut">
              <a:rPr lang="en-US" smtClean="0"/>
              <a:t>11/18/20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F12483-E947-6F4E-A75E-B2E677827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0680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0254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841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 stops! As of right now, we don’t have any way to recover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745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074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8646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>
                <a:solidFill>
                  <a:srgbClr val="003470"/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rgbClr val="00347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1C8C5-D3B4-0743-815D-435213ECCE57}" type="datetimeFigureOut">
              <a:rPr lang="en-US" smtClean="0"/>
              <a:t>11/18/20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5C343-171F-4C46-8FFE-4CDE8BCC166D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rgbClr val="0026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6528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1C8C5-D3B4-0743-815D-435213ECCE57}" type="datetimeFigureOut">
              <a:rPr lang="en-US" smtClean="0"/>
              <a:t>11/18/20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5C343-171F-4C46-8FFE-4CDE8BCC1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46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1C8C5-D3B4-0743-815D-435213ECCE57}" type="datetimeFigureOut">
              <a:rPr lang="en-US" smtClean="0"/>
              <a:t>11/18/20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5C343-171F-4C46-8FFE-4CDE8BCC1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2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2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1C8C5-D3B4-0743-815D-435213ECCE57}" type="datetimeFigureOut">
              <a:rPr lang="en-US" smtClean="0"/>
              <a:t>11/18/20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5C343-171F-4C46-8FFE-4CDE8BCC1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988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1C8C5-D3B4-0743-815D-435213ECCE57}" type="datetimeFigureOut">
              <a:rPr lang="en-US" smtClean="0"/>
              <a:t>11/18/20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5C343-171F-4C46-8FFE-4CDE8BCC166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41382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1C8C5-D3B4-0743-815D-435213ECCE57}" type="datetimeFigureOut">
              <a:rPr lang="en-US" smtClean="0"/>
              <a:t>11/18/20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5C343-171F-4C46-8FFE-4CDE8BCC1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276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1C8C5-D3B4-0743-815D-435213ECCE57}" type="datetimeFigureOut">
              <a:rPr lang="en-US" smtClean="0"/>
              <a:t>11/18/20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5C343-171F-4C46-8FFE-4CDE8BCC166D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8633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1C8C5-D3B4-0743-815D-435213ECCE57}" type="datetimeFigureOut">
              <a:rPr lang="en-US" smtClean="0"/>
              <a:t>11/18/20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5C343-171F-4C46-8FFE-4CDE8BCC1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632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1C8C5-D3B4-0743-815D-435213ECCE57}" type="datetimeFigureOut">
              <a:rPr lang="en-US" smtClean="0"/>
              <a:t>11/18/20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5C343-171F-4C46-8FFE-4CDE8BCC1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875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1C8C5-D3B4-0743-815D-435213ECCE57}" type="datetimeFigureOut">
              <a:rPr lang="en-US" smtClean="0"/>
              <a:t>11/18/20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5C343-171F-4C46-8FFE-4CDE8BCC166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8619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1C8C5-D3B4-0743-815D-435213ECCE57}" type="datetimeFigureOut">
              <a:rPr lang="en-US" smtClean="0"/>
              <a:t>11/18/20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5C343-171F-4C46-8FFE-4CDE8BCC1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17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 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rgbClr val="0026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D4B1C8C5-D3B4-0743-815D-435213ECCE57}" type="datetimeFigureOut">
              <a:rPr lang="en-US" smtClean="0"/>
              <a:t>11/18/20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F575C343-171F-4C46-8FFE-4CDE8BCC1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26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spc="-100" baseline="0">
          <a:solidFill>
            <a:srgbClr val="003470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rgbClr val="003470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Lucida Grande"/>
        <a:buChar char="-"/>
        <a:defRPr sz="2000" kern="1200">
          <a:solidFill>
            <a:srgbClr val="003470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charset="2"/>
        <a:buChar char=""/>
        <a:defRPr sz="1800" kern="1200">
          <a:solidFill>
            <a:srgbClr val="003470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rgbClr val="003470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rgbClr val="003470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000" cap="none" dirty="0"/>
              <a:t>Lecture 31:</a:t>
            </a:r>
            <a:br>
              <a:rPr lang="en-US" dirty="0"/>
            </a:br>
            <a:r>
              <a:rPr lang="en-US" sz="4400" dirty="0"/>
              <a:t>Handling Exceptions</a:t>
            </a:r>
            <a:endParaRPr lang="en-US" sz="2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CSC111: Introduction to CS through Programming</a:t>
            </a:r>
          </a:p>
          <a:p>
            <a:r>
              <a:rPr lang="en-US" sz="2000" dirty="0"/>
              <a:t>R. Jordan Crouser</a:t>
            </a:r>
          </a:p>
          <a:p>
            <a:r>
              <a:rPr lang="en-US" sz="2000" dirty="0"/>
              <a:t>Assistant Professor of Computer Science</a:t>
            </a:r>
          </a:p>
          <a:p>
            <a:r>
              <a:rPr lang="en-US" sz="2000" dirty="0"/>
              <a:t>Smith College</a:t>
            </a:r>
          </a:p>
        </p:txBody>
      </p:sp>
    </p:spTree>
    <p:extLst>
      <p:ext uri="{BB962C8B-B14F-4D97-AF65-F5344CB8AC3E}">
        <p14:creationId xmlns:p14="http://schemas.microsoft.com/office/powerpoint/2010/main" val="23324571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Content Placeholder 1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83F2C691-985F-0D47-BFAB-8DAD5D17D7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14071" t="26999" r="12124" b="24420"/>
          <a:stretch/>
        </p:blipFill>
        <p:spPr>
          <a:xfrm>
            <a:off x="1060814" y="1634698"/>
            <a:ext cx="6748757" cy="3459008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A9D3350-98C2-9F42-B6AE-73845D95DE13}"/>
              </a:ext>
            </a:extLst>
          </p:cNvPr>
          <p:cNvGrpSpPr/>
          <p:nvPr/>
        </p:nvGrpSpPr>
        <p:grpSpPr>
          <a:xfrm>
            <a:off x="3732051" y="1017722"/>
            <a:ext cx="4633000" cy="2542768"/>
            <a:chOff x="3216304" y="1534792"/>
            <a:chExt cx="4633000" cy="2542768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334A256-910E-0E4E-9B49-37FCB94C2108}"/>
                </a:ext>
              </a:extLst>
            </p:cNvPr>
            <p:cNvSpPr txBox="1"/>
            <p:nvPr/>
          </p:nvSpPr>
          <p:spPr>
            <a:xfrm>
              <a:off x="3216304" y="1534792"/>
              <a:ext cx="4633000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003470"/>
                  </a:solidFill>
                </a:rPr>
                <a:t>What happens if the user enters </a:t>
              </a:r>
            </a:p>
            <a:p>
              <a:pPr algn="ctr"/>
              <a:r>
                <a:rPr lang="en-US" sz="2400" dirty="0">
                  <a:solidFill>
                    <a:srgbClr val="003470"/>
                  </a:solidFill>
                </a:rPr>
                <a:t>a </a:t>
              </a:r>
              <a:r>
                <a:rPr lang="en-US" sz="2400" b="1" dirty="0">
                  <a:solidFill>
                    <a:srgbClr val="003470"/>
                  </a:solidFill>
                </a:rPr>
                <a:t>negative</a:t>
              </a:r>
              <a:r>
                <a:rPr lang="en-US" sz="2400" dirty="0">
                  <a:solidFill>
                    <a:srgbClr val="003470"/>
                  </a:solidFill>
                </a:rPr>
                <a:t> number?</a:t>
              </a:r>
              <a:endParaRPr lang="en-US" sz="3600" dirty="0">
                <a:solidFill>
                  <a:srgbClr val="003470"/>
                </a:solidFill>
              </a:endParaRPr>
            </a:p>
          </p:txBody>
        </p:sp>
        <p:sp>
          <p:nvSpPr>
            <p:cNvPr id="8" name="Circular Arrow 7">
              <a:extLst>
                <a:ext uri="{FF2B5EF4-FFF2-40B4-BE49-F238E27FC236}">
                  <a16:creationId xmlns:a16="http://schemas.microsoft.com/office/drawing/2014/main" id="{74252315-40CE-E54A-80DA-CB839700E0F6}"/>
                </a:ext>
              </a:extLst>
            </p:cNvPr>
            <p:cNvSpPr/>
            <p:nvPr/>
          </p:nvSpPr>
          <p:spPr>
            <a:xfrm rot="224924" flipH="1">
              <a:off x="3281528" y="2015181"/>
              <a:ext cx="2052445" cy="2062379"/>
            </a:xfrm>
            <a:prstGeom prst="circularArrow">
              <a:avLst>
                <a:gd name="adj1" fmla="val 1411"/>
                <a:gd name="adj2" fmla="val 1563058"/>
                <a:gd name="adj3" fmla="val 20880751"/>
                <a:gd name="adj4" fmla="val 17474567"/>
                <a:gd name="adj5" fmla="val 7233"/>
              </a:avLst>
            </a:prstGeom>
            <a:solidFill>
              <a:srgbClr val="003470"/>
            </a:solidFill>
            <a:ln cap="rnd">
              <a:solidFill>
                <a:srgbClr val="0034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35425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Content Placeholder 1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AC13DC94-CF30-0049-A169-60C397382FB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219" t="27031" r="10781" b="11772"/>
          <a:stretch/>
        </p:blipFill>
        <p:spPr>
          <a:xfrm>
            <a:off x="1076312" y="1626687"/>
            <a:ext cx="6858000" cy="4357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A9D3350-98C2-9F42-B6AE-73845D95DE13}"/>
              </a:ext>
            </a:extLst>
          </p:cNvPr>
          <p:cNvGrpSpPr/>
          <p:nvPr/>
        </p:nvGrpSpPr>
        <p:grpSpPr>
          <a:xfrm>
            <a:off x="4334642" y="1219200"/>
            <a:ext cx="3988623" cy="2476034"/>
            <a:chOff x="1558916" y="-2314682"/>
            <a:chExt cx="3988623" cy="2476034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334A256-910E-0E4E-9B49-37FCB94C2108}"/>
                </a:ext>
              </a:extLst>
            </p:cNvPr>
            <p:cNvSpPr txBox="1"/>
            <p:nvPr/>
          </p:nvSpPr>
          <p:spPr>
            <a:xfrm>
              <a:off x="2437393" y="-2314682"/>
              <a:ext cx="311014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003470"/>
                  </a:solidFill>
                </a:rPr>
                <a:t>What happens if the </a:t>
              </a:r>
            </a:p>
            <a:p>
              <a:pPr algn="ctr"/>
              <a:r>
                <a:rPr lang="en-US" sz="2400" dirty="0">
                  <a:solidFill>
                    <a:srgbClr val="003470"/>
                  </a:solidFill>
                </a:rPr>
                <a:t>user enters a </a:t>
              </a:r>
              <a:r>
                <a:rPr lang="en-US" sz="2400" b="1" dirty="0">
                  <a:solidFill>
                    <a:srgbClr val="003470"/>
                  </a:solidFill>
                </a:rPr>
                <a:t>string</a:t>
              </a:r>
              <a:r>
                <a:rPr lang="en-US" sz="2400" dirty="0">
                  <a:solidFill>
                    <a:srgbClr val="003470"/>
                  </a:solidFill>
                </a:rPr>
                <a:t>?</a:t>
              </a:r>
              <a:endParaRPr lang="en-US" sz="3600" dirty="0">
                <a:solidFill>
                  <a:srgbClr val="003470"/>
                </a:solidFill>
              </a:endParaRPr>
            </a:p>
          </p:txBody>
        </p:sp>
        <p:sp>
          <p:nvSpPr>
            <p:cNvPr id="7" name="Circular Arrow 6">
              <a:extLst>
                <a:ext uri="{FF2B5EF4-FFF2-40B4-BE49-F238E27FC236}">
                  <a16:creationId xmlns:a16="http://schemas.microsoft.com/office/drawing/2014/main" id="{74252315-40CE-E54A-80DA-CB839700E0F6}"/>
                </a:ext>
              </a:extLst>
            </p:cNvPr>
            <p:cNvSpPr/>
            <p:nvPr/>
          </p:nvSpPr>
          <p:spPr>
            <a:xfrm rot="735409" flipH="1">
              <a:off x="1558916" y="-1901027"/>
              <a:ext cx="2052445" cy="2062379"/>
            </a:xfrm>
            <a:prstGeom prst="circularArrow">
              <a:avLst>
                <a:gd name="adj1" fmla="val 1411"/>
                <a:gd name="adj2" fmla="val 1563058"/>
                <a:gd name="adj3" fmla="val 20880751"/>
                <a:gd name="adj4" fmla="val 17474567"/>
                <a:gd name="adj5" fmla="val 7233"/>
              </a:avLst>
            </a:prstGeom>
            <a:solidFill>
              <a:srgbClr val="003470"/>
            </a:solidFill>
            <a:ln cap="rnd">
              <a:solidFill>
                <a:srgbClr val="0034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pic>
        <p:nvPicPr>
          <p:cNvPr id="25" name="Content Placeholder 1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8FEE9B90-4142-3B43-87B9-6585E969809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</a:blip>
          <a:srcRect l="21825" t="51531" r="11904" b="31926"/>
          <a:stretch/>
        </p:blipFill>
        <p:spPr>
          <a:xfrm>
            <a:off x="1775429" y="3371094"/>
            <a:ext cx="6059839" cy="1177872"/>
          </a:xfrm>
          <a:prstGeom prst="rect">
            <a:avLst/>
          </a:prstGeom>
          <a:effectLst>
            <a:glow rad="101600">
              <a:srgbClr val="FFC000">
                <a:alpha val="60000"/>
              </a:srgbClr>
            </a:glow>
          </a:effectLst>
        </p:spPr>
      </p:pic>
    </p:spTree>
    <p:extLst>
      <p:ext uri="{BB962C8B-B14F-4D97-AF65-F5344CB8AC3E}">
        <p14:creationId xmlns:p14="http://schemas.microsoft.com/office/powerpoint/2010/main" val="412467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try...except</a:t>
            </a:r>
            <a:r>
              <a:rPr lang="en-US" dirty="0"/>
              <a:t> block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some cases where avoiding an 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Exception</a:t>
            </a:r>
            <a:r>
              <a:rPr lang="en-US" dirty="0"/>
              <a:t> isn’t possible</a:t>
            </a:r>
          </a:p>
          <a:p>
            <a:r>
              <a:rPr lang="en-US" dirty="0"/>
              <a:t>In this case, we want tell Python:</a:t>
            </a:r>
          </a:p>
          <a:p>
            <a:pPr lvl="1"/>
            <a:r>
              <a:rPr lang="en-US" dirty="0"/>
              <a:t>what we </a:t>
            </a:r>
            <a:r>
              <a:rPr lang="en-US" b="1" dirty="0"/>
              <a:t>want</a:t>
            </a:r>
            <a:r>
              <a:rPr lang="en-US" dirty="0"/>
              <a:t> to happen (what to </a:t>
            </a:r>
            <a:r>
              <a:rPr lang="en-US" b="1" dirty="0">
                <a:effectLst>
                  <a:glow rad="101600">
                    <a:srgbClr val="FFC000">
                      <a:alpha val="60000"/>
                    </a:srgbClr>
                  </a:glow>
                </a:effectLst>
                <a:latin typeface="Courier" pitchFamily="2" charset="0"/>
              </a:rPr>
              <a:t>try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how to </a:t>
            </a:r>
            <a:r>
              <a:rPr lang="en-US" b="1" dirty="0"/>
              <a:t>handle</a:t>
            </a:r>
            <a:r>
              <a:rPr lang="en-US" dirty="0"/>
              <a:t> it if things go wrong (</a:t>
            </a:r>
            <a:r>
              <a:rPr lang="en-US" b="1" dirty="0">
                <a:effectLst>
                  <a:glow rad="101600">
                    <a:srgbClr val="FFC000">
                      <a:alpha val="60000"/>
                    </a:srgbClr>
                  </a:glow>
                </a:effectLst>
                <a:latin typeface="Courier" pitchFamily="2" charset="0"/>
              </a:rPr>
              <a:t>except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299554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</a:t>
            </a:r>
          </a:p>
        </p:txBody>
      </p:sp>
      <p:pic>
        <p:nvPicPr>
          <p:cNvPr id="6" name="Content Placeholder 14">
            <a:extLst>
              <a:ext uri="{FF2B5EF4-FFF2-40B4-BE49-F238E27FC236}">
                <a16:creationId xmlns:a16="http://schemas.microsoft.com/office/drawing/2014/main" id="{31CE62DB-8928-F74E-814B-B9697FECA4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</a:blip>
          <a:srcRect l="14261" t="27203" r="9581" b="12129"/>
          <a:stretch/>
        </p:blipFill>
        <p:spPr>
          <a:xfrm>
            <a:off x="1076312" y="1626687"/>
            <a:ext cx="6991376" cy="4336519"/>
          </a:xfrm>
          <a:prstGeom prst="rect">
            <a:avLst/>
          </a:prstGeom>
        </p:spPr>
      </p:pic>
      <p:pic>
        <p:nvPicPr>
          <p:cNvPr id="7" name="Content Placeholder 14">
            <a:extLst>
              <a:ext uri="{FF2B5EF4-FFF2-40B4-BE49-F238E27FC236}">
                <a16:creationId xmlns:a16="http://schemas.microsoft.com/office/drawing/2014/main" id="{9CD161B3-AEAE-E649-A646-F4B7ED1BE5D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</a:blip>
          <a:srcRect l="22383" t="43257" r="9581" b="44167"/>
          <a:stretch/>
        </p:blipFill>
        <p:spPr>
          <a:xfrm>
            <a:off x="1821872" y="2774200"/>
            <a:ext cx="6245816" cy="898901"/>
          </a:xfrm>
          <a:prstGeom prst="rect">
            <a:avLst/>
          </a:prstGeom>
          <a:effectLst>
            <a:glow rad="101600">
              <a:srgbClr val="FFC000">
                <a:alpha val="60000"/>
              </a:srgbClr>
            </a:glow>
          </a:effectLst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8AEAFC9E-9ADA-AF43-ABA4-B84C59483CB5}"/>
              </a:ext>
            </a:extLst>
          </p:cNvPr>
          <p:cNvGrpSpPr/>
          <p:nvPr/>
        </p:nvGrpSpPr>
        <p:grpSpPr>
          <a:xfrm>
            <a:off x="3947185" y="1514676"/>
            <a:ext cx="2971171" cy="2389786"/>
            <a:chOff x="1558916" y="-2228434"/>
            <a:chExt cx="2971171" cy="2389786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7929103-E9CE-8941-985C-5C9CA9ACCC82}"/>
                </a:ext>
              </a:extLst>
            </p:cNvPr>
            <p:cNvSpPr txBox="1"/>
            <p:nvPr/>
          </p:nvSpPr>
          <p:spPr>
            <a:xfrm>
              <a:off x="2447466" y="-2228434"/>
              <a:ext cx="208262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003470"/>
                  </a:solidFill>
                </a:rPr>
                <a:t>Okay python: </a:t>
              </a:r>
            </a:p>
            <a:p>
              <a:pPr algn="ctr"/>
              <a:r>
                <a:rPr lang="en-US" sz="2400" b="1" dirty="0">
                  <a:solidFill>
                    <a:srgbClr val="003470"/>
                  </a:solidFill>
                  <a:effectLst>
                    <a:glow rad="101600">
                      <a:srgbClr val="FFC000">
                        <a:alpha val="60000"/>
                      </a:srgbClr>
                    </a:glow>
                  </a:effectLst>
                  <a:latin typeface="Courier" pitchFamily="2" charset="0"/>
                </a:rPr>
                <a:t>try</a:t>
              </a:r>
              <a:r>
                <a:rPr lang="en-US" sz="2400" dirty="0">
                  <a:solidFill>
                    <a:srgbClr val="003470"/>
                  </a:solidFill>
                </a:rPr>
                <a:t> to do this</a:t>
              </a:r>
              <a:endParaRPr lang="en-US" sz="3600" dirty="0">
                <a:solidFill>
                  <a:srgbClr val="003470"/>
                </a:solidFill>
              </a:endParaRPr>
            </a:p>
          </p:txBody>
        </p:sp>
        <p:sp>
          <p:nvSpPr>
            <p:cNvPr id="10" name="Circular Arrow 9">
              <a:extLst>
                <a:ext uri="{FF2B5EF4-FFF2-40B4-BE49-F238E27FC236}">
                  <a16:creationId xmlns:a16="http://schemas.microsoft.com/office/drawing/2014/main" id="{542E1B5A-526C-B340-BF8D-6E0253CF8EB5}"/>
                </a:ext>
              </a:extLst>
            </p:cNvPr>
            <p:cNvSpPr/>
            <p:nvPr/>
          </p:nvSpPr>
          <p:spPr>
            <a:xfrm rot="735409" flipH="1">
              <a:off x="1558916" y="-1901027"/>
              <a:ext cx="2052445" cy="2062379"/>
            </a:xfrm>
            <a:prstGeom prst="circularArrow">
              <a:avLst>
                <a:gd name="adj1" fmla="val 1411"/>
                <a:gd name="adj2" fmla="val 1563058"/>
                <a:gd name="adj3" fmla="val 20880751"/>
                <a:gd name="adj4" fmla="val 17474567"/>
                <a:gd name="adj5" fmla="val 7233"/>
              </a:avLst>
            </a:prstGeom>
            <a:solidFill>
              <a:srgbClr val="003470"/>
            </a:solidFill>
            <a:ln cap="rnd">
              <a:solidFill>
                <a:srgbClr val="0034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026763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</a:t>
            </a:r>
          </a:p>
        </p:txBody>
      </p:sp>
      <p:pic>
        <p:nvPicPr>
          <p:cNvPr id="6" name="Content Placeholder 14">
            <a:extLst>
              <a:ext uri="{FF2B5EF4-FFF2-40B4-BE49-F238E27FC236}">
                <a16:creationId xmlns:a16="http://schemas.microsoft.com/office/drawing/2014/main" id="{31CE62DB-8928-F74E-814B-B9697FECA4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</a:blip>
          <a:srcRect l="14261" t="27203" r="9581" b="12129"/>
          <a:stretch/>
        </p:blipFill>
        <p:spPr>
          <a:xfrm>
            <a:off x="1076312" y="1626687"/>
            <a:ext cx="6991376" cy="4336519"/>
          </a:xfrm>
          <a:prstGeom prst="rect">
            <a:avLst/>
          </a:prstGeom>
        </p:spPr>
      </p:pic>
      <p:pic>
        <p:nvPicPr>
          <p:cNvPr id="7" name="Content Placeholder 14">
            <a:extLst>
              <a:ext uri="{FF2B5EF4-FFF2-40B4-BE49-F238E27FC236}">
                <a16:creationId xmlns:a16="http://schemas.microsoft.com/office/drawing/2014/main" id="{9CD161B3-AEAE-E649-A646-F4B7ED1BE5D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</a:blip>
          <a:srcRect l="22383" t="59085" r="9581" b="31808"/>
          <a:stretch/>
        </p:blipFill>
        <p:spPr>
          <a:xfrm>
            <a:off x="1821872" y="3905572"/>
            <a:ext cx="6245816" cy="650929"/>
          </a:xfrm>
          <a:prstGeom prst="rect">
            <a:avLst/>
          </a:prstGeom>
          <a:effectLst>
            <a:glow rad="101600">
              <a:srgbClr val="FFC000">
                <a:alpha val="60000"/>
              </a:srgbClr>
            </a:glo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F512A23-6A2B-8A4D-AB73-8BF150F01DED}"/>
              </a:ext>
            </a:extLst>
          </p:cNvPr>
          <p:cNvSpPr txBox="1"/>
          <p:nvPr/>
        </p:nvSpPr>
        <p:spPr>
          <a:xfrm>
            <a:off x="5988037" y="5295390"/>
            <a:ext cx="30171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3470"/>
                </a:solidFill>
                <a:effectLst>
                  <a:glow rad="101600">
                    <a:srgbClr val="FFC000">
                      <a:alpha val="60000"/>
                    </a:srgbClr>
                  </a:glow>
                </a:effectLst>
                <a:latin typeface="Courier" pitchFamily="2" charset="0"/>
              </a:rPr>
              <a:t>except</a:t>
            </a:r>
            <a:r>
              <a:rPr lang="en-US" sz="2400" dirty="0">
                <a:solidFill>
                  <a:srgbClr val="003470"/>
                </a:solidFill>
              </a:rPr>
              <a:t> if you can’t; </a:t>
            </a:r>
          </a:p>
          <a:p>
            <a:pPr algn="ctr"/>
            <a:r>
              <a:rPr lang="en-US" sz="2400" dirty="0">
                <a:solidFill>
                  <a:srgbClr val="003470"/>
                </a:solidFill>
              </a:rPr>
              <a:t>then do this instead</a:t>
            </a:r>
            <a:endParaRPr lang="en-US" sz="3600" dirty="0">
              <a:solidFill>
                <a:srgbClr val="003470"/>
              </a:solidFill>
            </a:endParaRPr>
          </a:p>
        </p:txBody>
      </p:sp>
      <p:sp>
        <p:nvSpPr>
          <p:cNvPr id="8" name="Circular Arrow 7">
            <a:extLst>
              <a:ext uri="{FF2B5EF4-FFF2-40B4-BE49-F238E27FC236}">
                <a16:creationId xmlns:a16="http://schemas.microsoft.com/office/drawing/2014/main" id="{653292EE-FC6A-814C-95C1-BF875CDB5D5C}"/>
              </a:ext>
            </a:extLst>
          </p:cNvPr>
          <p:cNvSpPr/>
          <p:nvPr/>
        </p:nvSpPr>
        <p:spPr>
          <a:xfrm rot="20864591" flipH="1" flipV="1">
            <a:off x="5074160" y="3623356"/>
            <a:ext cx="2052445" cy="2062379"/>
          </a:xfrm>
          <a:prstGeom prst="circularArrow">
            <a:avLst>
              <a:gd name="adj1" fmla="val 1411"/>
              <a:gd name="adj2" fmla="val 1563058"/>
              <a:gd name="adj3" fmla="val 20880751"/>
              <a:gd name="adj4" fmla="val 17474567"/>
              <a:gd name="adj5" fmla="val 7233"/>
            </a:avLst>
          </a:prstGeom>
          <a:solidFill>
            <a:srgbClr val="003470"/>
          </a:solidFill>
          <a:ln cap="rnd">
            <a:solidFill>
              <a:srgbClr val="0034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77420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EFF1F-3CF8-9F42-870F-5DDBD4D00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turn!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3ACA3-EA93-424C-BA83-28EA65BC02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Given</a:t>
            </a:r>
            <a:r>
              <a:rPr lang="en-US" dirty="0"/>
              <a:t>: a (brittle) solution to A2: Clunky Calculator</a:t>
            </a:r>
          </a:p>
          <a:p>
            <a:pPr marL="0" indent="0">
              <a:buNone/>
            </a:pPr>
            <a:endParaRPr lang="en-US" dirty="0"/>
          </a:p>
          <a:p>
            <a:pPr marL="1485900" indent="-1479550">
              <a:buNone/>
            </a:pPr>
            <a:r>
              <a:rPr lang="en-US" b="1" dirty="0"/>
              <a:t>Objective</a:t>
            </a:r>
            <a:r>
              <a:rPr lang="en-US" dirty="0"/>
              <a:t>: find any places that might throw </a:t>
            </a:r>
            <a:r>
              <a:rPr lang="en-US" b="1" dirty="0">
                <a:latin typeface="Courier" pitchFamily="2" charset="0"/>
              </a:rPr>
              <a:t>Exceptions</a:t>
            </a:r>
            <a:r>
              <a:rPr lang="en-US" dirty="0"/>
              <a:t>,     and handle them so the program doesn’t crash!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9D8A652-9135-E24A-A731-F859FAF0E5FB}"/>
              </a:ext>
            </a:extLst>
          </p:cNvPr>
          <p:cNvSpPr/>
          <p:nvPr/>
        </p:nvSpPr>
        <p:spPr>
          <a:xfrm>
            <a:off x="457200" y="4215164"/>
            <a:ext cx="835358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3470"/>
                </a:solidFill>
              </a:rPr>
              <a:t>https://</a:t>
            </a:r>
            <a:r>
              <a:rPr lang="en-US" sz="2400" dirty="0" err="1">
                <a:solidFill>
                  <a:srgbClr val="003470"/>
                </a:solidFill>
              </a:rPr>
              <a:t>repl.it</a:t>
            </a:r>
            <a:r>
              <a:rPr lang="en-US" sz="2400" dirty="0">
                <a:solidFill>
                  <a:srgbClr val="003470"/>
                </a:solidFill>
              </a:rPr>
              <a:t>/@</a:t>
            </a:r>
            <a:r>
              <a:rPr lang="en-US" sz="2400" dirty="0" err="1">
                <a:solidFill>
                  <a:srgbClr val="003470"/>
                </a:solidFill>
              </a:rPr>
              <a:t>JordanCrouser</a:t>
            </a:r>
            <a:r>
              <a:rPr lang="en-US" sz="2400" dirty="0">
                <a:solidFill>
                  <a:srgbClr val="003470"/>
                </a:solidFill>
              </a:rPr>
              <a:t>/handling-exceptions-activity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D20A4C-7407-9947-B610-6B0B5351E2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0828" y="4826997"/>
            <a:ext cx="5021581" cy="204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1042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Takeaways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Even if you can’t avoid all errors, you can design your program to </a:t>
            </a:r>
            <a:r>
              <a:rPr lang="en-US" b="1" dirty="0"/>
              <a:t>fail gracefully</a:t>
            </a:r>
          </a:p>
          <a:p>
            <a:r>
              <a:rPr lang="en-US" dirty="0"/>
              <a:t>You can handle multiple different kinds of 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Exceptions</a:t>
            </a:r>
            <a:r>
              <a:rPr lang="en-US" dirty="0"/>
              <a:t>, and you can handle them differently</a:t>
            </a:r>
          </a:p>
          <a:p>
            <a:r>
              <a:rPr lang="en-US" dirty="0"/>
              <a:t>Think about </a:t>
            </a:r>
            <a:r>
              <a:rPr lang="en-US" b="1" dirty="0"/>
              <a:t>edge cases </a:t>
            </a:r>
            <a:r>
              <a:rPr lang="en-US" dirty="0"/>
              <a:t>to provide specific feedback about what went wrong</a:t>
            </a:r>
          </a:p>
        </p:txBody>
      </p:sp>
    </p:spTree>
    <p:extLst>
      <p:ext uri="{BB962C8B-B14F-4D97-AF65-F5344CB8AC3E}">
        <p14:creationId xmlns:p14="http://schemas.microsoft.com/office/powerpoint/2010/main" val="274239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3B1C9-C386-074D-BCFF-8E5E7C2B4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 next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3894BB-9575-8748-B257-4AD58F8F5D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ü"/>
            </a:pPr>
            <a:r>
              <a:rPr lang="en-US" dirty="0">
                <a:solidFill>
                  <a:schemeClr val="accent1"/>
                </a:solidFill>
              </a:rPr>
              <a:t>Monday: Interaction</a:t>
            </a:r>
          </a:p>
          <a:p>
            <a:pPr>
              <a:buFont typeface="Wingdings" pitchFamily="2" charset="2"/>
              <a:buChar char="ü"/>
            </a:pPr>
            <a:r>
              <a:rPr lang="en-US" dirty="0">
                <a:solidFill>
                  <a:schemeClr val="accent1"/>
                </a:solidFill>
                <a:effectLst/>
              </a:rPr>
              <a:t>Debrief of Lab 10: Interactive Fish Tank</a:t>
            </a:r>
          </a:p>
          <a:p>
            <a:pPr>
              <a:buFont typeface="Wingdings" pitchFamily="2" charset="2"/>
              <a:buChar char="ü"/>
            </a:pPr>
            <a:r>
              <a:rPr lang="en-US" dirty="0">
                <a:solidFill>
                  <a:schemeClr val="accent1"/>
                </a:solidFill>
                <a:effectLst/>
              </a:rPr>
              <a:t>Wednesday: Handling Exceptions</a:t>
            </a:r>
          </a:p>
          <a:p>
            <a:r>
              <a:rPr lang="en-US" dirty="0">
                <a:effectLst>
                  <a:glow rad="101600">
                    <a:srgbClr val="FFC000">
                      <a:alpha val="60000"/>
                    </a:srgbClr>
                  </a:glow>
                </a:effectLst>
              </a:rPr>
              <a:t>Friday: Special Topic – Ethical Issues in Tech</a:t>
            </a:r>
          </a:p>
          <a:p>
            <a:r>
              <a:rPr lang="en-US" dirty="0">
                <a:effectLst>
                  <a:glow rad="101600">
                    <a:srgbClr val="FFC000">
                      <a:alpha val="60000"/>
                    </a:srgbClr>
                  </a:glow>
                </a:effectLst>
              </a:rPr>
              <a:t>FP2: Persona, Paper Prototype, and Architecture Diagram</a:t>
            </a:r>
          </a:p>
        </p:txBody>
      </p:sp>
    </p:spTree>
    <p:extLst>
      <p:ext uri="{BB962C8B-B14F-4D97-AF65-F5344CB8AC3E}">
        <p14:creationId xmlns:p14="http://schemas.microsoft.com/office/powerpoint/2010/main" val="3042049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3B1C9-C386-074D-BCFF-8E5E7C2B4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3894BB-9575-8748-B257-4AD58F8F5D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ü"/>
            </a:pPr>
            <a:r>
              <a:rPr lang="en-US" dirty="0">
                <a:solidFill>
                  <a:schemeClr val="accent1"/>
                </a:solidFill>
              </a:rPr>
              <a:t>Monday: Interaction</a:t>
            </a:r>
          </a:p>
          <a:p>
            <a:r>
              <a:rPr lang="en-US" dirty="0">
                <a:effectLst>
                  <a:glow rad="101600">
                    <a:srgbClr val="FFC000">
                      <a:alpha val="60000"/>
                    </a:srgbClr>
                  </a:glow>
                </a:effectLst>
              </a:rPr>
              <a:t>Debrief of Lab 10: Interactive Fish Tank</a:t>
            </a:r>
          </a:p>
          <a:p>
            <a:r>
              <a:rPr lang="en-US" dirty="0">
                <a:effectLst>
                  <a:glow rad="101600">
                    <a:srgbClr val="FFC000">
                      <a:alpha val="60000"/>
                    </a:srgbClr>
                  </a:glow>
                </a:effectLst>
              </a:rPr>
              <a:t>Wednesday: Handling Exceptions</a:t>
            </a:r>
          </a:p>
          <a:p>
            <a:r>
              <a:rPr lang="en-US" dirty="0"/>
              <a:t>Friday: Special Topic – Ethical Issues in Tech</a:t>
            </a:r>
          </a:p>
          <a:p>
            <a:r>
              <a:rPr lang="en-US" dirty="0"/>
              <a:t>FP2: Persona, Paper Prototype, and Architecture Diagram</a:t>
            </a:r>
          </a:p>
        </p:txBody>
      </p:sp>
    </p:spTree>
    <p:extLst>
      <p:ext uri="{BB962C8B-B14F-4D97-AF65-F5344CB8AC3E}">
        <p14:creationId xmlns:p14="http://schemas.microsoft.com/office/powerpoint/2010/main" val="1026953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D2838-3A21-694B-9DF6-438C3DB57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D84EC6-850F-3745-A033-11DF677BFD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What parts of Lab 10 were</a:t>
            </a:r>
          </a:p>
          <a:p>
            <a:pPr marL="0" indent="0" algn="ctr">
              <a:buNone/>
            </a:pPr>
            <a:r>
              <a:rPr lang="en-US" dirty="0"/>
              <a:t>the </a:t>
            </a:r>
            <a:r>
              <a:rPr lang="en-US" b="1" dirty="0"/>
              <a:t>most challenging</a:t>
            </a:r>
            <a:r>
              <a:rPr lang="en-US" dirty="0"/>
              <a:t>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ACEEDD-30A7-014C-ADAF-D9286CB121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0828" y="4826997"/>
            <a:ext cx="5021581" cy="204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699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Takeaways from Lab 10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Algorithmic thinking is </a:t>
            </a:r>
            <a:r>
              <a:rPr lang="en-US" b="1" dirty="0"/>
              <a:t>hard</a:t>
            </a:r>
            <a:r>
              <a:rPr lang="en-US" dirty="0"/>
              <a:t> on multiple levels</a:t>
            </a:r>
          </a:p>
          <a:p>
            <a:pPr lvl="1"/>
            <a:r>
              <a:rPr lang="en-US" dirty="0"/>
              <a:t>Figuring out how to </a:t>
            </a:r>
            <a:r>
              <a:rPr lang="en-US" b="1" dirty="0"/>
              <a:t>describe</a:t>
            </a:r>
            <a:r>
              <a:rPr lang="en-US" dirty="0"/>
              <a:t> the process you want to happen</a:t>
            </a:r>
          </a:p>
          <a:p>
            <a:pPr lvl="1"/>
            <a:r>
              <a:rPr lang="en-US" dirty="0"/>
              <a:t>Translating that </a:t>
            </a:r>
            <a:r>
              <a:rPr lang="en-US" b="1" dirty="0"/>
              <a:t>process</a:t>
            </a:r>
            <a:r>
              <a:rPr lang="en-US" dirty="0"/>
              <a:t> into code</a:t>
            </a:r>
          </a:p>
          <a:p>
            <a:pPr lvl="1"/>
            <a:r>
              <a:rPr lang="en-US" dirty="0"/>
              <a:t>Recognizing when the code </a:t>
            </a:r>
            <a:r>
              <a:rPr lang="en-US" b="1" dirty="0"/>
              <a:t>isn’t doing what you want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Evaluating </a:t>
            </a:r>
            <a:r>
              <a:rPr lang="en-US" b="1" dirty="0"/>
              <a:t>efficiency</a:t>
            </a:r>
          </a:p>
          <a:p>
            <a:pPr lvl="1"/>
            <a:r>
              <a:rPr lang="mr-IN" dirty="0"/>
              <a:t>…</a:t>
            </a:r>
            <a:r>
              <a:rPr lang="en-US" dirty="0"/>
              <a:t>and much more</a:t>
            </a:r>
            <a:r>
              <a:rPr lang="mr-IN" dirty="0"/>
              <a:t>…</a:t>
            </a:r>
            <a:endParaRPr lang="en-US" dirty="0"/>
          </a:p>
          <a:p>
            <a:r>
              <a:rPr lang="en-US" dirty="0"/>
              <a:t>Yesterday was just a </a:t>
            </a:r>
            <a:r>
              <a:rPr lang="en-US" b="1" dirty="0"/>
              <a:t>small taste</a:t>
            </a:r>
            <a:r>
              <a:rPr lang="en-US" dirty="0"/>
              <a:t> </a:t>
            </a:r>
            <a:r>
              <a:rPr lang="en-US" sz="2000" dirty="0"/>
              <a:t>(it’s okay if you didn’t finish)</a:t>
            </a:r>
            <a:endParaRPr lang="en-US" dirty="0"/>
          </a:p>
          <a:p>
            <a:r>
              <a:rPr lang="en-US" dirty="0"/>
              <a:t>Many more opportunities to master this skill, will be a </a:t>
            </a:r>
            <a:r>
              <a:rPr lang="en-US" b="1" dirty="0"/>
              <a:t>recurring theme</a:t>
            </a:r>
            <a:r>
              <a:rPr lang="en-US" dirty="0"/>
              <a:t> in future courses</a:t>
            </a:r>
          </a:p>
          <a:p>
            <a:pPr lvl="1"/>
            <a:r>
              <a:rPr lang="en-US" dirty="0"/>
              <a:t>CSC212</a:t>
            </a:r>
          </a:p>
          <a:p>
            <a:pPr lvl="1"/>
            <a:r>
              <a:rPr lang="en-US" dirty="0"/>
              <a:t>CSC250</a:t>
            </a:r>
          </a:p>
          <a:p>
            <a:pPr lvl="1"/>
            <a:r>
              <a:rPr lang="en-US" dirty="0"/>
              <a:t>CSC252</a:t>
            </a:r>
          </a:p>
        </p:txBody>
      </p:sp>
    </p:spTree>
    <p:extLst>
      <p:ext uri="{BB962C8B-B14F-4D97-AF65-F5344CB8AC3E}">
        <p14:creationId xmlns:p14="http://schemas.microsoft.com/office/powerpoint/2010/main" val="706052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F1060-4D3F-5249-85BE-A00DDB055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Coming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6D2AE-98A6-2046-8E24-AF0D14537DBE}"/>
              </a:ext>
            </a:extLst>
          </p:cNvPr>
          <p:cNvSpPr>
            <a:spLocks noGrp="1"/>
          </p:cNvSpPr>
          <p:nvPr>
            <p:ph idx="1"/>
          </p:nvPr>
        </p:nvSpPr>
        <p:spPr>
          <a:effectLst/>
        </p:spPr>
        <p:txBody>
          <a:bodyPr/>
          <a:lstStyle/>
          <a:p>
            <a:pPr>
              <a:buFont typeface="Wingdings" pitchFamily="2" charset="2"/>
              <a:buChar char="ü"/>
            </a:pPr>
            <a:r>
              <a:rPr lang="en-US" dirty="0">
                <a:solidFill>
                  <a:schemeClr val="accent1"/>
                </a:solidFill>
                <a:effectLst/>
              </a:rPr>
              <a:t>Announcements</a:t>
            </a:r>
          </a:p>
          <a:p>
            <a:pPr>
              <a:buFont typeface="Wingdings" pitchFamily="2" charset="2"/>
              <a:buChar char="ü"/>
            </a:pPr>
            <a:r>
              <a:rPr lang="en-US" dirty="0">
                <a:solidFill>
                  <a:schemeClr val="accent1"/>
                </a:solidFill>
                <a:effectLst/>
              </a:rPr>
              <a:t>Final Project Proposal Recap</a:t>
            </a:r>
          </a:p>
          <a:p>
            <a:pPr>
              <a:buFont typeface="Wingdings" pitchFamily="2" charset="2"/>
              <a:buChar char="ü"/>
            </a:pPr>
            <a:r>
              <a:rPr lang="en-US" dirty="0">
                <a:solidFill>
                  <a:schemeClr val="accent1"/>
                </a:solidFill>
                <a:effectLst/>
              </a:rPr>
              <a:t>Working with files</a:t>
            </a:r>
          </a:p>
          <a:p>
            <a:pPr lvl="1">
              <a:buFont typeface="Wingdings" pitchFamily="2" charset="2"/>
              <a:buChar char="ü"/>
            </a:pPr>
            <a:r>
              <a:rPr lang="en-US" dirty="0">
                <a:solidFill>
                  <a:schemeClr val="accent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what is a file?</a:t>
            </a:r>
          </a:p>
          <a:p>
            <a:pPr lvl="1">
              <a:buFont typeface="Wingdings" pitchFamily="2" charset="2"/>
              <a:buChar char="ü"/>
            </a:pPr>
            <a:r>
              <a:rPr lang="en-US" dirty="0">
                <a:solidFill>
                  <a:schemeClr val="accent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reading data in</a:t>
            </a:r>
          </a:p>
          <a:p>
            <a:pPr lvl="1">
              <a:buFont typeface="Wingdings" pitchFamily="2" charset="2"/>
              <a:buChar char="ü"/>
            </a:pPr>
            <a:r>
              <a:rPr lang="en-US" dirty="0">
                <a:solidFill>
                  <a:schemeClr val="accent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writing data out</a:t>
            </a:r>
          </a:p>
          <a:p>
            <a:pPr>
              <a:buFont typeface="Wingdings" pitchFamily="2" charset="2"/>
              <a:buChar char="ü"/>
            </a:pPr>
            <a:r>
              <a:rPr lang="en-US" dirty="0">
                <a:solidFill>
                  <a:schemeClr val="accent1"/>
                </a:solidFill>
                <a:effectLst/>
              </a:rPr>
              <a:t>Intro to Algorithms</a:t>
            </a:r>
          </a:p>
          <a:p>
            <a:pPr>
              <a:buFont typeface="Wingdings" charset="2"/>
              <a:buChar char="ü"/>
            </a:pPr>
            <a:r>
              <a:rPr lang="en-US" dirty="0">
                <a:solidFill>
                  <a:schemeClr val="accent1"/>
                </a:solidFill>
                <a:effectLst/>
              </a:rPr>
              <a:t>Recap of Lab: Sorting</a:t>
            </a:r>
          </a:p>
          <a:p>
            <a:r>
              <a:rPr lang="en-US" dirty="0">
                <a:effectLst>
                  <a:glow rad="127000">
                    <a:srgbClr val="FFC000"/>
                  </a:glow>
                </a:effectLst>
              </a:rPr>
              <a:t>Handling </a:t>
            </a:r>
            <a:r>
              <a:rPr lang="en-US" b="1" dirty="0">
                <a:effectLst>
                  <a:glow rad="127000">
                    <a:srgbClr val="FFC000"/>
                  </a:glow>
                </a:effectLst>
                <a:latin typeface="Courier" pitchFamily="2" charset="0"/>
              </a:rPr>
              <a:t>Exceptions</a:t>
            </a:r>
          </a:p>
          <a:p>
            <a:r>
              <a:rPr lang="en-US" dirty="0">
                <a:solidFill>
                  <a:schemeClr val="accent1"/>
                </a:solidFill>
                <a:effectLst/>
                <a:latin typeface="Arial" charset="0"/>
                <a:ea typeface="Arial" charset="0"/>
                <a:cs typeface="Arial" charset="0"/>
              </a:rPr>
              <a:t>Final Project Workshop</a:t>
            </a:r>
          </a:p>
        </p:txBody>
      </p:sp>
    </p:spTree>
    <p:extLst>
      <p:ext uri="{BB962C8B-B14F-4D97-AF65-F5344CB8AC3E}">
        <p14:creationId xmlns:p14="http://schemas.microsoft.com/office/powerpoint/2010/main" val="19952787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D6CA5-AD29-DB4B-A0C0-4BCB79AA6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Lecture 10: some problems are obvious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CF1F5E4-37F8-5A43-9280-00A84B9298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266151"/>
            <a:ext cx="8229600" cy="3544897"/>
          </a:xfr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DD620A6C-13B6-D048-95E9-20FEEB051EA9}"/>
              </a:ext>
            </a:extLst>
          </p:cNvPr>
          <p:cNvGrpSpPr/>
          <p:nvPr/>
        </p:nvGrpSpPr>
        <p:grpSpPr>
          <a:xfrm>
            <a:off x="4268630" y="1623721"/>
            <a:ext cx="2652637" cy="2219776"/>
            <a:chOff x="3815188" y="1862217"/>
            <a:chExt cx="2652637" cy="2219776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1991BAB-EA09-074D-B81C-FC9C752DD11E}"/>
                </a:ext>
              </a:extLst>
            </p:cNvPr>
            <p:cNvSpPr txBox="1"/>
            <p:nvPr/>
          </p:nvSpPr>
          <p:spPr>
            <a:xfrm>
              <a:off x="3815188" y="1862217"/>
              <a:ext cx="227177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003470"/>
                  </a:solidFill>
                </a:rPr>
                <a:t>this is called</a:t>
              </a:r>
            </a:p>
            <a:p>
              <a:pPr algn="ctr"/>
              <a:r>
                <a:rPr lang="en-US" sz="2400" dirty="0">
                  <a:solidFill>
                    <a:srgbClr val="003470"/>
                  </a:solidFill>
                </a:rPr>
                <a:t>an </a:t>
              </a:r>
              <a:r>
                <a:rPr lang="en-US" sz="2400" b="1" dirty="0">
                  <a:solidFill>
                    <a:srgbClr val="003470"/>
                  </a:solidFill>
                  <a:latin typeface="Courier" pitchFamily="2" charset="0"/>
                </a:rPr>
                <a:t>Exception</a:t>
              </a:r>
              <a:endParaRPr lang="en-US" sz="3600" dirty="0">
                <a:solidFill>
                  <a:srgbClr val="003470"/>
                </a:solidFill>
              </a:endParaRPr>
            </a:p>
          </p:txBody>
        </p:sp>
        <p:sp>
          <p:nvSpPr>
            <p:cNvPr id="17" name="Circular Arrow 16">
              <a:extLst>
                <a:ext uri="{FF2B5EF4-FFF2-40B4-BE49-F238E27FC236}">
                  <a16:creationId xmlns:a16="http://schemas.microsoft.com/office/drawing/2014/main" id="{5C3F83BF-2878-DA46-8E1A-9C41FCD82073}"/>
                </a:ext>
              </a:extLst>
            </p:cNvPr>
            <p:cNvSpPr/>
            <p:nvPr/>
          </p:nvSpPr>
          <p:spPr>
            <a:xfrm rot="12328294" flipH="1" flipV="1">
              <a:off x="4617476" y="2222688"/>
              <a:ext cx="1850349" cy="1859305"/>
            </a:xfrm>
            <a:prstGeom prst="circularArrow">
              <a:avLst>
                <a:gd name="adj1" fmla="val 1411"/>
                <a:gd name="adj2" fmla="val 1563058"/>
                <a:gd name="adj3" fmla="val 20880751"/>
                <a:gd name="adj4" fmla="val 17474567"/>
                <a:gd name="adj5" fmla="val 7233"/>
              </a:avLst>
            </a:prstGeom>
            <a:solidFill>
              <a:srgbClr val="003470"/>
            </a:solidFill>
            <a:ln cap="rnd">
              <a:solidFill>
                <a:srgbClr val="0034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007188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D6CA5-AD29-DB4B-A0C0-4BCB79AA6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10: some problems are obvious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CF1F5E4-37F8-5A43-9280-00A84B9298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57200" y="2266151"/>
            <a:ext cx="8229600" cy="3544897"/>
          </a:xfr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4407F7CE-D35A-7042-A4F2-82D636E96906}"/>
              </a:ext>
            </a:extLst>
          </p:cNvPr>
          <p:cNvGrpSpPr/>
          <p:nvPr/>
        </p:nvGrpSpPr>
        <p:grpSpPr>
          <a:xfrm>
            <a:off x="3361865" y="3722682"/>
            <a:ext cx="4995515" cy="2262709"/>
            <a:chOff x="3707935" y="289018"/>
            <a:chExt cx="4995515" cy="2262709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EB41032-0713-8849-9DB2-A372A2122BE6}"/>
                </a:ext>
              </a:extLst>
            </p:cNvPr>
            <p:cNvSpPr txBox="1"/>
            <p:nvPr/>
          </p:nvSpPr>
          <p:spPr>
            <a:xfrm>
              <a:off x="4035184" y="1720730"/>
              <a:ext cx="466826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003470"/>
                  </a:solidFill>
                </a:rPr>
                <a:t>the kind of error gives you </a:t>
              </a:r>
            </a:p>
            <a:p>
              <a:pPr algn="ctr"/>
              <a:r>
                <a:rPr lang="en-US" sz="2400" dirty="0">
                  <a:solidFill>
                    <a:srgbClr val="003470"/>
                  </a:solidFill>
                </a:rPr>
                <a:t>a </a:t>
              </a:r>
              <a:r>
                <a:rPr lang="en-US" sz="2400" b="1" dirty="0">
                  <a:solidFill>
                    <a:srgbClr val="003470"/>
                  </a:solidFill>
                </a:rPr>
                <a:t>clue</a:t>
              </a:r>
              <a:r>
                <a:rPr lang="en-US" sz="2400" dirty="0">
                  <a:solidFill>
                    <a:srgbClr val="003470"/>
                  </a:solidFill>
                </a:rPr>
                <a:t> about what the problem is</a:t>
              </a:r>
              <a:endParaRPr lang="en-US" sz="3600" dirty="0">
                <a:solidFill>
                  <a:srgbClr val="003470"/>
                </a:solidFill>
              </a:endParaRPr>
            </a:p>
          </p:txBody>
        </p:sp>
        <p:sp>
          <p:nvSpPr>
            <p:cNvPr id="8" name="Circular Arrow 7">
              <a:extLst>
                <a:ext uri="{FF2B5EF4-FFF2-40B4-BE49-F238E27FC236}">
                  <a16:creationId xmlns:a16="http://schemas.microsoft.com/office/drawing/2014/main" id="{160F4F26-0A63-4B4E-8445-5702CB13D515}"/>
                </a:ext>
              </a:extLst>
            </p:cNvPr>
            <p:cNvSpPr/>
            <p:nvPr/>
          </p:nvSpPr>
          <p:spPr>
            <a:xfrm rot="21208508" flipH="1" flipV="1">
              <a:off x="3707935" y="289018"/>
              <a:ext cx="1850349" cy="1859305"/>
            </a:xfrm>
            <a:prstGeom prst="circularArrow">
              <a:avLst>
                <a:gd name="adj1" fmla="val 1411"/>
                <a:gd name="adj2" fmla="val 1563058"/>
                <a:gd name="adj3" fmla="val 20880751"/>
                <a:gd name="adj4" fmla="val 17474567"/>
                <a:gd name="adj5" fmla="val 7233"/>
              </a:avLst>
            </a:prstGeom>
            <a:solidFill>
              <a:srgbClr val="003470"/>
            </a:solidFill>
            <a:ln cap="rnd">
              <a:solidFill>
                <a:srgbClr val="0034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pic>
        <p:nvPicPr>
          <p:cNvPr id="13" name="Content Placeholder 4">
            <a:extLst>
              <a:ext uri="{FF2B5EF4-FFF2-40B4-BE49-F238E27FC236}">
                <a16:creationId xmlns:a16="http://schemas.microsoft.com/office/drawing/2014/main" id="{F7D2E6E4-8790-044B-A453-4FA16C96D91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594" t="54155" r="34354" b="38474"/>
          <a:stretch/>
        </p:blipFill>
        <p:spPr>
          <a:xfrm>
            <a:off x="1082350" y="4180114"/>
            <a:ext cx="4777273" cy="261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890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Content Placeholder 4">
            <a:extLst>
              <a:ext uri="{FF2B5EF4-FFF2-40B4-BE49-F238E27FC236}">
                <a16:creationId xmlns:a16="http://schemas.microsoft.com/office/drawing/2014/main" id="{1469E726-0E03-3848-9AE5-C0F586CE7A9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57200" y="2250414"/>
            <a:ext cx="8229600" cy="354489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D3D6CA5-AD29-DB4B-A0C0-4BCB79AA6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10: some problems are obvious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CF1F5E4-37F8-5A43-9280-00A84B9298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44104" t="36186" r="45238" b="56536"/>
          <a:stretch/>
        </p:blipFill>
        <p:spPr>
          <a:xfrm>
            <a:off x="4086808" y="3548927"/>
            <a:ext cx="877078" cy="257981"/>
          </a:xfr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6A9D3350-98C2-9F42-B6AE-73845D95DE13}"/>
              </a:ext>
            </a:extLst>
          </p:cNvPr>
          <p:cNvGrpSpPr/>
          <p:nvPr/>
        </p:nvGrpSpPr>
        <p:grpSpPr>
          <a:xfrm>
            <a:off x="1162897" y="1698366"/>
            <a:ext cx="5198859" cy="2219776"/>
            <a:chOff x="2351643" y="1862217"/>
            <a:chExt cx="5198859" cy="2219776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334A256-910E-0E4E-9B49-37FCB94C2108}"/>
                </a:ext>
              </a:extLst>
            </p:cNvPr>
            <p:cNvSpPr txBox="1"/>
            <p:nvPr/>
          </p:nvSpPr>
          <p:spPr>
            <a:xfrm>
              <a:off x="2351643" y="1862217"/>
              <a:ext cx="519885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003470"/>
                  </a:solidFill>
                </a:rPr>
                <a:t>it also tells you </a:t>
              </a:r>
              <a:r>
                <a:rPr lang="en-US" sz="2400" b="1" dirty="0">
                  <a:solidFill>
                    <a:srgbClr val="003470"/>
                  </a:solidFill>
                </a:rPr>
                <a:t>where</a:t>
              </a:r>
              <a:r>
                <a:rPr lang="en-US" sz="2400" dirty="0">
                  <a:solidFill>
                    <a:srgbClr val="003470"/>
                  </a:solidFill>
                </a:rPr>
                <a:t> the problem is</a:t>
              </a:r>
            </a:p>
            <a:p>
              <a:pPr algn="ctr"/>
              <a:r>
                <a:rPr lang="en-US" sz="2400" dirty="0">
                  <a:solidFill>
                    <a:srgbClr val="003470"/>
                  </a:solidFill>
                </a:rPr>
                <a:t>(but be careful!)</a:t>
              </a:r>
              <a:endParaRPr lang="en-US" sz="3600" dirty="0">
                <a:solidFill>
                  <a:srgbClr val="003470"/>
                </a:solidFill>
              </a:endParaRPr>
            </a:p>
          </p:txBody>
        </p:sp>
        <p:sp>
          <p:nvSpPr>
            <p:cNvPr id="11" name="Circular Arrow 10">
              <a:extLst>
                <a:ext uri="{FF2B5EF4-FFF2-40B4-BE49-F238E27FC236}">
                  <a16:creationId xmlns:a16="http://schemas.microsoft.com/office/drawing/2014/main" id="{74252315-40CE-E54A-80DA-CB839700E0F6}"/>
                </a:ext>
              </a:extLst>
            </p:cNvPr>
            <p:cNvSpPr/>
            <p:nvPr/>
          </p:nvSpPr>
          <p:spPr>
            <a:xfrm rot="12328294" flipH="1" flipV="1">
              <a:off x="4617476" y="2222688"/>
              <a:ext cx="1850349" cy="1859305"/>
            </a:xfrm>
            <a:prstGeom prst="circularArrow">
              <a:avLst>
                <a:gd name="adj1" fmla="val 1411"/>
                <a:gd name="adj2" fmla="val 1563058"/>
                <a:gd name="adj3" fmla="val 20880751"/>
                <a:gd name="adj4" fmla="val 17474567"/>
                <a:gd name="adj5" fmla="val 7233"/>
              </a:avLst>
            </a:prstGeom>
            <a:solidFill>
              <a:srgbClr val="003470"/>
            </a:solidFill>
            <a:ln cap="rnd">
              <a:solidFill>
                <a:srgbClr val="0034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030364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D2838-3A21-694B-9DF6-438C3DB57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D84EC6-850F-3745-A033-11DF677BFD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But there’s a drawback to when your </a:t>
            </a:r>
          </a:p>
          <a:p>
            <a:pPr marL="0" indent="0" algn="ctr">
              <a:buNone/>
            </a:pPr>
            <a:r>
              <a:rPr lang="en-US" dirty="0"/>
              <a:t>program throws an 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Exception</a:t>
            </a:r>
            <a:r>
              <a:rPr lang="mr-IN" dirty="0"/>
              <a:t>…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ACEEDD-30A7-014C-ADAF-D9286CB121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0828" y="4826997"/>
            <a:ext cx="5021581" cy="204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2291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mith Lecture Notes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mith Lecture Notes" id="{46169177-CDC7-AC47-86B1-F3BCE136FEF8}" vid="{7BAB2AA1-C785-C741-AEF1-9BD477DBA9B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23541</TotalTime>
  <Words>476</Words>
  <Application>Microsoft Macintosh PowerPoint</Application>
  <PresentationFormat>On-screen Show (4:3)</PresentationFormat>
  <Paragraphs>91</Paragraphs>
  <Slides>17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Courier</vt:lpstr>
      <vt:lpstr>Lucida Grande</vt:lpstr>
      <vt:lpstr>Wingdings</vt:lpstr>
      <vt:lpstr>Smith Lecture Notes</vt:lpstr>
      <vt:lpstr>Lecture 31: Handling Exceptions</vt:lpstr>
      <vt:lpstr>Outline</vt:lpstr>
      <vt:lpstr>Discussion</vt:lpstr>
      <vt:lpstr>Takeaways from Lab 10</vt:lpstr>
      <vt:lpstr>Coming up</vt:lpstr>
      <vt:lpstr>Lecture 10: some problems are obvious</vt:lpstr>
      <vt:lpstr>Lecture 10: some problems are obvious</vt:lpstr>
      <vt:lpstr>Lecture 10: some problems are obvious</vt:lpstr>
      <vt:lpstr>Discussion</vt:lpstr>
      <vt:lpstr>An example</vt:lpstr>
      <vt:lpstr>An example</vt:lpstr>
      <vt:lpstr>The try...except block</vt:lpstr>
      <vt:lpstr>An example</vt:lpstr>
      <vt:lpstr>An example</vt:lpstr>
      <vt:lpstr>Your turn!</vt:lpstr>
      <vt:lpstr>Takeaways</vt:lpstr>
      <vt:lpstr>Up next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 – Monday: Introduction to Computer Science</dc:title>
  <dc:creator>R. Jordan Crouser</dc:creator>
  <cp:lastModifiedBy>R. Jordan Crouser</cp:lastModifiedBy>
  <cp:revision>342</cp:revision>
  <cp:lastPrinted>2018-07-17T12:03:24Z</cp:lastPrinted>
  <dcterms:created xsi:type="dcterms:W3CDTF">2018-06-21T16:17:33Z</dcterms:created>
  <dcterms:modified xsi:type="dcterms:W3CDTF">2020-11-18T14:16:55Z</dcterms:modified>
</cp:coreProperties>
</file>