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410" r:id="rId2"/>
    <p:sldId id="336" r:id="rId3"/>
    <p:sldId id="337" r:id="rId4"/>
    <p:sldId id="340" r:id="rId5"/>
    <p:sldId id="339" r:id="rId6"/>
    <p:sldId id="341" r:id="rId7"/>
    <p:sldId id="345" r:id="rId8"/>
    <p:sldId id="346" r:id="rId9"/>
    <p:sldId id="342" r:id="rId10"/>
    <p:sldId id="343" r:id="rId11"/>
    <p:sldId id="344" r:id="rId12"/>
    <p:sldId id="353" r:id="rId13"/>
    <p:sldId id="352" r:id="rId14"/>
    <p:sldId id="354" r:id="rId15"/>
    <p:sldId id="262" r:id="rId16"/>
    <p:sldId id="355" r:id="rId17"/>
    <p:sldId id="356" r:id="rId18"/>
    <p:sldId id="357" r:id="rId19"/>
    <p:sldId id="358" r:id="rId20"/>
    <p:sldId id="359" r:id="rId21"/>
    <p:sldId id="41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F9100"/>
    <a:srgbClr val="A325BE"/>
    <a:srgbClr val="010138"/>
    <a:srgbClr val="FFD579"/>
    <a:srgbClr val="2E3B4B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18"/>
    <p:restoredTop sz="83871"/>
  </p:normalViewPr>
  <p:slideViewPr>
    <p:cSldViewPr snapToGrid="0" snapToObjects="1">
      <p:cViewPr varScale="1">
        <p:scale>
          <a:sx n="65" d="100"/>
          <a:sy n="65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count…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count…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approach gets harder when we don’t know what’s going to be in the list. </a:t>
            </a:r>
          </a:p>
          <a:p>
            <a:r>
              <a:rPr lang="en-US" dirty="0"/>
              <a:t>And even when we do, if the list is really long, that’s going to be a lot of time spent counting operations.</a:t>
            </a:r>
          </a:p>
          <a:p>
            <a:r>
              <a:rPr lang="en-US" dirty="0"/>
              <a:t>We need a way to give a </a:t>
            </a:r>
            <a:r>
              <a:rPr lang="en-US" b="1" dirty="0"/>
              <a:t>general</a:t>
            </a:r>
            <a:r>
              <a:rPr lang="en-US" dirty="0"/>
              <a:t> bound without having to actually run the algorithm…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going to answer this question, we’ll need to write out the pseudocode for each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long could it take to find the smallest item?</a:t>
            </a:r>
          </a:p>
          <a:p>
            <a:r>
              <a:rPr lang="en-US" dirty="0"/>
              <a:t>And how many times do we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4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items could we possibly need to move (while loop)?</a:t>
            </a:r>
          </a:p>
          <a:p>
            <a:r>
              <a:rPr lang="en-US" dirty="0"/>
              <a:t>How many times do we iterate (for loop)?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www.youtube.com/watch?v=Ns4TPTC8wh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alU379l3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31:</a:t>
            </a:r>
            <a:br>
              <a:rPr lang="en-US" dirty="0"/>
            </a:br>
            <a:r>
              <a:rPr lang="en-US" sz="4400" dirty="0"/>
              <a:t>INTRODUCTION TO ALGORITHMS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233245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E23A-341A-7745-85DE-0239EFEC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SelectionSort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6135-2DD4-F74C-80C4-814F4F11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3557838-2DD6-5A4F-A290-8EAF97D36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52"/>
          <a:stretch/>
        </p:blipFill>
        <p:spPr>
          <a:xfrm>
            <a:off x="457200" y="1600200"/>
            <a:ext cx="833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6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5A40-4A0A-AC42-BAF6-D3D66B54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BubbleSort:visually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289E-A9A6-F641-85D1-40BBF718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D3020EE9-56DD-B84B-8E7F-BEB89008B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03" b="12185"/>
          <a:stretch/>
        </p:blipFill>
        <p:spPr>
          <a:xfrm>
            <a:off x="457200" y="1600200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018-9425-C240-ACBB-B382CF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Now consider a different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4E9-A6C9-8845-8040-AFAACF14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[0, 1, 2, 3, 4, 5, 6, 7, 8, 9]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F1F88-F102-D941-8BBE-6A9FCFAC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1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C6B-B720-2C46-B73A-8458E34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about in </a:t>
            </a:r>
            <a:r>
              <a:rPr lang="en-US" b="1" dirty="0"/>
              <a:t>general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1A4-033F-AD46-99B0-13A78C79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[ ??? 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B9D4D-436A-8048-AF6E-9A2524E9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2651-BEEF-C446-8442-066D601B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1910-9EF6-D649-8B57-55F35CB4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we want</a:t>
            </a:r>
            <a:r>
              <a:rPr lang="en-US" dirty="0"/>
              <a:t>: a way to get a rough bound (limit) on how many steps an algorithm could take, </a:t>
            </a:r>
            <a:r>
              <a:rPr lang="en-US" i="1" dirty="0"/>
              <a:t>given input of a particular size</a:t>
            </a:r>
          </a:p>
          <a:p>
            <a:pPr lvl="1"/>
            <a:r>
              <a:rPr lang="en-US" dirty="0"/>
              <a:t>If the list has 5 items?</a:t>
            </a:r>
          </a:p>
          <a:p>
            <a:pPr lvl="1"/>
            <a:r>
              <a:rPr lang="en-US" dirty="0"/>
              <a:t>What about 10?</a:t>
            </a:r>
          </a:p>
          <a:p>
            <a:pPr lvl="1"/>
            <a:r>
              <a:rPr lang="en-US" dirty="0"/>
              <a:t>What about </a:t>
            </a:r>
            <a:r>
              <a:rPr lang="en-US" b="1" dirty="0">
                <a:latin typeface="Courier" pitchFamily="2" charset="0"/>
              </a:rPr>
              <a:t>n</a:t>
            </a:r>
            <a:r>
              <a:rPr lang="en-US" dirty="0"/>
              <a:t>?</a:t>
            </a:r>
          </a:p>
          <a:p>
            <a:r>
              <a:rPr lang="en-US" b="1" dirty="0"/>
              <a:t>Often care about</a:t>
            </a:r>
            <a:r>
              <a:rPr lang="en-US" dirty="0"/>
              <a:t>: “what’s the </a:t>
            </a:r>
            <a:r>
              <a:rPr lang="en-US" b="1" dirty="0"/>
              <a:t>worst</a:t>
            </a:r>
            <a:r>
              <a:rPr lang="en-US" dirty="0"/>
              <a:t> that could happen?”</a:t>
            </a:r>
          </a:p>
          <a:p>
            <a:r>
              <a:rPr lang="en-US" b="1" dirty="0"/>
              <a:t>Mathematics</a:t>
            </a:r>
            <a:r>
              <a:rPr lang="en-US" dirty="0"/>
              <a:t>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58058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>
            <a:extLst>
              <a:ext uri="{FF2B5EF4-FFF2-40B4-BE49-F238E27FC236}">
                <a16:creationId xmlns:a16="http://schemas.microsoft.com/office/drawing/2014/main" id="{BD1AEA58-0E5D-694E-A018-7AE528CCB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(“big-O”) notation</a:t>
            </a:r>
          </a:p>
        </p:txBody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80B1CA5F-C993-D84B-8CFA-80C76ACD7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7962900" cy="4495800"/>
          </a:xfrm>
        </p:spPr>
        <p:txBody>
          <a:bodyPr/>
          <a:lstStyle/>
          <a:p>
            <a:r>
              <a:rPr lang="en-US" altLang="en-US" dirty="0"/>
              <a:t>We can </a:t>
            </a:r>
            <a:r>
              <a:rPr lang="en-US" altLang="en-US" b="1" dirty="0"/>
              <a:t>avoid details</a:t>
            </a:r>
            <a:r>
              <a:rPr lang="en-US" altLang="en-US" dirty="0"/>
              <a:t> when they don’t matter, and they don’t matter when input size (</a:t>
            </a:r>
            <a:r>
              <a:rPr lang="en-US" b="1" dirty="0">
                <a:latin typeface="Courier" pitchFamily="2" charset="0"/>
              </a:rPr>
              <a:t>n</a:t>
            </a:r>
            <a:r>
              <a:rPr lang="en-US" altLang="en-US" dirty="0"/>
              <a:t>) is big enough</a:t>
            </a:r>
          </a:p>
          <a:p>
            <a:r>
              <a:rPr lang="en-US" altLang="en-US" dirty="0"/>
              <a:t>For </a:t>
            </a:r>
            <a:r>
              <a:rPr lang="en-US" altLang="en-US" b="1" dirty="0"/>
              <a:t>polynomials</a:t>
            </a:r>
            <a:r>
              <a:rPr lang="en-US" altLang="en-US" dirty="0"/>
              <a:t>: only the leading term matters</a:t>
            </a:r>
          </a:p>
          <a:p>
            <a:r>
              <a:rPr lang="en-US" altLang="en-US" dirty="0"/>
              <a:t>Ignore </a:t>
            </a:r>
            <a:r>
              <a:rPr lang="en-US" altLang="en-US" b="1" dirty="0"/>
              <a:t>coefficients</a:t>
            </a:r>
            <a:r>
              <a:rPr lang="en-US" altLang="en-US" dirty="0"/>
              <a:t>, talk about </a:t>
            </a:r>
            <a:r>
              <a:rPr lang="en-US" altLang="en-US" b="1" dirty="0"/>
              <a:t>degree</a:t>
            </a:r>
            <a:r>
              <a:rPr lang="en-US" altLang="en-US" dirty="0"/>
              <a:t>: linear, quadratic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03263" indent="-254000">
              <a:buFont typeface="Monotype Sorts" pitchFamily="2" charset="2"/>
              <a:buNone/>
            </a:pPr>
            <a:r>
              <a:rPr lang="en-US" alt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y = 3x     y = 6x-2     y = 15x + 44</a:t>
            </a:r>
            <a:endParaRPr lang="en-US" altLang="en-US" dirty="0">
              <a:solidFill>
                <a:srgbClr val="FC0128"/>
              </a:solidFill>
            </a:endParaRPr>
          </a:p>
          <a:p>
            <a:pPr marL="703263" indent="-254000">
              <a:buFont typeface="Monotype Sort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y = x</a:t>
            </a:r>
            <a:r>
              <a:rPr lang="en-US" altLang="en-US" baseline="30000" dirty="0">
                <a:latin typeface="Courier New" panose="02070309020205020404" pitchFamily="49" charset="0"/>
              </a:rPr>
              <a:t>2</a:t>
            </a:r>
            <a:r>
              <a:rPr lang="en-US" altLang="en-US" dirty="0">
                <a:latin typeface="Courier New" panose="02070309020205020404" pitchFamily="49" charset="0"/>
              </a:rPr>
              <a:t>     y = x</a:t>
            </a:r>
            <a:r>
              <a:rPr lang="en-US" altLang="en-US" baseline="30000" dirty="0">
                <a:latin typeface="Courier New" panose="02070309020205020404" pitchFamily="49" charset="0"/>
              </a:rPr>
              <a:t>2</a:t>
            </a:r>
            <a:r>
              <a:rPr lang="en-US" altLang="en-US" dirty="0">
                <a:latin typeface="Courier New" panose="02070309020205020404" pitchFamily="49" charset="0"/>
              </a:rPr>
              <a:t>-6x+9   y = 3x</a:t>
            </a:r>
            <a:r>
              <a:rPr lang="en-US" altLang="en-US" baseline="30000" dirty="0">
                <a:latin typeface="Courier New" panose="02070309020205020404" pitchFamily="49" charset="0"/>
              </a:rPr>
              <a:t>2</a:t>
            </a:r>
            <a:r>
              <a:rPr lang="en-US" altLang="en-US" dirty="0">
                <a:latin typeface="Courier New" panose="02070309020205020404" pitchFamily="49" charset="0"/>
              </a:rPr>
              <a:t>+4x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9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C6B-B720-2C46-B73A-8458E34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about in </a:t>
            </a:r>
            <a:r>
              <a:rPr lang="en-US" b="1" dirty="0"/>
              <a:t>general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1A4-033F-AD46-99B0-13A78C79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[ ??? 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B9D4D-436A-8048-AF6E-9A2524E9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0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BF3-F7F1-D442-B78B-465D9B9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SelectionSort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EE7-8CBE-5F45-83D2-C8E6999D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some list of comparable items:</a:t>
            </a:r>
          </a:p>
          <a:p>
            <a:pPr marL="0" indent="0">
              <a:buNone/>
            </a:pPr>
            <a:r>
              <a:rPr lang="en-US" dirty="0"/>
              <a:t>   Find the smallest item. </a:t>
            </a:r>
          </a:p>
          <a:p>
            <a:pPr marL="0" indent="0">
              <a:buNone/>
            </a:pPr>
            <a:r>
              <a:rPr lang="en-US" dirty="0"/>
              <a:t>   Swap it with the item in position 0.</a:t>
            </a:r>
          </a:p>
          <a:p>
            <a:pPr marL="0" indent="0">
              <a:buNone/>
            </a:pPr>
            <a:r>
              <a:rPr lang="en-US" dirty="0"/>
              <a:t>   Repeat finding the next-smallest item, and swapping it   </a:t>
            </a:r>
          </a:p>
          <a:p>
            <a:pPr marL="0" indent="0">
              <a:buNone/>
            </a:pPr>
            <a:r>
              <a:rPr lang="en-US" dirty="0"/>
              <a:t>           into the correct position until the list is sorted.</a:t>
            </a:r>
          </a:p>
        </p:txBody>
      </p:sp>
    </p:spTree>
    <p:extLst>
      <p:ext uri="{BB962C8B-B14F-4D97-AF65-F5344CB8AC3E}">
        <p14:creationId xmlns:p14="http://schemas.microsoft.com/office/powerpoint/2010/main" val="105997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664-7AE8-8246-808A-F26CCBE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7E14-0B97-6440-A36E-6E82403D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the list is still unsorted:</a:t>
            </a:r>
          </a:p>
          <a:p>
            <a:pPr marL="0" indent="0">
              <a:buNone/>
            </a:pPr>
            <a:r>
              <a:rPr lang="en-US" dirty="0"/>
              <a:t>  For p in [0, ..., n-2]:</a:t>
            </a:r>
          </a:p>
          <a:p>
            <a:pPr marL="0" indent="0">
              <a:buNone/>
            </a:pPr>
            <a:r>
              <a:rPr lang="en-US" dirty="0"/>
              <a:t>     If item in position p is greater than item in position p+1:</a:t>
            </a:r>
          </a:p>
          <a:p>
            <a:pPr marL="0" indent="0">
              <a:buNone/>
            </a:pPr>
            <a:r>
              <a:rPr lang="en-US" dirty="0"/>
              <a:t>        Swap them</a:t>
            </a:r>
          </a:p>
        </p:txBody>
      </p:sp>
    </p:spTree>
    <p:extLst>
      <p:ext uri="{BB962C8B-B14F-4D97-AF65-F5344CB8AC3E}">
        <p14:creationId xmlns:p14="http://schemas.microsoft.com/office/powerpoint/2010/main" val="61680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F596-A237-5E45-84FA-DF80D9A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7B0B-9BE9-0646-BF8A-B5282287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 notation gives us a language to talk about and compare algorithms </a:t>
            </a:r>
            <a:r>
              <a:rPr lang="en-US" b="1" dirty="0"/>
              <a:t>before</a:t>
            </a:r>
            <a:r>
              <a:rPr lang="en-US" dirty="0"/>
              <a:t> we implement them (smart!)</a:t>
            </a:r>
          </a:p>
          <a:p>
            <a:r>
              <a:rPr lang="en-US" dirty="0" err="1"/>
              <a:t>InsertionSort</a:t>
            </a:r>
            <a:r>
              <a:rPr lang="en-US" dirty="0"/>
              <a:t>, </a:t>
            </a:r>
            <a:r>
              <a:rPr lang="en-US" dirty="0" err="1"/>
              <a:t>SelectionSort</a:t>
            </a:r>
            <a:r>
              <a:rPr lang="en-US" dirty="0"/>
              <a:t>, and </a:t>
            </a:r>
            <a:r>
              <a:rPr lang="en-US" dirty="0" err="1"/>
              <a:t>BubbleSort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the same in the </a:t>
            </a:r>
            <a:r>
              <a:rPr lang="en-US" b="1" dirty="0"/>
              <a:t>worst</a:t>
            </a:r>
            <a:r>
              <a:rPr lang="en-US" dirty="0"/>
              <a:t> case</a:t>
            </a:r>
          </a:p>
          <a:p>
            <a:pPr lvl="1"/>
            <a:r>
              <a:rPr lang="en-US" dirty="0"/>
              <a:t>different in the </a:t>
            </a:r>
            <a:r>
              <a:rPr lang="en-US" b="1" dirty="0"/>
              <a:t>best</a:t>
            </a:r>
            <a:r>
              <a:rPr lang="en-US" dirty="0"/>
              <a:t> case</a:t>
            </a:r>
          </a:p>
          <a:p>
            <a:pPr lvl="1"/>
            <a:r>
              <a:rPr lang="en-US" dirty="0"/>
              <a:t>what about the </a:t>
            </a:r>
            <a:r>
              <a:rPr lang="en-US" b="1" dirty="0"/>
              <a:t>average </a:t>
            </a:r>
            <a:r>
              <a:rPr lang="en-US" dirty="0"/>
              <a:t>case?</a:t>
            </a:r>
          </a:p>
          <a:p>
            <a:pPr lvl="1"/>
            <a:r>
              <a:rPr lang="en-US" dirty="0"/>
              <a:t>is there any algorithm that could do </a:t>
            </a:r>
            <a:r>
              <a:rPr lang="en-US" b="1" dirty="0"/>
              <a:t>better</a:t>
            </a:r>
            <a:r>
              <a:rPr lang="en-US" dirty="0"/>
              <a:t> in the worst case? (yes!)</a:t>
            </a:r>
          </a:p>
          <a:p>
            <a:r>
              <a:rPr lang="en-US" dirty="0"/>
              <a:t>As your programs get more complex, it’s helpful to think about the </a:t>
            </a:r>
            <a:r>
              <a:rPr lang="en-US" b="1" dirty="0"/>
              <a:t>algorithm</a:t>
            </a:r>
            <a:r>
              <a:rPr lang="en-US" dirty="0"/>
              <a:t> before you start coding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26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BA25-81E5-7643-BF7D-451F776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A95F-D357-F947-93E9-9AC45C20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office hours this week:</a:t>
            </a:r>
          </a:p>
          <a:p>
            <a:pPr marL="0" indent="0" algn="ctr">
              <a:buNone/>
            </a:pPr>
            <a:r>
              <a:rPr lang="en-US" dirty="0"/>
              <a:t>Wednesday (today) from 2 to 4</a:t>
            </a:r>
          </a:p>
          <a:p>
            <a:pPr marL="0" indent="0" algn="ctr">
              <a:buNone/>
            </a:pPr>
            <a:r>
              <a:rPr lang="en-US" dirty="0"/>
              <a:t>Friday from 1:30 to 3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800" dirty="0"/>
              <a:t>(Friday session can be an exam post-mortem if you want, vote on Slack)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See Slack for additional tutorials and notes on:</a:t>
            </a:r>
          </a:p>
          <a:p>
            <a:pPr lvl="1"/>
            <a:r>
              <a:rPr lang="en-US" dirty="0"/>
              <a:t>DIY buttons using </a:t>
            </a:r>
            <a:r>
              <a:rPr lang="en-US" dirty="0" err="1">
                <a:latin typeface="Courier" pitchFamily="2" charset="0"/>
              </a:rPr>
              <a:t>graphics.py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making your own timer using the </a:t>
            </a:r>
            <a:r>
              <a:rPr lang="en-US" dirty="0">
                <a:latin typeface="Courier" pitchFamily="2" charset="0"/>
              </a:rPr>
              <a:t>time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working with </a:t>
            </a:r>
            <a:r>
              <a:rPr lang="en-US" dirty="0" err="1">
                <a:latin typeface="Courier" pitchFamily="2" charset="0"/>
              </a:rPr>
              <a:t>pygame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8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07C6-E92E-5D4B-B860-7494D773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Sorting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BCB17-8BE0-6A42-B372-2FAFAC745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96" y="1219199"/>
            <a:ext cx="8369103" cy="5546349"/>
          </a:xfrm>
        </p:spPr>
      </p:pic>
    </p:spTree>
    <p:extLst>
      <p:ext uri="{BB962C8B-B14F-4D97-AF65-F5344CB8AC3E}">
        <p14:creationId xmlns:p14="http://schemas.microsoft.com/office/powerpoint/2010/main" val="19012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1060-4D3F-5249-85BE-A00DDB0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D2AE-98A6-2046-8E24-AF0D1453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Announcements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Final Project Proposal Recap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Working with files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 file?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reading data in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writing data out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Intro to Algorithms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Lab: Sorting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Handling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4684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F86D-2899-DE46-83CC-A655BBA6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562E-60E4-1244-97A9-879D44ED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Algorithmic thinking activity</a:t>
            </a:r>
          </a:p>
          <a:p>
            <a:r>
              <a:rPr lang="en-US" dirty="0"/>
              <a:t>Sorting algorithms: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Bubble Sort</a:t>
            </a:r>
          </a:p>
          <a:p>
            <a:r>
              <a:rPr lang="en-US" dirty="0"/>
              <a:t>Comparing algorithms</a:t>
            </a:r>
          </a:p>
          <a:p>
            <a:pPr lvl="1"/>
            <a:r>
              <a:rPr lang="en-US" dirty="0"/>
              <a:t>on specific examples</a:t>
            </a:r>
          </a:p>
          <a:p>
            <a:pPr lvl="1"/>
            <a:r>
              <a:rPr lang="en-US" dirty="0"/>
              <a:t>more generally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03586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1478-073D-6F46-94B8-6989DAED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volunteers, please!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A6B68-1010-9847-8B58-73DB265686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900" y="1684959"/>
            <a:ext cx="82042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F86D-2899-DE46-83CC-A655BBA6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562E-60E4-1244-97A9-879D44ED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Algorithmic thinking activity</a:t>
            </a:r>
          </a:p>
          <a:p>
            <a:r>
              <a:rPr lang="en-US" dirty="0"/>
              <a:t>Sorting algorithms: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Bubble Sort</a:t>
            </a:r>
          </a:p>
          <a:p>
            <a:r>
              <a:rPr lang="en-US" dirty="0"/>
              <a:t>Comparing algorithms</a:t>
            </a:r>
          </a:p>
          <a:p>
            <a:pPr lvl="1"/>
            <a:r>
              <a:rPr lang="en-US" dirty="0"/>
              <a:t>on specific examples</a:t>
            </a:r>
          </a:p>
          <a:p>
            <a:pPr lvl="1"/>
            <a:r>
              <a:rPr lang="en-US" dirty="0"/>
              <a:t>more generally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6066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06FA-9236-CB45-939D-25FC6293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204B-76F5-3640-973E-BD056D67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</a:t>
            </a:r>
            <a:r>
              <a:rPr lang="en-US" b="1" dirty="0"/>
              <a:t>similarities / differences </a:t>
            </a:r>
            <a:r>
              <a:rPr lang="en-US" dirty="0"/>
              <a:t>did you notice            between the three approaches?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F95B3-579D-0F49-8EEE-5197367F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38-3A21-694B-9DF6-438C3DB5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EC6-850F-3745-A033-11DF677B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 you know which algorithm is </a:t>
            </a:r>
            <a:r>
              <a:rPr lang="en-US" b="1" dirty="0"/>
              <a:t>better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CEEDD-30A7-014C-ADAF-D9286CB1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018-9425-C240-ACBB-B382CF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Consider a specific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4E9-A6C9-8845-8040-AFAACF14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[3, 0, 1, 8, 7, 2, 5, 4, 9, 6]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F1F88-F102-D941-8BBE-6A9FCFAC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3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23F2-B0B4-3A4B-9A2C-7C8A41F8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InsertionSort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8174-1DAE-CD49-B642-320D2BA1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C37B0114-CB70-9C4A-BC80-6F2EFBEF5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9"/>
          <a:stretch/>
        </p:blipFill>
        <p:spPr>
          <a:xfrm>
            <a:off x="457199" y="1600199"/>
            <a:ext cx="8309112" cy="48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72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23323</TotalTime>
  <Words>778</Words>
  <Application>Microsoft Macintosh PowerPoint</Application>
  <PresentationFormat>On-screen Show (4:3)</PresentationFormat>
  <Paragraphs>136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Lucida Grande</vt:lpstr>
      <vt:lpstr>Monotype Sorts</vt:lpstr>
      <vt:lpstr>Wingdings</vt:lpstr>
      <vt:lpstr>Smith Lecture Notes</vt:lpstr>
      <vt:lpstr>Lecture 31: INTRODUCTION TO ALGORITHMS</vt:lpstr>
      <vt:lpstr>Announcements</vt:lpstr>
      <vt:lpstr>Outline</vt:lpstr>
      <vt:lpstr>10 volunteers, please!</vt:lpstr>
      <vt:lpstr>Outline</vt:lpstr>
      <vt:lpstr>Debrief</vt:lpstr>
      <vt:lpstr>Discussion</vt:lpstr>
      <vt:lpstr>1. Consider a specific example</vt:lpstr>
      <vt:lpstr>InsertionSort: visually</vt:lpstr>
      <vt:lpstr>SelectionSort: visually</vt:lpstr>
      <vt:lpstr>BubbleSort:visually</vt:lpstr>
      <vt:lpstr>2. Now consider a different example</vt:lpstr>
      <vt:lpstr>3. What about in general?</vt:lpstr>
      <vt:lpstr>Algorithmic analysis</vt:lpstr>
      <vt:lpstr>Asymptotic (“big-O”) notation</vt:lpstr>
      <vt:lpstr>3. What about in general?</vt:lpstr>
      <vt:lpstr>SelectionSort</vt:lpstr>
      <vt:lpstr>BubbleSort</vt:lpstr>
      <vt:lpstr>Takeaways</vt:lpstr>
      <vt:lpstr>Lab: Sorting</vt:lpstr>
      <vt:lpstr>Coming 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Microsoft Office User</cp:lastModifiedBy>
  <cp:revision>322</cp:revision>
  <cp:lastPrinted>2018-07-17T12:03:24Z</cp:lastPrinted>
  <dcterms:created xsi:type="dcterms:W3CDTF">2018-06-21T16:17:33Z</dcterms:created>
  <dcterms:modified xsi:type="dcterms:W3CDTF">2018-11-28T04:13:47Z</dcterms:modified>
</cp:coreProperties>
</file>