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384" r:id="rId2"/>
    <p:sldId id="389" r:id="rId3"/>
    <p:sldId id="386" r:id="rId4"/>
    <p:sldId id="388" r:id="rId5"/>
    <p:sldId id="399" r:id="rId6"/>
    <p:sldId id="400" r:id="rId7"/>
    <p:sldId id="387" r:id="rId8"/>
    <p:sldId id="401" r:id="rId9"/>
    <p:sldId id="390" r:id="rId10"/>
    <p:sldId id="397" r:id="rId11"/>
    <p:sldId id="398" r:id="rId12"/>
    <p:sldId id="422" r:id="rId13"/>
    <p:sldId id="423" r:id="rId14"/>
    <p:sldId id="424" r:id="rId15"/>
    <p:sldId id="42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6FA"/>
    <a:srgbClr val="010101"/>
    <a:srgbClr val="003470"/>
    <a:srgbClr val="A325BE"/>
    <a:srgbClr val="FF9100"/>
    <a:srgbClr val="010138"/>
    <a:srgbClr val="FFD579"/>
    <a:srgbClr val="2E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84082"/>
  </p:normalViewPr>
  <p:slideViewPr>
    <p:cSldViewPr snapToGrid="0" snapToObjects="1">
      <p:cViewPr varScale="1">
        <p:scale>
          <a:sx n="102" d="100"/>
          <a:sy n="102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34:</a:t>
            </a:r>
            <a:br>
              <a:rPr lang="en-US" dirty="0"/>
            </a:br>
            <a:r>
              <a:rPr lang="en-US" sz="4400" dirty="0"/>
              <a:t>Closing Remarks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154612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F96F-A29A-0341-A6C7-DDEFC4B2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covered a LOT of ground…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1600-8B9D-C146-9737-1D4D684BC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hardware (processor, RAM, hard drive, etc.)</a:t>
            </a:r>
          </a:p>
          <a:p>
            <a:r>
              <a:rPr lang="en-US" dirty="0"/>
              <a:t>Data types (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Courier" pitchFamily="2" charset="0"/>
              </a:rPr>
              <a:t>float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Courier" pitchFamily="2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Courier" pitchFamily="2" charset="0"/>
              </a:rPr>
              <a:t>bool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Courier" pitchFamily="2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ourier" pitchFamily="2" charset="0"/>
              </a:rPr>
              <a:t>dict</a:t>
            </a:r>
            <a:r>
              <a:rPr lang="en-US" dirty="0"/>
              <a:t>) and the operations they support</a:t>
            </a:r>
          </a:p>
          <a:p>
            <a:r>
              <a:rPr lang="en-US" dirty="0"/>
              <a:t>Useful built-ins: </a:t>
            </a:r>
            <a:r>
              <a:rPr lang="en-US" dirty="0">
                <a:latin typeface="Courier" pitchFamily="2" charset="0"/>
              </a:rPr>
              <a:t>print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eval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input</a:t>
            </a:r>
          </a:p>
          <a:p>
            <a:r>
              <a:rPr lang="en-US" dirty="0"/>
              <a:t>Exceptions and how to handle them</a:t>
            </a:r>
          </a:p>
          <a:p>
            <a:r>
              <a:rPr lang="en-US" dirty="0"/>
              <a:t>Conditional statements</a:t>
            </a:r>
          </a:p>
          <a:p>
            <a:r>
              <a:rPr lang="en-US" dirty="0"/>
              <a:t>Loops (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while</a:t>
            </a:r>
            <a:r>
              <a:rPr lang="en-US" dirty="0"/>
              <a:t>)</a:t>
            </a:r>
          </a:p>
          <a:p>
            <a:r>
              <a:rPr lang="en-US" dirty="0"/>
              <a:t>Defining / calling functions</a:t>
            </a:r>
          </a:p>
          <a:p>
            <a:r>
              <a:rPr lang="en-US" dirty="0"/>
              <a:t>Handy packages (</a:t>
            </a:r>
            <a:r>
              <a:rPr lang="en-US" dirty="0">
                <a:latin typeface="Courier" pitchFamily="2" charset="0"/>
              </a:rPr>
              <a:t>math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random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34908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19E4-BA6D-AD42-8B63-7F04A167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covered a LOT of ground…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9197-DC56-854E-AF0F-54796630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Algorithms and efficiency</a:t>
            </a:r>
          </a:p>
          <a:p>
            <a:r>
              <a:rPr lang="en-US" dirty="0"/>
              <a:t>Working with files</a:t>
            </a:r>
          </a:p>
          <a:p>
            <a:r>
              <a:rPr lang="en-US" dirty="0"/>
              <a:t>Graphics, animation, and interaction</a:t>
            </a:r>
          </a:p>
          <a:p>
            <a:r>
              <a:rPr lang="en-US" dirty="0"/>
              <a:t>Ethical issues in CS</a:t>
            </a:r>
          </a:p>
        </p:txBody>
      </p:sp>
    </p:spTree>
    <p:extLst>
      <p:ext uri="{BB962C8B-B14F-4D97-AF65-F5344CB8AC3E}">
        <p14:creationId xmlns:p14="http://schemas.microsoft.com/office/powerpoint/2010/main" val="90065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F06B-9577-D748-8A11-21D90276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4C09-0F88-D349-9B32-FAB7949F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do you think you will </a:t>
            </a:r>
            <a:br>
              <a:rPr lang="en-US" dirty="0"/>
            </a:br>
            <a:r>
              <a:rPr lang="en-US" dirty="0"/>
              <a:t>remember about this course in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5 years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9FACE-C9C1-7744-AA15-CB59FB81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0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8F11-ED8C-DE43-A71C-D654CCA0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176E-BC9B-8D4D-A2DB-FE002431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78A20-2EB6-3647-927B-C06825B55FD1}"/>
              </a:ext>
            </a:extLst>
          </p:cNvPr>
          <p:cNvSpPr txBox="1"/>
          <p:nvPr/>
        </p:nvSpPr>
        <p:spPr>
          <a:xfrm>
            <a:off x="2343753" y="1746945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6A6FA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HALF-HOUR</a:t>
            </a:r>
          </a:p>
        </p:txBody>
      </p:sp>
      <p:pic>
        <p:nvPicPr>
          <p:cNvPr id="1026" name="Picture 2" descr="World Health Organization, Tech Cos. Team Up on #BuildForCOVID19 Global  Hackathon">
            <a:extLst>
              <a:ext uri="{FF2B5EF4-FFF2-40B4-BE49-F238E27FC236}">
                <a16:creationId xmlns:a16="http://schemas.microsoft.com/office/drawing/2014/main" id="{A5F5C673-6C97-D44F-8D2F-1CB8CCED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13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5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0803-3D2F-6046-A163-A2D2B29A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008F-A447-3C4F-8F57-68BE45B6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write a short program to commemorate your group’s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experience(s) in CSC111 </a:t>
            </a:r>
            <a:r>
              <a:rPr lang="en-US" dirty="0"/>
              <a:t>– anything goes!</a:t>
            </a:r>
          </a:p>
          <a:p>
            <a:endParaRPr lang="en-US" dirty="0"/>
          </a:p>
          <a:p>
            <a:r>
              <a:rPr lang="en-US" b="1" dirty="0"/>
              <a:t>Suggested timing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5 minutes: generate ideas</a:t>
            </a:r>
          </a:p>
          <a:p>
            <a:pPr lvl="1"/>
            <a:r>
              <a:rPr lang="en-US" dirty="0"/>
              <a:t>5 minutes: make a plan</a:t>
            </a:r>
          </a:p>
          <a:p>
            <a:pPr lvl="1"/>
            <a:r>
              <a:rPr lang="en-US" dirty="0"/>
              <a:t>20 minutes: implement and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9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F06B-9577-D748-8A11-21D90276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4C09-0F88-D349-9B32-FAB7949F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did you </a:t>
            </a:r>
            <a:br>
              <a:rPr lang="en-US" dirty="0"/>
            </a:b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come up with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9FACE-C9C1-7744-AA15-CB59FB81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128B-4B7E-C24F-A9F9-8DEE9095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0000-68FE-D04E-AA78-CEB8B6F8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Administrivia: FP4 and FP5</a:t>
            </a:r>
          </a:p>
          <a:p>
            <a:r>
              <a:rPr lang="en-US" dirty="0"/>
              <a:t>Semester in review</a:t>
            </a:r>
          </a:p>
          <a:p>
            <a:r>
              <a:rPr lang="en-US" dirty="0"/>
              <a:t>“Half-hour hackathon”</a:t>
            </a:r>
          </a:p>
        </p:txBody>
      </p:sp>
    </p:spTree>
    <p:extLst>
      <p:ext uri="{BB962C8B-B14F-4D97-AF65-F5344CB8AC3E}">
        <p14:creationId xmlns:p14="http://schemas.microsoft.com/office/powerpoint/2010/main" val="308438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ED-B9DA-244D-95A3-851A2F8F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FP4: Finished Version (i.e.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07ED-DDF3-6946-A015-5F3AE7E3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Complete, organized, well-documented 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in-line </a:t>
            </a:r>
            <a:r>
              <a:rPr lang="en-US" b="1" dirty="0"/>
              <a:t>comments</a:t>
            </a:r>
          </a:p>
          <a:p>
            <a:pPr lvl="1"/>
            <a:r>
              <a:rPr lang="en-US" dirty="0"/>
              <a:t>appropriate </a:t>
            </a:r>
            <a:r>
              <a:rPr lang="en-US" b="1" dirty="0"/>
              <a:t>variable / function names</a:t>
            </a:r>
          </a:p>
          <a:p>
            <a:pPr lvl="1"/>
            <a:r>
              <a:rPr lang="en-US" b="1" dirty="0"/>
              <a:t>docstrings</a:t>
            </a:r>
            <a:r>
              <a:rPr lang="en-US" dirty="0"/>
              <a:t> explaining what each function / class does</a:t>
            </a:r>
            <a:endParaRPr lang="en-US" b="1" dirty="0"/>
          </a:p>
          <a:p>
            <a:pPr lvl="1"/>
            <a:r>
              <a:rPr lang="en-US" dirty="0"/>
              <a:t>includes all </a:t>
            </a:r>
            <a:r>
              <a:rPr lang="en-US" b="1" dirty="0"/>
              <a:t>supplemental files</a:t>
            </a:r>
            <a:r>
              <a:rPr lang="en-US" dirty="0"/>
              <a:t> (images, etc.)</a:t>
            </a:r>
          </a:p>
          <a:p>
            <a:r>
              <a:rPr lang="en-US" dirty="0"/>
              <a:t>Include a text file named </a:t>
            </a:r>
            <a:r>
              <a:rPr lang="en-US" b="1" dirty="0"/>
              <a:t>README</a:t>
            </a:r>
            <a:r>
              <a:rPr lang="en-US" dirty="0"/>
              <a:t> containing: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description </a:t>
            </a:r>
            <a:r>
              <a:rPr lang="en-US" dirty="0"/>
              <a:t>of the project</a:t>
            </a:r>
          </a:p>
          <a:p>
            <a:pPr lvl="1"/>
            <a:r>
              <a:rPr lang="en-US" dirty="0"/>
              <a:t>information on </a:t>
            </a:r>
            <a:r>
              <a:rPr lang="en-US" b="1" dirty="0"/>
              <a:t>how to run</a:t>
            </a:r>
            <a:r>
              <a:rPr lang="en-US" dirty="0"/>
              <a:t> your project</a:t>
            </a:r>
          </a:p>
          <a:p>
            <a:pPr lvl="1"/>
            <a:r>
              <a:rPr lang="en-US" dirty="0"/>
              <a:t>install links to any </a:t>
            </a:r>
            <a:r>
              <a:rPr lang="en-US" b="1" dirty="0"/>
              <a:t>required modules</a:t>
            </a:r>
          </a:p>
          <a:p>
            <a:pPr lvl="1"/>
            <a:r>
              <a:rPr lang="en-US" dirty="0"/>
              <a:t>a list of </a:t>
            </a:r>
            <a:r>
              <a:rPr lang="en-US" b="1" dirty="0"/>
              <a:t>known bugs</a:t>
            </a:r>
          </a:p>
          <a:p>
            <a:r>
              <a:rPr lang="en-US" b="1" dirty="0"/>
              <a:t>Runs without syntax errors</a:t>
            </a:r>
          </a:p>
        </p:txBody>
      </p:sp>
    </p:spTree>
    <p:extLst>
      <p:ext uri="{BB962C8B-B14F-4D97-AF65-F5344CB8AC3E}">
        <p14:creationId xmlns:p14="http://schemas.microsoft.com/office/powerpoint/2010/main" val="257091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143B-4413-794A-B1B9-D849D446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FP5: Write-up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06C0-B6E7-5740-A1C7-BC3AFC6B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Monday December 14</a:t>
            </a:r>
            <a:r>
              <a:rPr lang="en-US" baseline="30000" dirty="0"/>
              <a:t>th</a:t>
            </a:r>
            <a:r>
              <a:rPr lang="en-US" dirty="0"/>
              <a:t> at 11:55pm</a:t>
            </a:r>
          </a:p>
          <a:p>
            <a:r>
              <a:rPr lang="en-US" dirty="0"/>
              <a:t>A short (2-3 page) paper, including:</a:t>
            </a:r>
          </a:p>
          <a:p>
            <a:pPr lvl="1"/>
            <a:r>
              <a:rPr lang="en-US" dirty="0"/>
              <a:t>a description of the </a:t>
            </a:r>
            <a:r>
              <a:rPr lang="en-US" b="1" dirty="0"/>
              <a:t>project</a:t>
            </a:r>
            <a:r>
              <a:rPr lang="en-US" dirty="0"/>
              <a:t>, including the </a:t>
            </a:r>
            <a:r>
              <a:rPr lang="en-US" b="1" dirty="0"/>
              <a:t>intended audience</a:t>
            </a:r>
          </a:p>
          <a:p>
            <a:pPr lvl="1"/>
            <a:r>
              <a:rPr lang="en-US" dirty="0"/>
              <a:t>a description of the </a:t>
            </a:r>
            <a:r>
              <a:rPr lang="en-US" b="1" dirty="0"/>
              <a:t>architecture</a:t>
            </a:r>
            <a:r>
              <a:rPr lang="en-US" dirty="0"/>
              <a:t> (how you designed the code)</a:t>
            </a:r>
          </a:p>
          <a:p>
            <a:pPr lvl="1"/>
            <a:r>
              <a:rPr lang="en-US" dirty="0"/>
              <a:t>a discussion of at least </a:t>
            </a:r>
            <a:r>
              <a:rPr lang="en-US" b="1" dirty="0"/>
              <a:t>one major challenge</a:t>
            </a:r>
            <a:r>
              <a:rPr lang="en-US" dirty="0"/>
              <a:t>, and how you overcame it</a:t>
            </a:r>
          </a:p>
          <a:p>
            <a:pPr lvl="1"/>
            <a:r>
              <a:rPr lang="en-US" dirty="0"/>
              <a:t>a description of </a:t>
            </a:r>
            <a:r>
              <a:rPr lang="en-US" b="1" dirty="0"/>
              <a:t>your specific contributions</a:t>
            </a:r>
            <a:r>
              <a:rPr lang="en-US" dirty="0"/>
              <a:t> to the project</a:t>
            </a:r>
          </a:p>
          <a:p>
            <a:r>
              <a:rPr lang="en-US" dirty="0"/>
              <a:t>Two options:</a:t>
            </a:r>
          </a:p>
          <a:p>
            <a:pPr lvl="1"/>
            <a:r>
              <a:rPr lang="en-US" dirty="0"/>
              <a:t>Each team member writes their own (most common)</a:t>
            </a:r>
          </a:p>
          <a:p>
            <a:pPr lvl="1"/>
            <a:r>
              <a:rPr lang="en-US" dirty="0"/>
              <a:t>One collaborative submission (also perfectly fine)</a:t>
            </a:r>
          </a:p>
        </p:txBody>
      </p:sp>
    </p:spTree>
    <p:extLst>
      <p:ext uri="{BB962C8B-B14F-4D97-AF65-F5344CB8AC3E}">
        <p14:creationId xmlns:p14="http://schemas.microsoft.com/office/powerpoint/2010/main" val="25670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it’s been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96 days</a:t>
            </a:r>
            <a:r>
              <a:rPr lang="en-US" sz="5400" dirty="0"/>
              <a:t> since we started programming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 algn="ctr">
              <a:buNone/>
            </a:pPr>
            <a:endParaRPr lang="en-US" sz="5400" dirty="0"/>
          </a:p>
          <a:p>
            <a:pPr marL="274320" lvl="1" indent="0" algn="ctr">
              <a:buNone/>
            </a:pPr>
            <a:r>
              <a:rPr lang="en-US" sz="5400" dirty="0"/>
              <a:t>we had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34</a:t>
            </a:r>
            <a:r>
              <a:rPr lang="en-US" sz="5400" dirty="0"/>
              <a:t> lectures, </a:t>
            </a:r>
          </a:p>
          <a:p>
            <a:pPr marL="274320" lvl="1" indent="0" algn="ctr">
              <a:buNone/>
            </a:pP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10</a:t>
            </a:r>
            <a:r>
              <a:rPr lang="en-US" sz="5400" dirty="0"/>
              <a:t> labs, &amp;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6</a:t>
            </a:r>
            <a:r>
              <a:rPr lang="en-US" sz="5400" dirty="0"/>
              <a:t> assignments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together we wrote more than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127,311</a:t>
            </a:r>
            <a:r>
              <a:rPr lang="en-US" sz="5400" dirty="0"/>
              <a:t> lines of code</a:t>
            </a:r>
          </a:p>
          <a:p>
            <a:pPr marL="0" indent="0" algn="ctr">
              <a:buNone/>
            </a:pPr>
            <a:r>
              <a:rPr lang="en-US" sz="3200" dirty="0"/>
              <a:t>(</a:t>
            </a:r>
            <a:r>
              <a:rPr lang="en-US" sz="3200" b="1" dirty="0"/>
              <a:t>not</a:t>
            </a:r>
            <a:r>
              <a:rPr lang="en-US" sz="3200" dirty="0"/>
              <a:t> including your final projects)</a:t>
            </a:r>
            <a:endParaRPr lang="en-US" sz="5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ctr">
              <a:buNone/>
            </a:pPr>
            <a:endParaRPr lang="en-US" sz="5400" dirty="0"/>
          </a:p>
          <a:p>
            <a:pPr marL="274320" lvl="1" indent="0" algn="ctr">
              <a:buNone/>
            </a:pPr>
            <a:r>
              <a:rPr lang="en-US" sz="5400" dirty="0"/>
              <a:t>that’s roughly 1,286 lines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per person </a:t>
            </a:r>
          </a:p>
          <a:p>
            <a:pPr marL="274320" lvl="1" indent="0" algn="ctr">
              <a:buNone/>
            </a:pPr>
            <a:r>
              <a:rPr lang="en-US" sz="2400" dirty="0"/>
              <a:t>(&gt;20 printed, single-spaced pages)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ctr">
              <a:buNone/>
            </a:pPr>
            <a:endParaRPr lang="en-US" sz="5400" dirty="0"/>
          </a:p>
          <a:p>
            <a:pPr marL="274320" lvl="1" indent="0" algn="ctr">
              <a:buNone/>
            </a:pPr>
            <a:r>
              <a:rPr lang="en-US" sz="5400" dirty="0"/>
              <a:t>or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~3,700 lines</a:t>
            </a:r>
            <a:r>
              <a:rPr lang="en-US" sz="5400" b="1" dirty="0"/>
              <a:t> </a:t>
            </a:r>
            <a:r>
              <a:rPr lang="en-US" sz="5400" dirty="0"/>
              <a:t>for </a:t>
            </a:r>
            <a:br>
              <a:rPr lang="en-US" sz="5400" dirty="0"/>
            </a:br>
            <a:r>
              <a:rPr lang="en-US" sz="5400" dirty="0"/>
              <a:t>every day that we met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32176</TotalTime>
  <Words>451</Words>
  <Application>Microsoft Macintosh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Courier</vt:lpstr>
      <vt:lpstr>Lucida Grande</vt:lpstr>
      <vt:lpstr>Wingdings</vt:lpstr>
      <vt:lpstr>Smith Lecture Notes</vt:lpstr>
      <vt:lpstr>Lecture 34: Closing Remarks</vt:lpstr>
      <vt:lpstr>PowerPoint Presentation</vt:lpstr>
      <vt:lpstr>FP4: Finished Version (i.e. code)</vt:lpstr>
      <vt:lpstr>FP5: Write-up</vt:lpstr>
      <vt:lpstr>Some perspective…</vt:lpstr>
      <vt:lpstr>Some perspective…</vt:lpstr>
      <vt:lpstr>Some perspective…</vt:lpstr>
      <vt:lpstr>Some perspective…</vt:lpstr>
      <vt:lpstr>Some perspective…</vt:lpstr>
      <vt:lpstr>We have covered a LOT of ground…</vt:lpstr>
      <vt:lpstr>We have covered a LOT of ground…</vt:lpstr>
      <vt:lpstr>Discussion</vt:lpstr>
      <vt:lpstr>PowerPoint Presentation</vt:lpstr>
      <vt:lpstr>How it works 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R. Jordan Crouser</cp:lastModifiedBy>
  <cp:revision>418</cp:revision>
  <cp:lastPrinted>2018-07-25T12:50:02Z</cp:lastPrinted>
  <dcterms:created xsi:type="dcterms:W3CDTF">2018-06-21T16:17:33Z</dcterms:created>
  <dcterms:modified xsi:type="dcterms:W3CDTF">2020-12-07T14:13:05Z</dcterms:modified>
</cp:coreProperties>
</file>