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334" r:id="rId3"/>
    <p:sldId id="335" r:id="rId4"/>
    <p:sldId id="336" r:id="rId5"/>
    <p:sldId id="344" r:id="rId6"/>
    <p:sldId id="338" r:id="rId7"/>
    <p:sldId id="337" r:id="rId8"/>
    <p:sldId id="339" r:id="rId9"/>
    <p:sldId id="340" r:id="rId10"/>
    <p:sldId id="341" r:id="rId11"/>
    <p:sldId id="342" r:id="rId12"/>
    <p:sldId id="343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5" r:id="rId21"/>
    <p:sldId id="353" r:id="rId22"/>
    <p:sldId id="354" r:id="rId23"/>
    <p:sldId id="356" r:id="rId24"/>
    <p:sldId id="357" r:id="rId25"/>
    <p:sldId id="352" r:id="rId26"/>
    <p:sldId id="358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/>
    <p:restoredTop sz="79800"/>
  </p:normalViewPr>
  <p:slideViewPr>
    <p:cSldViewPr snapToGrid="0" snapToObjects="1">
      <p:cViewPr varScale="1">
        <p:scale>
          <a:sx n="62" d="100"/>
          <a:sy n="62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puzzle was invented by the French mathematician Édouard Lucas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1883.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story about an Indian temple in Kashi Vishwanath which contains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room with three time-worn posts in it surrounded by 64 golden disks.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Brahmin priests, acting out the command of an ancient prophecy, have been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these disks, in accordance with the immutable rules of the Brahma,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that time. The puzzle is therefore also known as the Tower of Brahma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puzzle. According to the legend, when the last move of the puzzle will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completed, the world will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584 BILLION years after they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2.7 GHz processor means my laptop can perform roughly 2.7 billion operations per second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be generous and assume that we can move a disk in a single operation (we can’t)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2^64ops / 2.7 billion ops per second / 84000 seconds per day / 365 days per year =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46,154.4 years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we’ve got some time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/>
              <a:t>Week 4 </a:t>
            </a:r>
            <a:r>
              <a:rPr lang="mr-IN" sz="2000" cap="none" dirty="0"/>
              <a:t>–</a:t>
            </a:r>
            <a:r>
              <a:rPr lang="en-US" sz="2000" cap="none" dirty="0"/>
              <a:t> Wednesday:</a:t>
            </a:r>
            <a:br>
              <a:rPr lang="en-US" dirty="0"/>
            </a:br>
            <a:r>
              <a:rPr lang="en-US" sz="4400" dirty="0"/>
              <a:t>Recursion pt. 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  <a:p>
            <a:endParaRPr lang="en-US" sz="2000" dirty="0"/>
          </a:p>
          <a:p>
            <a:r>
              <a:rPr lang="en-US" sz="2000" dirty="0"/>
              <a:t>SCS Noonan Scholars </a:t>
            </a:r>
            <a:r>
              <a:rPr lang="mr-IN" sz="2000" dirty="0"/>
              <a:t>– </a:t>
            </a:r>
            <a:r>
              <a:rPr lang="en-US" sz="2000" dirty="0"/>
              <a:t>Summer 2018</a:t>
            </a:r>
          </a:p>
        </p:txBody>
      </p:sp>
    </p:spTree>
    <p:extLst>
      <p:ext uri="{BB962C8B-B14F-4D97-AF65-F5344CB8AC3E}">
        <p14:creationId xmlns:p14="http://schemas.microsoft.com/office/powerpoint/2010/main" val="184602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1797050" y="2368550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3897479" y="2766952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2351665" y="2368550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5882755" y="3586162"/>
            <a:ext cx="1327604" cy="2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1797050" y="2368550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6385D-11C7-3D47-BB95-014FC475EBED}"/>
              </a:ext>
            </a:extLst>
          </p:cNvPr>
          <p:cNvSpPr/>
          <p:nvPr/>
        </p:nvSpPr>
        <p:spPr>
          <a:xfrm>
            <a:off x="3793042" y="2766952"/>
            <a:ext cx="1557915" cy="107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5540" r="74971" b="43788"/>
          <a:stretch/>
        </p:blipFill>
        <p:spPr>
          <a:xfrm>
            <a:off x="3897479" y="2766952"/>
            <a:ext cx="1285875" cy="107471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2351665" y="2368550"/>
            <a:ext cx="1003300" cy="14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5882755" y="3586162"/>
            <a:ext cx="1327604" cy="255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77E58B-81BF-0749-A816-8E0D6C338817}"/>
              </a:ext>
            </a:extLst>
          </p:cNvPr>
          <p:cNvGrpSpPr/>
          <p:nvPr/>
        </p:nvGrpSpPr>
        <p:grpSpPr>
          <a:xfrm>
            <a:off x="2732645" y="2167202"/>
            <a:ext cx="1784752" cy="1199497"/>
            <a:chOff x="3080055" y="1295326"/>
            <a:chExt cx="1784752" cy="1199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214E2-4921-574A-93F5-6D4A01BD032D}"/>
                </a:ext>
              </a:extLst>
            </p:cNvPr>
            <p:cNvSpPr txBox="1"/>
            <p:nvPr/>
          </p:nvSpPr>
          <p:spPr>
            <a:xfrm>
              <a:off x="3080055" y="1403488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AD88F282-91A0-DD42-9ED8-E36FFB010424}"/>
                </a:ext>
              </a:extLst>
            </p:cNvPr>
            <p:cNvSpPr/>
            <p:nvPr/>
          </p:nvSpPr>
          <p:spPr>
            <a:xfrm rot="16200000" flipH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09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1797050" y="2368550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2351665" y="2368550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2" r="74199" b="30542"/>
          <a:stretch/>
        </p:blipFill>
        <p:spPr>
          <a:xfrm>
            <a:off x="5882755" y="2368550"/>
            <a:ext cx="1327604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1900238" y="2368550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490580" y="2916026"/>
            <a:ext cx="2012309" cy="1199497"/>
            <a:chOff x="2852498" y="1295326"/>
            <a:chExt cx="201230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852498" y="1804624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45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1900238" y="3301139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2583462" y="1483760"/>
            <a:ext cx="1760409" cy="1199497"/>
            <a:chOff x="4945380" y="-74948"/>
            <a:chExt cx="176040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5347725" y="51143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56028"/>
          <a:stretch/>
        </p:blipFill>
        <p:spPr>
          <a:xfrm>
            <a:off x="1900201" y="2368533"/>
            <a:ext cx="1285912" cy="932606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9668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1900238" y="236855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1797050" y="334902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1900044" y="3301139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4024223" y="308394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3899874" y="305375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4424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1900238" y="236855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1797050" y="334902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1900044" y="3301139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4024223" y="308394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3899874" y="3053750"/>
            <a:ext cx="1285912" cy="780689"/>
          </a:xfrm>
          <a:prstGeom prst="rect">
            <a:avLst/>
          </a:pr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FEF11-4BF8-3241-BF2B-5077C8A72488}"/>
              </a:ext>
            </a:extLst>
          </p:cNvPr>
          <p:cNvGrpSpPr/>
          <p:nvPr/>
        </p:nvGrpSpPr>
        <p:grpSpPr>
          <a:xfrm>
            <a:off x="547724" y="3349020"/>
            <a:ext cx="1864833" cy="1199497"/>
            <a:chOff x="2999974" y="1295326"/>
            <a:chExt cx="1864833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90625-FF7C-474C-A11C-60CB58A6B09A}"/>
                </a:ext>
              </a:extLst>
            </p:cNvPr>
            <p:cNvSpPr txBox="1"/>
            <p:nvPr/>
          </p:nvSpPr>
          <p:spPr>
            <a:xfrm>
              <a:off x="2999974" y="1804624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D617F8D9-DD3C-714E-8A58-443E87778666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294959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1900238" y="2368550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5789035" y="3576764"/>
            <a:ext cx="1557915" cy="285024"/>
            <a:chOff x="1797050" y="3301139"/>
            <a:chExt cx="1557915" cy="285024"/>
          </a:xfrm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  <a:effectLst/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4024223" y="308394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3899874" y="305375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173500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1900238" y="2368550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5789035" y="3576764"/>
            <a:ext cx="1557915" cy="285024"/>
            <a:chOff x="1797050" y="3301139"/>
            <a:chExt cx="1557915" cy="285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4024223" y="308394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3899874" y="3053750"/>
            <a:ext cx="1285912" cy="780689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27C8-ABE2-3F45-B34C-E13FD11A2374}"/>
              </a:ext>
            </a:extLst>
          </p:cNvPr>
          <p:cNvGrpSpPr/>
          <p:nvPr/>
        </p:nvGrpSpPr>
        <p:grpSpPr>
          <a:xfrm>
            <a:off x="4601130" y="2139306"/>
            <a:ext cx="1760409" cy="1199497"/>
            <a:chOff x="4945380" y="-74948"/>
            <a:chExt cx="1760409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7A25A-7713-A44E-AD32-F6424BAC5A0F}"/>
                </a:ext>
              </a:extLst>
            </p:cNvPr>
            <p:cNvSpPr txBox="1"/>
            <p:nvPr/>
          </p:nvSpPr>
          <p:spPr>
            <a:xfrm>
              <a:off x="5347725" y="51143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C09DB1D9-9D65-FD47-9C54-99B8F93C08D9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b="42589"/>
          <a:stretch/>
        </p:blipFill>
        <p:spPr>
          <a:xfrm>
            <a:off x="1900238" y="2368550"/>
            <a:ext cx="1454727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785EA-C8FA-A34D-8CC3-ABD0043BE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540" r="74971" b="43788"/>
          <a:stretch/>
        </p:blipFill>
        <p:spPr>
          <a:xfrm>
            <a:off x="5895345" y="2770050"/>
            <a:ext cx="1285875" cy="107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9D073-D7D0-704A-B844-015938DB2A98}"/>
              </a:ext>
            </a:extLst>
          </p:cNvPr>
          <p:cNvSpPr txBox="1"/>
          <p:nvPr/>
        </p:nvSpPr>
        <p:spPr>
          <a:xfrm>
            <a:off x="2815156" y="5145437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470"/>
                </a:solidFill>
              </a:rPr>
              <a:t>…and so on!</a:t>
            </a:r>
          </a:p>
        </p:txBody>
      </p:sp>
    </p:spTree>
    <p:extLst>
      <p:ext uri="{BB962C8B-B14F-4D97-AF65-F5344CB8AC3E}">
        <p14:creationId xmlns:p14="http://schemas.microsoft.com/office/powerpoint/2010/main" val="56784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A94F-9248-FB42-A092-D0B27A23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2ABE-4EEC-B149-AB9E-5835B460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pay attention to Slack notifications, they sometimes contain important information: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 12 page was also down for awhile, now resolved</a:t>
            </a:r>
          </a:p>
          <a:p>
            <a:r>
              <a:rPr lang="en-US" b="1" dirty="0"/>
              <a:t>Proposal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first half of class: finish Lab/HW 12</a:t>
            </a:r>
          </a:p>
          <a:p>
            <a:pPr lvl="1"/>
            <a:r>
              <a:rPr lang="en-US" dirty="0"/>
              <a:t>second half of class: introduce recursion</a:t>
            </a:r>
          </a:p>
          <a:p>
            <a:pPr lvl="1"/>
            <a:r>
              <a:rPr lang="en-US" dirty="0"/>
              <a:t>tomorrow: resume recursion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01A1D-5C47-CD4C-9E97-196741D7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571747"/>
            <a:ext cx="7073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5B62-3F40-DE46-891A-F394B4F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legend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922D7-9828-804F-92D6-6CCCE37D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5D27E-72D6-2345-A245-13DC7452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05" y="1601692"/>
            <a:ext cx="4300390" cy="48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4A-F05B-E841-9BED-B6E4819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46-739A-894A-9000-B047E78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</a:t>
            </a:r>
            <a:r>
              <a:rPr lang="en-US" b="1" dirty="0"/>
              <a:t>moves</a:t>
            </a:r>
            <a:r>
              <a:rPr lang="en-US" dirty="0"/>
              <a:t> does it take?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E983-D0F0-7642-A441-A5E7237E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F52-C452-9445-AFB0-B86AEF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D832F-E46F-6144-AB40-E5F44089AE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5470211"/>
              </p:ext>
            </p:extLst>
          </p:nvPr>
        </p:nvGraphicFramePr>
        <p:xfrm>
          <a:off x="457200" y="1673225"/>
          <a:ext cx="4039502" cy="4707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751">
                  <a:extLst>
                    <a:ext uri="{9D8B030D-6E8A-4147-A177-3AD203B41FA5}">
                      <a16:colId xmlns:a16="http://schemas.microsoft.com/office/drawing/2014/main" val="3390371360"/>
                    </a:ext>
                  </a:extLst>
                </a:gridCol>
                <a:gridCol w="2019751">
                  <a:extLst>
                    <a:ext uri="{9D8B030D-6E8A-4147-A177-3AD203B41FA5}">
                      <a16:colId xmlns:a16="http://schemas.microsoft.com/office/drawing/2014/main" val="817552819"/>
                    </a:ext>
                  </a:extLst>
                </a:gridCol>
              </a:tblGrid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nDisks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nMoves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59386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17772320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2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355257217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1842839285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4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15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74141613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5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10098784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64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254657998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127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216290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Notice any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patterns</a:t>
                </a:r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𝑛𝑀𝑜𝑣𝑒𝑠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𝑛𝐷𝑖𝑠𝑘𝑠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5B62-3F40-DE46-891A-F394B4F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when will the </a:t>
            </a:r>
            <a:r>
              <a:rPr lang="en-US" b="1" dirty="0"/>
              <a:t>world end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922D7-9828-804F-92D6-6CCCE37D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5D27E-72D6-2345-A245-13DC7452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05" y="1601692"/>
            <a:ext cx="4300390" cy="48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5B62-3F40-DE46-891A-F394B4F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using a </a:t>
            </a:r>
            <a:r>
              <a:rPr lang="en-US" b="1" dirty="0"/>
              <a:t>laptop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146BC-A88F-0B45-805E-00887D20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633" y="1600200"/>
            <a:ext cx="7304734" cy="4876800"/>
          </a:xfrm>
        </p:spPr>
      </p:pic>
    </p:spTree>
    <p:extLst>
      <p:ext uri="{BB962C8B-B14F-4D97-AF65-F5344CB8AC3E}">
        <p14:creationId xmlns:p14="http://schemas.microsoft.com/office/powerpoint/2010/main" val="169998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882-2A44-A446-9D3E-B109CE6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BB0-60E0-8941-9E28-87B1D12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base case</a:t>
            </a:r>
            <a:r>
              <a:rPr lang="en-US" dirty="0"/>
              <a:t>: what to do in the simplest possible case (i.e. when you have a single disk)</a:t>
            </a:r>
          </a:p>
          <a:p>
            <a:r>
              <a:rPr lang="en-US" b="1" dirty="0"/>
              <a:t>A recursive step</a:t>
            </a:r>
            <a:r>
              <a:rPr lang="en-US" dirty="0"/>
              <a:t>: break the original problem into one or more smaller problems, and solve that (saving the intermediate result)</a:t>
            </a:r>
          </a:p>
        </p:txBody>
      </p:sp>
    </p:spTree>
    <p:extLst>
      <p:ext uri="{BB962C8B-B14F-4D97-AF65-F5344CB8AC3E}">
        <p14:creationId xmlns:p14="http://schemas.microsoft.com/office/powerpoint/2010/main" val="52739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7DB-2C59-D044-89C9-803736C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r>
              <a:rPr lang="en-US" dirty="0"/>
              <a:t>: Towers of Hanoi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B03157-37A4-224D-A9E7-A23BFD6767B5}"/>
              </a:ext>
            </a:extLst>
          </p:cNvPr>
          <p:cNvGrpSpPr/>
          <p:nvPr/>
        </p:nvGrpSpPr>
        <p:grpSpPr>
          <a:xfrm>
            <a:off x="2056463" y="1874621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E47CC-15CC-B242-8025-76596C566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F1CD94-249A-5F45-8E86-F70DE8A1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66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Monday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Mock Midterm</a:t>
            </a:r>
          </a:p>
          <a:p>
            <a:pPr>
              <a:buFont typeface="Wingdings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Tuesday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Introduction to Algorithms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Wednesday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Recursion pt. 1</a:t>
            </a:r>
          </a:p>
          <a:p>
            <a:r>
              <a:rPr lang="en-US" b="1" dirty="0"/>
              <a:t>Thursday</a:t>
            </a:r>
            <a:r>
              <a:rPr lang="en-US" dirty="0"/>
              <a:t>: Recursion pt. 2</a:t>
            </a:r>
          </a:p>
          <a:p>
            <a:r>
              <a:rPr lang="en-US" b="1" dirty="0"/>
              <a:t>Friday</a:t>
            </a:r>
            <a:r>
              <a:rPr lang="en-US" dirty="0"/>
              <a:t>: Life Skill #4: Paper Prototyping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Towers of Hanoi</a:t>
            </a:r>
          </a:p>
          <a:p>
            <a:r>
              <a:rPr lang="en-US" dirty="0"/>
              <a:t>Tough problems, simple solutions</a:t>
            </a:r>
          </a:p>
          <a:p>
            <a:r>
              <a:rPr lang="en-US" dirty="0"/>
              <a:t>More Recursion &amp; Recursive Functions</a:t>
            </a:r>
          </a:p>
          <a:p>
            <a:pPr lvl="1"/>
            <a:r>
              <a:rPr lang="en-US" dirty="0"/>
              <a:t>Finding the Largest in a List</a:t>
            </a:r>
          </a:p>
          <a:p>
            <a:pPr lvl="1"/>
            <a:r>
              <a:rPr lang="en-US" dirty="0"/>
              <a:t>Finding the Smallest in a List</a:t>
            </a:r>
          </a:p>
          <a:p>
            <a:pPr lvl="1"/>
            <a:r>
              <a:rPr lang="en-US" dirty="0"/>
              <a:t>Traversing a Maze</a:t>
            </a:r>
          </a:p>
          <a:p>
            <a:pPr lvl="1"/>
            <a:r>
              <a:rPr lang="en-US" dirty="0"/>
              <a:t>Fractal Trees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2780-EA6B-3747-AEB9-C7AD3C6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C4B4-AA7C-3342-B16F-4DBD681A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33E-7E3E-A44A-9AEF-7CEAD09E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DFBB-DFCF-854E-AF96-962BE1F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662D-47B5-A447-9D93-6E4FD8C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only move </a:t>
            </a:r>
            <a:r>
              <a:rPr lang="en-US" b="1" dirty="0"/>
              <a:t>one</a:t>
            </a:r>
            <a:r>
              <a:rPr lang="en-US" dirty="0"/>
              <a:t> disk at a time</a:t>
            </a:r>
          </a:p>
          <a:p>
            <a:r>
              <a:rPr lang="en-US" dirty="0"/>
              <a:t>You can only move a disk to a pole where it will be the </a:t>
            </a:r>
            <a:r>
              <a:rPr lang="en-US" b="1" dirty="0"/>
              <a:t>smallest</a:t>
            </a:r>
            <a:r>
              <a:rPr lang="en-US" dirty="0"/>
              <a:t> (i.e. you can’t put a disk on top of a larger one)</a:t>
            </a:r>
          </a:p>
          <a:p>
            <a:r>
              <a:rPr lang="en-US" dirty="0"/>
              <a:t>You can only remove the </a:t>
            </a:r>
            <a:r>
              <a:rPr lang="en-US" b="1" dirty="0"/>
              <a:t>smallest</a:t>
            </a:r>
            <a:r>
              <a:rPr lang="en-US" dirty="0"/>
              <a:t> disk from a pole (i.e. you can’t lift up the stack to get a larger disk from below)</a:t>
            </a:r>
          </a:p>
        </p:txBody>
      </p:sp>
    </p:spTree>
    <p:extLst>
      <p:ext uri="{BB962C8B-B14F-4D97-AF65-F5344CB8AC3E}">
        <p14:creationId xmlns:p14="http://schemas.microsoft.com/office/powerpoint/2010/main" val="18610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Notice any </a:t>
            </a:r>
            <a:r>
              <a:rPr lang="en-US" b="1" dirty="0"/>
              <a:t>patterns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1900238" y="2368550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490580" y="2916026"/>
            <a:ext cx="2012309" cy="1199497"/>
            <a:chOff x="2852498" y="1295326"/>
            <a:chExt cx="201230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852498" y="1804624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0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1797050" y="2368550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3897479" y="2766952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2351665" y="2368550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5192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590-1BFB-6245-B36A-7D10AE0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1797050" y="2368550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3897479" y="2766952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2351665" y="2368550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t="57410" r="74199" b="30543"/>
          <a:stretch/>
        </p:blipFill>
        <p:spPr>
          <a:xfrm>
            <a:off x="1896533" y="3586162"/>
            <a:ext cx="1327604" cy="25550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CCCAA1-B2C8-944E-9E9D-86291A5E7FCA}"/>
              </a:ext>
            </a:extLst>
          </p:cNvPr>
          <p:cNvGrpSpPr/>
          <p:nvPr/>
        </p:nvGrpSpPr>
        <p:grpSpPr>
          <a:xfrm>
            <a:off x="423740" y="3658981"/>
            <a:ext cx="1864833" cy="1199497"/>
            <a:chOff x="2999974" y="1295326"/>
            <a:chExt cx="1864833" cy="1199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3F034-99DB-5F45-88B7-3CCB9750739C}"/>
                </a:ext>
              </a:extLst>
            </p:cNvPr>
            <p:cNvSpPr txBox="1"/>
            <p:nvPr/>
          </p:nvSpPr>
          <p:spPr>
            <a:xfrm>
              <a:off x="2999974" y="1804624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07619BFF-9954-E045-B68B-DD541A63179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24669</TotalTime>
  <Words>564</Words>
  <Application>Microsoft Macintosh PowerPoint</Application>
  <PresentationFormat>On-screen Show (4:3)</PresentationFormat>
  <Paragraphs>126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Lucida Grande</vt:lpstr>
      <vt:lpstr>Mangal</vt:lpstr>
      <vt:lpstr>Wingdings</vt:lpstr>
      <vt:lpstr>Smith Lecture Notes</vt:lpstr>
      <vt:lpstr>Week 4 – Wednesday: Recursion pt. 1</vt:lpstr>
      <vt:lpstr>Announcements</vt:lpstr>
      <vt:lpstr>Outline</vt:lpstr>
      <vt:lpstr>Towers of Hanoi</vt:lpstr>
      <vt:lpstr>Rules of the game</vt:lpstr>
      <vt:lpstr>Discussion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The legend</vt:lpstr>
      <vt:lpstr>Discussion</vt:lpstr>
      <vt:lpstr>Algorithmic analysis</vt:lpstr>
      <vt:lpstr>So… when will the world end?</vt:lpstr>
      <vt:lpstr>How about using a laptop?</vt:lpstr>
      <vt:lpstr>Basic structure of a recursive algorithm</vt:lpstr>
      <vt:lpstr>Demo: Towers of Hanoi in Python</vt:lpstr>
      <vt:lpstr>This week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331</cp:revision>
  <cp:lastPrinted>2018-07-18T11:55:00Z</cp:lastPrinted>
  <dcterms:created xsi:type="dcterms:W3CDTF">2018-06-21T16:17:33Z</dcterms:created>
  <dcterms:modified xsi:type="dcterms:W3CDTF">2018-07-20T11:12:11Z</dcterms:modified>
</cp:coreProperties>
</file>