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570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mosca-cais117-f23/shared_invite/zt-20gsmo3na-WEzdyoDZVW0_kNSbv4Ul~g" TargetMode="External"/><Relationship Id="rId2" Type="http://schemas.openxmlformats.org/officeDocument/2006/relationships/hyperlink" Target="https://amosca01.github.io/CAIS117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escope.com/courses/556961" TargetMode="External"/><Relationship Id="rId2" Type="http://schemas.openxmlformats.org/officeDocument/2006/relationships/hyperlink" Target="https://mdsr-book.github.io/mdsr2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4gypAiRYU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coding with the programming language Python assuming no prior knowledge of the subject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computationally approach problem solving</a:t>
            </a:r>
          </a:p>
          <a:p>
            <a:pPr lvl="1"/>
            <a:r>
              <a:rPr lang="en-US" sz="3000" dirty="0"/>
              <a:t>How to use basic programming constructs</a:t>
            </a:r>
          </a:p>
          <a:p>
            <a:pPr lvl="1"/>
            <a:r>
              <a:rPr lang="en-US" sz="3000" dirty="0"/>
              <a:t>How to code in Python </a:t>
            </a:r>
          </a:p>
          <a:p>
            <a:pPr lvl="1"/>
            <a:r>
              <a:rPr lang="en-US" sz="3000" dirty="0"/>
              <a:t>How a computer works, at a high level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https://amosca01.github.io/CAIS117-F23/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Slack: </a:t>
            </a:r>
            <a:r>
              <a:rPr lang="en-US" sz="3200" b="0" i="0" dirty="0">
                <a:effectLst/>
                <a:hlinkClick r:id="rId3"/>
              </a:rPr>
              <a:t>https://join.slack.com/t/mosca-cais117-f23/shared_invite/zt-20gsmo3na-WEzdyoDZVW0_kNSbv4Ul</a:t>
            </a:r>
            <a:r>
              <a:rPr lang="en-US" sz="3200" b="0" i="0">
                <a:effectLst/>
                <a:hlinkClick r:id="rId3"/>
              </a:rPr>
              <a:t>~g</a:t>
            </a:r>
            <a:r>
              <a:rPr lang="en-US" sz="3200" b="0" i="0">
                <a:effectLst/>
              </a:rPr>
              <a:t> (</a:t>
            </a:r>
            <a:r>
              <a:rPr lang="en-US" sz="3200" b="0" i="0" dirty="0">
                <a:effectLst/>
              </a:rPr>
              <a:t>please use slack for all course related communication) 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hi!) 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550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/>
              <a:t>Modern Data Science with R</a:t>
            </a:r>
            <a:r>
              <a:rPr lang="en-US" sz="4500" dirty="0"/>
              <a:t>, 2nd Edition</a:t>
            </a:r>
          </a:p>
          <a:p>
            <a:pPr lvl="1"/>
            <a:r>
              <a:rPr lang="en-US" sz="3800" dirty="0"/>
              <a:t>Available free of charge here: </a:t>
            </a:r>
            <a:r>
              <a:rPr lang="en-US" sz="3800" dirty="0">
                <a:hlinkClick r:id="rId2"/>
              </a:rPr>
              <a:t>https://mdsr-book.github.io/mdsr2e/</a:t>
            </a:r>
            <a:r>
              <a:rPr lang="en-US" sz="3800" dirty="0"/>
              <a:t> </a:t>
            </a:r>
          </a:p>
          <a:p>
            <a:r>
              <a:rPr lang="en-US" sz="4500" dirty="0"/>
              <a:t>Assignments:</a:t>
            </a:r>
          </a:p>
          <a:p>
            <a:pPr lvl="1"/>
            <a:r>
              <a:rPr lang="en-US" sz="3800" b="0" i="0" dirty="0">
                <a:effectLst/>
              </a:rPr>
              <a:t>Turn in with </a:t>
            </a:r>
            <a:r>
              <a:rPr lang="en-US" sz="3800" b="0" i="0" dirty="0" err="1">
                <a:effectLst/>
              </a:rPr>
              <a:t>Gradescope</a:t>
            </a:r>
            <a:r>
              <a:rPr lang="en-US" sz="3800" b="0" i="0" dirty="0">
                <a:effectLst/>
              </a:rPr>
              <a:t> (entry code - 57E78Y): </a:t>
            </a:r>
            <a:r>
              <a:rPr lang="en-US" sz="3800" b="0" i="0" dirty="0">
                <a:effectLst/>
                <a:hlinkClick r:id="rId3"/>
              </a:rPr>
              <a:t>https://www.gradescope.com/courses/556961</a:t>
            </a:r>
            <a:r>
              <a:rPr lang="en-US" sz="3800" b="0" i="0" dirty="0">
                <a:effectLst/>
              </a:rPr>
              <a:t> </a:t>
            </a:r>
          </a:p>
          <a:p>
            <a:pPr lvl="1"/>
            <a:r>
              <a:rPr lang="en-US" sz="3800" dirty="0" err="1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Quizzes – open book / notes / google 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Projects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and quiz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on Slack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data science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92704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Data Science </a:t>
            </a:r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7D014D9C-C7A9-3B80-03B7-830A134A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01" t="3426"/>
          <a:stretch/>
        </p:blipFill>
        <p:spPr>
          <a:xfrm>
            <a:off x="4607169" y="422030"/>
            <a:ext cx="6400800" cy="60954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7370F-E68A-F0F4-96C5-995B8BBF1C17}"/>
              </a:ext>
            </a:extLst>
          </p:cNvPr>
          <p:cNvSpPr/>
          <p:nvPr/>
        </p:nvSpPr>
        <p:spPr>
          <a:xfrm>
            <a:off x="4196862" y="539262"/>
            <a:ext cx="679938" cy="584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ethics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00100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4D806F-E860-CAA2-F6D4-7040FBF3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97599"/>
            <a:ext cx="7315200" cy="40532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2A950-A4E9-814D-2447-6649407B4CD4}"/>
              </a:ext>
            </a:extLst>
          </p:cNvPr>
          <p:cNvSpPr txBox="1"/>
          <p:nvPr/>
        </p:nvSpPr>
        <p:spPr>
          <a:xfrm>
            <a:off x="3868738" y="5460401"/>
            <a:ext cx="6101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/dictionary/ethic</a:t>
            </a:r>
          </a:p>
        </p:txBody>
      </p:sp>
    </p:spTree>
    <p:extLst>
      <p:ext uri="{BB962C8B-B14F-4D97-AF65-F5344CB8AC3E}">
        <p14:creationId xmlns:p14="http://schemas.microsoft.com/office/powerpoint/2010/main" val="262073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Ethical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ethical data science</a:t>
            </a:r>
            <a:r>
              <a:rPr lang="en-US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555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coding?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</p:txBody>
      </p:sp>
    </p:spTree>
    <p:extLst>
      <p:ext uri="{BB962C8B-B14F-4D97-AF65-F5344CB8AC3E}">
        <p14:creationId xmlns:p14="http://schemas.microsoft.com/office/powerpoint/2010/main" val="168105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 </a:t>
            </a:r>
          </a:p>
        </p:txBody>
      </p:sp>
    </p:spTree>
    <p:extLst>
      <p:ext uri="{BB962C8B-B14F-4D97-AF65-F5344CB8AC3E}">
        <p14:creationId xmlns:p14="http://schemas.microsoft.com/office/powerpoint/2010/main" val="412509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pic>
        <p:nvPicPr>
          <p:cNvPr id="5" name="Online Media 4" descr="Data Science Ethics in 6 Minutes">
            <a:hlinkClick r:id="" action="ppaction://media"/>
            <a:extLst>
              <a:ext uri="{FF2B5EF4-FFF2-40B4-BE49-F238E27FC236}">
                <a16:creationId xmlns:a16="http://schemas.microsoft.com/office/drawing/2014/main" id="{B75DF579-906B-AD11-4001-4097B1C912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70508" y="2567882"/>
            <a:ext cx="6485061" cy="36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EE456CF5-D849-4D60-8418-B6E9065778E4}"/>
              </a:ext>
            </a:extLst>
          </p:cNvPr>
          <p:cNvSpPr/>
          <p:nvPr/>
        </p:nvSpPr>
        <p:spPr>
          <a:xfrm>
            <a:off x="4560277" y="2977662"/>
            <a:ext cx="6013938" cy="19460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C122A-17C5-BBAA-8A98-9E0DEA4506F2}"/>
              </a:ext>
            </a:extLst>
          </p:cNvPr>
          <p:cNvSpPr txBox="1"/>
          <p:nvPr/>
        </p:nvSpPr>
        <p:spPr>
          <a:xfrm>
            <a:off x="4899738" y="3247292"/>
            <a:ext cx="5322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 you think of other examples of things that can go wrong with data science? </a:t>
            </a:r>
          </a:p>
        </p:txBody>
      </p:sp>
    </p:spTree>
    <p:extLst>
      <p:ext uri="{BB962C8B-B14F-4D97-AF65-F5344CB8AC3E}">
        <p14:creationId xmlns:p14="http://schemas.microsoft.com/office/powerpoint/2010/main" val="200900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</a:t>
            </a:r>
          </a:p>
          <a:p>
            <a:pPr lvl="1"/>
            <a:r>
              <a:rPr lang="en-US" sz="2600" dirty="0"/>
              <a:t>To combat algorithmic bias  </a:t>
            </a:r>
          </a:p>
          <a:p>
            <a:pPr lvl="1"/>
            <a:r>
              <a:rPr lang="en-US" sz="2600" dirty="0"/>
              <a:t>To protect personal, identifying information</a:t>
            </a:r>
          </a:p>
          <a:p>
            <a:pPr lvl="1"/>
            <a:r>
              <a:rPr lang="en-US" sz="2600" dirty="0"/>
              <a:t>To increase reproducibility and replicability</a:t>
            </a:r>
          </a:p>
          <a:p>
            <a:r>
              <a:rPr lang="en-US" sz="2800" dirty="0"/>
              <a:t>Systems of power are woven into our society, and so are misunderstandings of what data science is and how it works  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27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summer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live in a mansion that you can never leave OR live in a camper van and move as often as you want?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the ability to teleport OR have instant delivery on any online order?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115</TotalTime>
  <Words>804</Words>
  <Application>Microsoft Macintosh PowerPoint</Application>
  <PresentationFormat>Widescreen</PresentationFormat>
  <Paragraphs>98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Corbel</vt:lpstr>
      <vt:lpstr>Wingdings 2</vt:lpstr>
      <vt:lpstr>Frame</vt:lpstr>
      <vt:lpstr>Why Does My Computer Do That? Intro to Coding with Python–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Defining Data Science </vt:lpstr>
      <vt:lpstr>Definition: Data Science </vt:lpstr>
      <vt:lpstr>Defining Ethics</vt:lpstr>
      <vt:lpstr>Definition: Ethics</vt:lpstr>
      <vt:lpstr>Defining Ethical Data Science</vt:lpstr>
      <vt:lpstr>Definition: Ethical Data Science </vt:lpstr>
      <vt:lpstr>Ethical Data Science </vt:lpstr>
      <vt:lpstr>Ethical Data Science </vt:lpstr>
      <vt:lpstr>Ethical Data Science </vt:lpstr>
      <vt:lpstr>Ethical Data Science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5</cp:revision>
  <dcterms:created xsi:type="dcterms:W3CDTF">2023-08-03T18:49:17Z</dcterms:created>
  <dcterms:modified xsi:type="dcterms:W3CDTF">2023-08-09T19:20:14Z</dcterms:modified>
</cp:coreProperties>
</file>