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7"/>
  </p:notesMasterIdLst>
  <p:sldIdLst>
    <p:sldId id="256" r:id="rId2"/>
    <p:sldId id="257" r:id="rId3"/>
    <p:sldId id="319" r:id="rId4"/>
    <p:sldId id="334" r:id="rId5"/>
    <p:sldId id="335" r:id="rId6"/>
    <p:sldId id="336" r:id="rId7"/>
    <p:sldId id="339" r:id="rId8"/>
    <p:sldId id="337" r:id="rId9"/>
    <p:sldId id="338" r:id="rId10"/>
    <p:sldId id="362" r:id="rId11"/>
    <p:sldId id="320" r:id="rId12"/>
    <p:sldId id="363" r:id="rId13"/>
    <p:sldId id="326" r:id="rId14"/>
    <p:sldId id="341" r:id="rId15"/>
    <p:sldId id="342" r:id="rId16"/>
    <p:sldId id="343" r:id="rId17"/>
    <p:sldId id="344" r:id="rId18"/>
    <p:sldId id="347" r:id="rId19"/>
    <p:sldId id="348" r:id="rId20"/>
    <p:sldId id="349" r:id="rId21"/>
    <p:sldId id="350" r:id="rId22"/>
    <p:sldId id="364" r:id="rId23"/>
    <p:sldId id="333" r:id="rId24"/>
    <p:sldId id="365" r:id="rId25"/>
    <p:sldId id="36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7"/>
    <p:restoredTop sz="86089"/>
  </p:normalViewPr>
  <p:slideViewPr>
    <p:cSldViewPr snapToGrid="0">
      <p:cViewPr varScale="1">
        <p:scale>
          <a:sx n="92" d="100"/>
          <a:sy n="92" d="100"/>
        </p:scale>
        <p:origin x="1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41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02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22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76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1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08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replit.com</a:t>
            </a:r>
            <a:r>
              <a:rPr lang="en-US" dirty="0"/>
              <a:t>/team/CAIS117-F23 </a:t>
            </a:r>
          </a:p>
          <a:p>
            <a:r>
              <a:rPr lang="en-US" dirty="0"/>
              <a:t>Let’s practice</a:t>
            </a:r>
            <a:r>
              <a:rPr lang="en-US" baseline="0" dirty="0"/>
              <a:t> a little</a:t>
            </a:r>
            <a:r>
              <a:rPr lang="mr-IN" baseline="0" dirty="0"/>
              <a:t>…</a:t>
            </a:r>
            <a:endParaRPr lang="en-US" baseline="0" dirty="0"/>
          </a:p>
          <a:p>
            <a:r>
              <a:rPr lang="en-US" baseline="0" dirty="0"/>
              <a:t>(show how changing the names of the variables doesn’t change how the program works</a:t>
            </a:r>
            <a:r>
              <a:rPr lang="mr-IN" baseline="0" dirty="0"/>
              <a:t>…</a:t>
            </a:r>
            <a:r>
              <a:rPr lang="en-US" baseline="0" dirty="0"/>
              <a:t> but it does change how it reads)</a:t>
            </a:r>
          </a:p>
          <a:p>
            <a:r>
              <a:rPr lang="en-US" baseline="0" dirty="0"/>
              <a:t>ex. name, favorite animal, least favorite animal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39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dirty="0">
              <a:solidFill>
                <a:srgbClr val="002552"/>
              </a:solidFill>
              <a:latin typeface="Courier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D7D51-25E3-014D-9E69-3E09100025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35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16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38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9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80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9/12/23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9/12/23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9/12/23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9/12/23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9/12/23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Does My Computer Do That? Intro to Coding with Python– Numbers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625AF30-1240-804D-B1DC-012D0B5A2B01}"/>
              </a:ext>
            </a:extLst>
          </p:cNvPr>
          <p:cNvGrpSpPr/>
          <p:nvPr/>
        </p:nvGrpSpPr>
        <p:grpSpPr>
          <a:xfrm>
            <a:off x="5047237" y="1706560"/>
            <a:ext cx="4951562" cy="3802745"/>
            <a:chOff x="2096219" y="2052401"/>
            <a:chExt cx="4951562" cy="38027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8CA378-AEF2-2D43-9A07-275483528A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5849"/>
            <a:stretch/>
          </p:blipFill>
          <p:spPr>
            <a:xfrm>
              <a:off x="2096219" y="2052401"/>
              <a:ext cx="4951562" cy="209759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F9B2A74-C672-6C44-A919-FB0927B288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8679"/>
            <a:stretch/>
          </p:blipFill>
          <p:spPr>
            <a:xfrm>
              <a:off x="2682815" y="3757553"/>
              <a:ext cx="3778370" cy="20975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0972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984D-FBDC-6C4B-AE1C-4299F9EB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(RECAP) Core concept 2: numeric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5BA22-B10D-8B44-B6E6-5E4365C69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Two kinds of </a:t>
            </a:r>
            <a:r>
              <a:rPr lang="en-US" sz="2800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numbers</a:t>
            </a:r>
            <a:r>
              <a:rPr lang="en-US" sz="2800" dirty="0"/>
              <a:t> in CS:</a:t>
            </a:r>
          </a:p>
          <a:p>
            <a:pPr lvl="1"/>
            <a:r>
              <a:rPr lang="en-US" sz="2400" dirty="0"/>
              <a:t>integers (“whole numbers”)</a:t>
            </a:r>
          </a:p>
          <a:p>
            <a:pPr lvl="1"/>
            <a:r>
              <a:rPr lang="en-US" sz="2400" dirty="0"/>
              <a:t>floats (“decimals” or “floating point numbers”)</a:t>
            </a:r>
          </a:p>
          <a:p>
            <a:r>
              <a:rPr lang="en-US" sz="2800" dirty="0"/>
              <a:t>In Python, the kind of number is implied by whether or not the number contains a </a:t>
            </a:r>
            <a:r>
              <a:rPr lang="en-US" sz="2800" b="1" dirty="0"/>
              <a:t>decimal point</a:t>
            </a:r>
          </a:p>
          <a:p>
            <a:r>
              <a:rPr lang="en-US" sz="2800" dirty="0"/>
              <a:t>Example:</a:t>
            </a:r>
          </a:p>
          <a:p>
            <a:pPr marL="0" indent="0" algn="ctr">
              <a:buNone/>
            </a:pPr>
            <a:r>
              <a:rPr lang="en-US" sz="5400" dirty="0">
                <a:latin typeface="Courier" pitchFamily="2" charset="0"/>
              </a:rPr>
              <a:t>x = 3</a:t>
            </a:r>
          </a:p>
          <a:p>
            <a:pPr marL="0" indent="0" algn="ctr">
              <a:buNone/>
            </a:pPr>
            <a:r>
              <a:rPr lang="en-US" sz="5400" dirty="0">
                <a:latin typeface="Courier" pitchFamily="2" charset="0"/>
              </a:rPr>
              <a:t>x = 3.0</a:t>
            </a:r>
          </a:p>
          <a:p>
            <a:pPr marL="0" indent="0" algn="ctr">
              <a:buNone/>
            </a:pPr>
            <a:endParaRPr lang="en-US" sz="5400" dirty="0">
              <a:latin typeface="Courier" pitchFamily="2" charset="0"/>
            </a:endParaRP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1708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823855" y="2397044"/>
            <a:ext cx="7596141" cy="2063912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Why do we care about </a:t>
            </a:r>
          </a:p>
          <a:p>
            <a:pPr marL="0" indent="0" algn="ctr">
              <a:buNone/>
            </a:pPr>
            <a:r>
              <a:rPr lang="en-US" sz="2800" dirty="0"/>
              <a:t>whether or not a number has a </a:t>
            </a:r>
            <a:r>
              <a:rPr lang="en-US" sz="2800" b="1" dirty="0"/>
              <a:t>decimal point</a:t>
            </a:r>
            <a:r>
              <a:rPr lang="en-US" sz="2800" dirty="0"/>
              <a:t>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6793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1F973-5D57-0B4A-BF40-B753DF82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8D43D-AB65-4A4A-AB0F-ED955CB07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Basic operators: 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addition: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+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subtraction: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 -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multiplication: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*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division: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/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exponentiation: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**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(power)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modular arithmetic: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%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(modulo)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values are allowed!</a:t>
            </a:r>
          </a:p>
          <a:p>
            <a:pPr marL="0" indent="0" algn="ctr">
              <a:buNone/>
            </a:pPr>
            <a:r>
              <a:rPr lang="en-US" sz="5400" dirty="0">
                <a:latin typeface="Courier" pitchFamily="2" charset="0"/>
              </a:rPr>
              <a:t>x = -3</a:t>
            </a:r>
          </a:p>
          <a:p>
            <a:pPr marL="0" indent="0" algn="ctr">
              <a:buNone/>
            </a:pPr>
            <a:endParaRPr lang="en-US" sz="2800" dirty="0">
              <a:latin typeface="Courier" pitchFamily="2" charset="0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>
              <a:latin typeface="Courier" pitchFamily="2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0217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Overwriting variables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869268" y="864108"/>
            <a:ext cx="7255932" cy="140803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What happens if we do the following?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496734" y="2793423"/>
            <a:ext cx="8001000" cy="3086100"/>
            <a:chOff x="571500" y="1879600"/>
            <a:chExt cx="8001000" cy="30861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00" y="1879600"/>
              <a:ext cx="8001000" cy="308610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3110459" y="3425252"/>
              <a:ext cx="82446" cy="2773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7981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Incrementing variables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544" y="2347034"/>
            <a:ext cx="8023380" cy="2789628"/>
          </a:xfrm>
          <a:prstGeom prst="rect">
            <a:avLst/>
          </a:prstGeom>
          <a:ln>
            <a:noFill/>
          </a:ln>
        </p:spPr>
      </p:pic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987C4DD9-AC6A-8A1B-D25D-115FD82F53AD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255932" cy="1408037"/>
          </a:xfrm>
          <a:prstGeom prst="roundRect">
            <a:avLst/>
          </a:prstGeom>
          <a:ln w="10795" cap="flat" cmpd="sng" algn="ctr">
            <a:noFill/>
            <a:prstDash val="solid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sz="2800" dirty="0"/>
              <a:t>What about this?</a:t>
            </a:r>
          </a:p>
        </p:txBody>
      </p:sp>
    </p:spTree>
    <p:extLst>
      <p:ext uri="{BB962C8B-B14F-4D97-AF65-F5344CB8AC3E}">
        <p14:creationId xmlns:p14="http://schemas.microsoft.com/office/powerpoint/2010/main" val="1241225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Incrementing variables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544" y="2272145"/>
            <a:ext cx="8023379" cy="2789628"/>
          </a:xfrm>
          <a:prstGeom prst="rect">
            <a:avLst/>
          </a:prstGeom>
        </p:spPr>
      </p:pic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9277EF30-A7E2-6CD4-AD31-968F39D5563C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255932" cy="1408037"/>
          </a:xfrm>
          <a:prstGeom prst="roundRect">
            <a:avLst/>
          </a:prstGeom>
          <a:ln w="10795" cap="flat" cmpd="sng" algn="ctr">
            <a:noFill/>
            <a:prstDash val="solid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sz="2800" dirty="0"/>
              <a:t>There’s a shorthand for this!</a:t>
            </a:r>
          </a:p>
        </p:txBody>
      </p:sp>
    </p:spTree>
    <p:extLst>
      <p:ext uri="{BB962C8B-B14F-4D97-AF65-F5344CB8AC3E}">
        <p14:creationId xmlns:p14="http://schemas.microsoft.com/office/powerpoint/2010/main" val="569523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3086" y="864108"/>
            <a:ext cx="7315200" cy="5120640"/>
          </a:xfrm>
        </p:spPr>
        <p:txBody>
          <a:bodyPr/>
          <a:lstStyle/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a = 10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b = 20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c = 30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a = b	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 a = 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b = a	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 b = </a:t>
            </a:r>
          </a:p>
          <a:p>
            <a:pPr marL="2747963" indent="0">
              <a:spcBef>
                <a:spcPts val="0"/>
              </a:spcBef>
              <a:buClrTx/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c = c * 2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 c = 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spcBef>
                <a:spcPts val="0"/>
              </a:spcBef>
              <a:buClrTx/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d = d 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10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# d = </a:t>
            </a:r>
          </a:p>
          <a:p>
            <a:pPr marL="2747963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400" dirty="0" err="1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NameError</a:t>
            </a:r>
            <a:r>
              <a:rPr lang="en-US" sz="24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2747963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# name 'd' is not defined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AA2998-0C3A-1F4F-A27F-8A8C188B56AC}"/>
              </a:ext>
            </a:extLst>
          </p:cNvPr>
          <p:cNvGrpSpPr/>
          <p:nvPr/>
        </p:nvGrpSpPr>
        <p:grpSpPr>
          <a:xfrm>
            <a:off x="8391853" y="1342228"/>
            <a:ext cx="3268390" cy="2339102"/>
            <a:chOff x="7460983" y="2668256"/>
            <a:chExt cx="3268390" cy="23391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86AB2A5-F72D-3C4D-BCB6-2FF463C587FE}"/>
                </a:ext>
              </a:extLst>
            </p:cNvPr>
            <p:cNvSpPr txBox="1"/>
            <p:nvPr/>
          </p:nvSpPr>
          <p:spPr>
            <a:xfrm>
              <a:off x="8003947" y="2668256"/>
              <a:ext cx="2725426" cy="2339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are called</a:t>
              </a:r>
            </a:p>
            <a:p>
              <a:pPr algn="ctr"/>
              <a:r>
                <a:rPr lang="en-US" sz="2800" b="1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comments: </a:t>
              </a:r>
            </a:p>
            <a:p>
              <a:pPr algn="ctr"/>
              <a:r>
                <a:rPr lang="en-US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they are not executed  </a:t>
              </a:r>
            </a:p>
            <a:p>
              <a:pPr algn="ctr"/>
              <a:r>
                <a:rPr lang="en-US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by the interpreter, </a:t>
              </a:r>
            </a:p>
            <a:p>
              <a:pPr algn="ctr"/>
              <a:r>
                <a:rPr lang="en-US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but are useful </a:t>
              </a:r>
            </a:p>
            <a:p>
              <a:pPr algn="ctr"/>
              <a:r>
                <a:rPr lang="en-US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 making </a:t>
              </a:r>
            </a:p>
            <a:p>
              <a:pPr algn="ctr"/>
              <a:r>
                <a:rPr lang="en-US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 readable</a:t>
              </a:r>
            </a:p>
          </p:txBody>
        </p:sp>
        <p:sp>
          <p:nvSpPr>
            <p:cNvPr id="7" name="Circular Arrow 6">
              <a:extLst>
                <a:ext uri="{FF2B5EF4-FFF2-40B4-BE49-F238E27FC236}">
                  <a16:creationId xmlns:a16="http://schemas.microsoft.com/office/drawing/2014/main" id="{4E0F32FA-C97B-1346-824C-D1330A17AA42}"/>
                </a:ext>
              </a:extLst>
            </p:cNvPr>
            <p:cNvSpPr/>
            <p:nvPr/>
          </p:nvSpPr>
          <p:spPr>
            <a:xfrm rot="11532269" flipV="1">
              <a:off x="7460983" y="3431986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231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useful shorthand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349250" indent="-342900">
              <a:spcBef>
                <a:spcPts val="0"/>
              </a:spcBef>
              <a:buClrTx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Simultaneous assignment: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a = 10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b = 20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c = 30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a = b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b = a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spcBef>
                <a:spcPts val="0"/>
              </a:spcBef>
              <a:buClrTx/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c = c * 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3319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useful shorthand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349250" indent="-342900">
              <a:spcBef>
                <a:spcPts val="0"/>
              </a:spcBef>
              <a:buClrTx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Simultaneous assignment: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charset="0"/>
                <a:ea typeface="Courier" charset="0"/>
                <a:cs typeface="Courier" charset="0"/>
              </a:rPr>
              <a:t>a, b, c = 10, 20, 30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a = b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b = a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spcBef>
                <a:spcPts val="0"/>
              </a:spcBef>
              <a:buClrTx/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c = c * 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717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More variables</a:t>
            </a:r>
          </a:p>
          <a:p>
            <a:r>
              <a:rPr lang="en-US" sz="2800" dirty="0"/>
              <a:t>Numeric values and basic operations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useful shorthand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349250" indent="-342900">
              <a:spcBef>
                <a:spcPts val="0"/>
              </a:spcBef>
              <a:buClrTx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Simultaneous assignment: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a, b, c = 10, 20, 30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357188" indent="-357188">
              <a:spcBef>
                <a:spcPts val="0"/>
              </a:spcBef>
              <a:buClrTx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Swapping variables: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a = b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b = a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spcBef>
                <a:spcPts val="0"/>
              </a:spcBef>
              <a:buClrTx/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c = c * 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4820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useful shorthand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349250" indent="-342900">
              <a:spcBef>
                <a:spcPts val="0"/>
              </a:spcBef>
              <a:buClrTx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Simultaneous assignment: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a, b, c = 10, 20, 30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357188" indent="-357188">
              <a:spcBef>
                <a:spcPts val="0"/>
              </a:spcBef>
              <a:buClrTx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Swapping variables: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800" dirty="0">
              <a:solidFill>
                <a:schemeClr val="bg1">
                  <a:lumMod val="6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charset="0"/>
                <a:ea typeface="Courier" charset="0"/>
                <a:cs typeface="Courier" charset="0"/>
              </a:rPr>
              <a:t>a, b = b, a</a:t>
            </a:r>
            <a:endParaRPr lang="en-US" sz="2800" dirty="0">
              <a:solidFill>
                <a:schemeClr val="bg1">
                  <a:lumMod val="65000"/>
                </a:schemeClr>
              </a:solidFill>
              <a:effectLst>
                <a:glow rad="101600">
                  <a:srgbClr val="FFC000">
                    <a:alpha val="60000"/>
                  </a:srgbClr>
                </a:glow>
              </a:effectLst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spcBef>
                <a:spcPts val="0"/>
              </a:spcBef>
              <a:buClrTx/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c = c * 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4751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exercise: unit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Find a partner, and write a program that asks the user to </a:t>
            </a:r>
            <a:r>
              <a:rPr lang="en-US" sz="2400" b="1" dirty="0">
                <a:solidFill>
                  <a:srgbClr val="A325BE"/>
                </a:solidFill>
                <a:latin typeface="Courier" pitchFamily="2" charset="0"/>
              </a:rPr>
              <a:t>input</a:t>
            </a:r>
            <a:r>
              <a:rPr lang="en-US" sz="2400" b="1" dirty="0">
                <a:latin typeface="Courier" pitchFamily="2" charset="0"/>
              </a:rPr>
              <a:t>()</a:t>
            </a:r>
            <a:r>
              <a:rPr lang="en-US" sz="2400" dirty="0"/>
              <a:t> a number representing a file size in </a:t>
            </a:r>
            <a:r>
              <a:rPr lang="en-US" sz="2400" b="1" dirty="0"/>
              <a:t>Kb</a:t>
            </a:r>
            <a:endParaRPr lang="en-US" sz="2400" b="1" dirty="0">
              <a:latin typeface="Courier" pitchFamily="2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Store the user input in an appropriate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Calculate the equivalent size in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bits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bytes, Mb, and Gb: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 byte = 8 bits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 Kb = 1024 bytes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 Mb = 1024 Kb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 Gb = 1024 Mb</a:t>
            </a:r>
          </a:p>
          <a:p>
            <a:r>
              <a:rPr lang="en-US" sz="2400" b="1" dirty="0">
                <a:solidFill>
                  <a:srgbClr val="A325BE"/>
                </a:solidFill>
                <a:latin typeface="Courier" pitchFamily="2" charset="0"/>
                <a:cs typeface="Arial" panose="020B0604020202020204" pitchFamily="34" charset="0"/>
              </a:rPr>
              <a:t>print</a:t>
            </a:r>
            <a:r>
              <a:rPr lang="en-US" sz="2400" b="1" dirty="0">
                <a:latin typeface="Courier" pitchFamily="2" charset="0"/>
                <a:cs typeface="Arial" panose="020B0604020202020204" pitchFamily="34" charset="0"/>
              </a:rPr>
              <a:t>()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</a:t>
            </a:r>
            <a:r>
              <a:rPr lang="en-US" sz="2400" dirty="0">
                <a:cs typeface="Arial" panose="020B0604020202020204" pitchFamily="34" charset="0"/>
              </a:rPr>
              <a:t>e </a:t>
            </a:r>
            <a:r>
              <a:rPr lang="en-US" sz="2400" b="1" dirty="0"/>
              <a:t>converted sizes </a:t>
            </a:r>
            <a:r>
              <a:rPr lang="en-US" sz="2400" dirty="0"/>
              <a:t>to the screen (ascending)</a:t>
            </a:r>
            <a:endParaRPr lang="en-US" sz="2400" dirty="0"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Want 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? See if you can print 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units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beside each of the values (try the </a:t>
            </a:r>
            <a:r>
              <a:rPr lang="en-US" sz="2400" b="1" dirty="0" err="1">
                <a:solidFill>
                  <a:srgbClr val="A325BE"/>
                </a:solidFill>
                <a:latin typeface="Courier" pitchFamily="2" charset="0"/>
                <a:cs typeface="Arial" panose="020B0604020202020204" pitchFamily="34" charset="0"/>
              </a:rPr>
              <a:t>str</a:t>
            </a:r>
            <a:r>
              <a:rPr lang="en-US" sz="2400" b="1" dirty="0">
                <a:latin typeface="Courier" pitchFamily="2" charset="0"/>
                <a:cs typeface="Arial" panose="020B0604020202020204" pitchFamily="34" charset="0"/>
              </a:rPr>
              <a:t>()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method)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4988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CB7A-76B8-F043-822B-04311B65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28D89432-FA0F-8E6B-F346-FBBE912F4E18}"/>
              </a:ext>
            </a:extLst>
          </p:cNvPr>
          <p:cNvSpPr txBox="1">
            <a:spLocks/>
          </p:cNvSpPr>
          <p:nvPr/>
        </p:nvSpPr>
        <p:spPr>
          <a:xfrm>
            <a:off x="3823855" y="2397044"/>
            <a:ext cx="7596141" cy="2063912"/>
          </a:xfrm>
          <a:prstGeom prst="roundRect">
            <a:avLst/>
          </a:prstGeom>
          <a:ln w="10795" cap="flat" cmpd="sng" algn="ctr">
            <a:noFill/>
            <a:prstDash val="solid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What did you come up with?</a:t>
            </a:r>
          </a:p>
        </p:txBody>
      </p:sp>
    </p:spTree>
    <p:extLst>
      <p:ext uri="{BB962C8B-B14F-4D97-AF65-F5344CB8AC3E}">
        <p14:creationId xmlns:p14="http://schemas.microsoft.com/office/powerpoint/2010/main" val="2116120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748C1-0DDC-CD4F-9C35-E0061B9B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#</a:t>
            </a:r>
            <a:r>
              <a:rPr lang="en-US" dirty="0"/>
              <a:t>2: clunky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4B9C3-658B-2C4C-8CE9-CD53F1FDA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In this assignment, you will write a short python program that simulates </a:t>
            </a:r>
            <a:r>
              <a:rPr lang="en-US" sz="2800" b="1" dirty="0"/>
              <a:t>basic calculator functionality</a:t>
            </a:r>
            <a:r>
              <a:rPr lang="en-US" sz="2800" dirty="0"/>
              <a:t>.</a:t>
            </a:r>
          </a:p>
          <a:p>
            <a:r>
              <a:rPr lang="en-US" sz="2800" dirty="0"/>
              <a:t>The user interface of your calculator should ask the user to input </a:t>
            </a:r>
            <a:r>
              <a:rPr lang="en-US" sz="2800" b="1" dirty="0"/>
              <a:t>two numbers</a:t>
            </a:r>
            <a:r>
              <a:rPr lang="en-US" sz="2800" dirty="0"/>
              <a:t>, and then a </a:t>
            </a:r>
            <a:r>
              <a:rPr lang="en-US" sz="2800" b="1" dirty="0"/>
              <a:t>string</a:t>
            </a:r>
            <a:r>
              <a:rPr lang="en-US" sz="2800" dirty="0"/>
              <a:t> indicating which mathematical operation to perform. For example: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307" y="3424428"/>
            <a:ext cx="9587121" cy="377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02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748C1-0DDC-CD4F-9C35-E0061B9B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#2: clunky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4B9C3-658B-2C4C-8CE9-CD53F1FDA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8069813" cy="5120640"/>
          </a:xfrm>
        </p:spPr>
        <p:txBody>
          <a:bodyPr anchor="t">
            <a:noAutofit/>
          </a:bodyPr>
          <a:lstStyle/>
          <a:p>
            <a:r>
              <a:rPr lang="en-US" sz="2800" dirty="0"/>
              <a:t>Your calculator should support </a:t>
            </a:r>
            <a:r>
              <a:rPr lang="en-US" sz="2800" b="1" dirty="0"/>
              <a:t>add</a:t>
            </a:r>
            <a:r>
              <a:rPr lang="en-US" sz="2800" dirty="0"/>
              <a:t>, </a:t>
            </a:r>
            <a:r>
              <a:rPr lang="en-US" sz="2800" b="1" dirty="0"/>
              <a:t>subtract,</a:t>
            </a:r>
            <a:r>
              <a:rPr lang="en-US" sz="2800" dirty="0"/>
              <a:t> </a:t>
            </a:r>
            <a:r>
              <a:rPr lang="en-US" sz="2800" b="1" dirty="0"/>
              <a:t>multiply</a:t>
            </a:r>
            <a:r>
              <a:rPr lang="en-US" sz="2800" dirty="0"/>
              <a:t>, </a:t>
            </a:r>
            <a:r>
              <a:rPr lang="en-US" sz="2800" b="1" dirty="0"/>
              <a:t>divide</a:t>
            </a:r>
            <a:r>
              <a:rPr lang="en-US" sz="2800" dirty="0"/>
              <a:t> and </a:t>
            </a:r>
            <a:r>
              <a:rPr lang="en-US" sz="2800" b="1" dirty="0"/>
              <a:t>power </a:t>
            </a:r>
            <a:r>
              <a:rPr lang="en-US" sz="2800" dirty="0"/>
              <a:t>(exponentiation) operations.</a:t>
            </a:r>
          </a:p>
          <a:p>
            <a:pPr lvl="1"/>
            <a:r>
              <a:rPr lang="en-US" sz="2400" dirty="0"/>
              <a:t>Optional: support </a:t>
            </a:r>
            <a:r>
              <a:rPr lang="en-US" sz="2400" b="1" dirty="0"/>
              <a:t>integer division</a:t>
            </a:r>
            <a:r>
              <a:rPr lang="en-US" sz="2400" dirty="0"/>
              <a:t> with a remainder.</a:t>
            </a:r>
          </a:p>
          <a:p>
            <a:pPr lvl="1"/>
            <a:r>
              <a:rPr lang="en-US" sz="2400" dirty="0"/>
              <a:t>Your calculator should be able to handle both </a:t>
            </a:r>
            <a:r>
              <a:rPr lang="en-US" sz="2400" b="1" dirty="0"/>
              <a:t>integers</a:t>
            </a:r>
            <a:r>
              <a:rPr lang="en-US" sz="2400" dirty="0"/>
              <a:t> and </a:t>
            </a:r>
            <a:r>
              <a:rPr lang="en-US" sz="2400" b="1" dirty="0"/>
              <a:t>floats</a:t>
            </a:r>
            <a:r>
              <a:rPr lang="en-US" sz="2400" dirty="0"/>
              <a:t>.</a:t>
            </a:r>
          </a:p>
          <a:p>
            <a:r>
              <a:rPr lang="en-US" sz="2800" dirty="0"/>
              <a:t>It’s important that your</a:t>
            </a:r>
            <a:r>
              <a:rPr lang="en-US" sz="2800" b="1" dirty="0"/>
              <a:t> input goes in the prescribed order</a:t>
            </a:r>
            <a:r>
              <a:rPr lang="en-US" sz="2800" dirty="0"/>
              <a:t>, and your </a:t>
            </a:r>
            <a:r>
              <a:rPr lang="en-US" sz="2800" b="1" dirty="0"/>
              <a:t>output is formatted like the example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657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6C88-8B1B-6B4C-985B-6A392C9D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(RECAP) Core concept 1: </a:t>
            </a:r>
            <a:r>
              <a:rPr lang="en-US" dirty="0">
                <a:latin typeface="Courier" pitchFamily="2" charset="0"/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B6D1-244E-734C-9FE2-5206E0CD564D}"/>
              </a:ext>
            </a:extLst>
          </p:cNvPr>
          <p:cNvSpPr>
            <a:spLocks noGrp="1"/>
          </p:cNvSpPr>
          <p:nvPr>
            <p:ph idx="1"/>
          </p:nvPr>
        </p:nvSpPr>
        <p:spPr>
          <a:ln w="57150">
            <a:noFill/>
          </a:ln>
        </p:spPr>
        <p:txBody>
          <a:bodyPr anchor="t">
            <a:normAutofit/>
          </a:bodyPr>
          <a:lstStyle/>
          <a:p>
            <a:r>
              <a:rPr lang="en-US" sz="2800" dirty="0"/>
              <a:t>In CS, a </a:t>
            </a:r>
            <a:r>
              <a:rPr lang="en-US" sz="2800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pitchFamily="2" charset="0"/>
              </a:rPr>
              <a:t>variable</a:t>
            </a:r>
            <a:r>
              <a:rPr lang="en-US" sz="2800" dirty="0"/>
              <a:t> is a place to store a piece of data</a:t>
            </a:r>
          </a:p>
          <a:p>
            <a:r>
              <a:rPr lang="en-US" sz="2800" dirty="0"/>
              <a:t>In Python, variables are:</a:t>
            </a:r>
          </a:p>
          <a:p>
            <a:pPr lvl="1"/>
            <a:r>
              <a:rPr lang="en-US" sz="2400" b="1" dirty="0"/>
              <a:t>declared</a:t>
            </a:r>
            <a:r>
              <a:rPr lang="en-US" sz="2400" dirty="0"/>
              <a:t> by giving them a name</a:t>
            </a:r>
          </a:p>
          <a:p>
            <a:pPr lvl="1"/>
            <a:r>
              <a:rPr lang="en-US" sz="2400" b="1" dirty="0"/>
              <a:t>assigned</a:t>
            </a:r>
            <a:r>
              <a:rPr lang="en-US" sz="2400" dirty="0"/>
              <a:t> using the equals sign</a:t>
            </a:r>
            <a:endParaRPr lang="en-US" sz="2400" b="1" dirty="0"/>
          </a:p>
          <a:p>
            <a:r>
              <a:rPr lang="en-US" sz="2800" dirty="0"/>
              <a:t>Example:</a:t>
            </a:r>
          </a:p>
          <a:p>
            <a:pPr marL="0" indent="0" algn="ctr">
              <a:buNone/>
            </a:pPr>
            <a:r>
              <a:rPr lang="en-US" sz="5400" dirty="0">
                <a:latin typeface="Courier" pitchFamily="2" charset="0"/>
              </a:rPr>
              <a:t>x = 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BFFAB6-D5A1-F34F-AB95-8374F7CDEED1}"/>
              </a:ext>
            </a:extLst>
          </p:cNvPr>
          <p:cNvGrpSpPr/>
          <p:nvPr/>
        </p:nvGrpSpPr>
        <p:grpSpPr>
          <a:xfrm>
            <a:off x="4352175" y="3733025"/>
            <a:ext cx="2438693" cy="1290311"/>
            <a:chOff x="2132837" y="3008880"/>
            <a:chExt cx="2438693" cy="129031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15DAE3E-7203-E443-A329-CD820AE671B7}"/>
                </a:ext>
              </a:extLst>
            </p:cNvPr>
            <p:cNvSpPr txBox="1"/>
            <p:nvPr/>
          </p:nvSpPr>
          <p:spPr>
            <a:xfrm>
              <a:off x="2132837" y="3468194"/>
              <a:ext cx="165141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declaring </a:t>
              </a:r>
            </a:p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a variable </a:t>
              </a:r>
              <a:r>
                <a:rPr lang="en-US" sz="2400" dirty="0">
                  <a:solidFill>
                    <a:srgbClr val="003470"/>
                  </a:solidFill>
                  <a:latin typeface="Courier" pitchFamily="2" charset="0"/>
                </a:rPr>
                <a:t>x</a:t>
              </a:r>
            </a:p>
          </p:txBody>
        </p:sp>
        <p:sp>
          <p:nvSpPr>
            <p:cNvPr id="6" name="Circular Arrow 5">
              <a:extLst>
                <a:ext uri="{FF2B5EF4-FFF2-40B4-BE49-F238E27FC236}">
                  <a16:creationId xmlns:a16="http://schemas.microsoft.com/office/drawing/2014/main" id="{1A5BC539-EC5A-6E48-9B57-9589AAD8833F}"/>
                </a:ext>
              </a:extLst>
            </p:cNvPr>
            <p:cNvSpPr/>
            <p:nvPr/>
          </p:nvSpPr>
          <p:spPr>
            <a:xfrm rot="1788882" flipV="1">
              <a:off x="3372033" y="3008880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4A6572A-76B6-5045-9110-E6947FA3AD1C}"/>
              </a:ext>
            </a:extLst>
          </p:cNvPr>
          <p:cNvSpPr txBox="1"/>
          <p:nvPr/>
        </p:nvSpPr>
        <p:spPr>
          <a:xfrm>
            <a:off x="6745902" y="4765453"/>
            <a:ext cx="21259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3470"/>
                </a:solidFill>
              </a:rPr>
              <a:t>assigning </a:t>
            </a:r>
          </a:p>
          <a:p>
            <a:pPr algn="ctr"/>
            <a:r>
              <a:rPr lang="en-US" sz="2400" dirty="0">
                <a:solidFill>
                  <a:srgbClr val="003470"/>
                </a:solidFill>
              </a:rPr>
              <a:t>the value 3 to </a:t>
            </a:r>
            <a:r>
              <a:rPr lang="en-US" sz="2400" dirty="0">
                <a:solidFill>
                  <a:srgbClr val="003470"/>
                </a:solidFill>
                <a:latin typeface="Courier" pitchFamily="2" charset="0"/>
              </a:rPr>
              <a:t>x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F9B767F7-CD6B-4347-822D-D4691F3C05FC}"/>
              </a:ext>
            </a:extLst>
          </p:cNvPr>
          <p:cNvSpPr/>
          <p:nvPr/>
        </p:nvSpPr>
        <p:spPr>
          <a:xfrm rot="16200000">
            <a:off x="7693112" y="4220853"/>
            <a:ext cx="182932" cy="773971"/>
          </a:xfrm>
          <a:prstGeom prst="leftBracket">
            <a:avLst/>
          </a:prstGeom>
          <a:ln w="57150">
            <a:solidFill>
              <a:srgbClr val="0034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28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5128" y="848220"/>
            <a:ext cx="8304551" cy="4876800"/>
          </a:xfrm>
        </p:spPr>
        <p:txBody>
          <a:bodyPr anchor="ctr">
            <a:noAutofit/>
          </a:bodyPr>
          <a:lstStyle/>
          <a:p>
            <a:r>
              <a:rPr lang="en-US" sz="2800" dirty="0"/>
              <a:t>We want to use descriptive variable names</a:t>
            </a:r>
          </a:p>
          <a:p>
            <a:r>
              <a:rPr lang="en-US" sz="2800" dirty="0"/>
              <a:t>Some words in Python* are reserved as </a:t>
            </a:r>
            <a:r>
              <a:rPr lang="en-US" sz="2800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keywords</a:t>
            </a:r>
            <a:r>
              <a:rPr lang="en-US" sz="2800" dirty="0"/>
              <a:t>, and cannot be used as a variable name:</a:t>
            </a:r>
          </a:p>
          <a:p>
            <a:pPr marL="171450" indent="0" algn="ctr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and as assert break class continue def del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else except exec finally </a:t>
            </a:r>
            <a:r>
              <a:rPr lang="en-US" sz="2400" b="1" dirty="0">
                <a:solidFill>
                  <a:srgbClr val="FF910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from global if import </a:t>
            </a:r>
            <a:r>
              <a:rPr lang="en-US" sz="2400" b="1" dirty="0">
                <a:solidFill>
                  <a:srgbClr val="FF9100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is lambda not or pass raise return try while with yield</a:t>
            </a:r>
          </a:p>
          <a:p>
            <a:pPr marL="171450" indent="-171450"/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804475" y="6581002"/>
            <a:ext cx="3671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* other languages have their own set 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of reserved words</a:t>
            </a:r>
          </a:p>
        </p:txBody>
      </p:sp>
    </p:spTree>
    <p:extLst>
      <p:ext uri="{BB962C8B-B14F-4D97-AF65-F5344CB8AC3E}">
        <p14:creationId xmlns:p14="http://schemas.microsoft.com/office/powerpoint/2010/main" val="1553741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naming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b="1" dirty="0"/>
              <a:t>Rule 1</a:t>
            </a:r>
            <a:r>
              <a:rPr lang="en-US" sz="3200" dirty="0"/>
              <a:t>: variable name must be at least 1 character long</a:t>
            </a:r>
          </a:p>
          <a:p>
            <a:endParaRPr lang="en-US" sz="3200" dirty="0"/>
          </a:p>
          <a:p>
            <a:r>
              <a:rPr lang="en-US" sz="3200" b="1" dirty="0"/>
              <a:t>Rule 2</a:t>
            </a:r>
            <a:r>
              <a:rPr lang="en-US" sz="3200" dirty="0"/>
              <a:t>: 1</a:t>
            </a:r>
            <a:r>
              <a:rPr lang="en-US" sz="3200" baseline="30000" dirty="0"/>
              <a:t>st</a:t>
            </a:r>
            <a:r>
              <a:rPr lang="en-US" sz="3200" dirty="0"/>
              <a:t> character must be alphabetic </a:t>
            </a:r>
          </a:p>
          <a:p>
            <a:pPr marL="1262063" indent="0">
              <a:spcBef>
                <a:spcPts val="0"/>
              </a:spcBef>
              <a:buNone/>
            </a:pPr>
            <a:r>
              <a:rPr lang="en-US" dirty="0"/>
              <a:t>(uppercase letter, lowercase letter, or underscore)</a:t>
            </a:r>
          </a:p>
          <a:p>
            <a:endParaRPr lang="en-US" sz="3200" b="1" dirty="0"/>
          </a:p>
          <a:p>
            <a:r>
              <a:rPr lang="en-US" sz="3200" b="1" dirty="0"/>
              <a:t>Rule 3: </a:t>
            </a:r>
            <a:r>
              <a:rPr lang="en-US" sz="3200" dirty="0"/>
              <a:t>variable names can contain letters, numbers, and underscores (but not spaces or other punctuation)</a:t>
            </a:r>
          </a:p>
        </p:txBody>
      </p:sp>
    </p:spTree>
    <p:extLst>
      <p:ext uri="{BB962C8B-B14F-4D97-AF65-F5344CB8AC3E}">
        <p14:creationId xmlns:p14="http://schemas.microsoft.com/office/powerpoint/2010/main" val="2010703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These aren’t </a:t>
            </a:r>
            <a:r>
              <a:rPr lang="en-US" sz="2800" i="1" dirty="0"/>
              <a:t>rules</a:t>
            </a:r>
            <a:r>
              <a:rPr lang="en-US" sz="2800" dirty="0"/>
              <a:t> (i.e. Python won’t throw an error), but they make life a lot easier if you follow them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2981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These aren’t 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</a:rPr>
              <a:t>rules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(i.e. Python won’t throw an error), but they make life a lot easier</a:t>
            </a:r>
          </a:p>
          <a:p>
            <a:r>
              <a:rPr lang="en-US" sz="2800" b="1" dirty="0"/>
              <a:t>Convention 1</a:t>
            </a:r>
            <a:r>
              <a:rPr lang="en-US" sz="2800" dirty="0"/>
              <a:t>: the name of the variable should tell you something about what the variable contains, e.g.</a:t>
            </a:r>
          </a:p>
          <a:p>
            <a:endParaRPr lang="en-US" sz="2800" dirty="0"/>
          </a:p>
          <a:p>
            <a:pPr marL="0" indent="0" algn="ctr"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name = </a:t>
            </a:r>
            <a:r>
              <a:rPr lang="en-US" sz="28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“Jordan”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 algn="ctr">
              <a:buNone/>
            </a:pPr>
            <a:r>
              <a:rPr lang="en-US" sz="2800" dirty="0">
                <a:latin typeface="Arial Hebrew" charset="-79"/>
                <a:ea typeface="Arial Hebrew" charset="-79"/>
                <a:cs typeface="Arial Hebrew" charset="-79"/>
              </a:rPr>
              <a:t>is better than </a:t>
            </a:r>
          </a:p>
          <a:p>
            <a:pPr marL="6350" indent="0" algn="ctr"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blah = </a:t>
            </a:r>
            <a:r>
              <a:rPr lang="en-US" sz="28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“Jordan”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77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These aren’t 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</a:rPr>
              <a:t>rules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(i.e. Python won’t throw an error), but they make life a lot easier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Convention 1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: the name of the variable should tell you something about what the variable contains, e.g.</a:t>
            </a:r>
          </a:p>
          <a:p>
            <a:r>
              <a:rPr lang="en-US" sz="2800" b="1" dirty="0"/>
              <a:t>Convention 2</a:t>
            </a:r>
            <a:r>
              <a:rPr lang="en-US" sz="2800" dirty="0"/>
              <a:t>: if you want to use multiple words as a variable name, separate them using _underscores_, or camel case e.g.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first_name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“Ab”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 algn="ctr">
              <a:buNone/>
            </a:pP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lastName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“Mosca”</a:t>
            </a:r>
          </a:p>
          <a:p>
            <a:pPr marL="0" indent="0" algn="ctr">
              <a:buNone/>
            </a:pPr>
            <a:r>
              <a:rPr lang="en-US" sz="2800" dirty="0"/>
              <a:t>(but stick to one convention)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1138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These aren’t 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</a:rPr>
              <a:t>rules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(i.e. Python won’t throw an error), but they make life a lot easier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Convention 1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: the name of the variable should tell you something about what the variable contains, e.g.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Convention 2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: if you want to use multiple words as a variable name, separate them using _underscores_, or camel case e.g.</a:t>
            </a:r>
          </a:p>
          <a:p>
            <a:r>
              <a:rPr lang="en-US" sz="2800" b="1" dirty="0"/>
              <a:t>Convention 3:</a:t>
            </a:r>
            <a:r>
              <a:rPr lang="en-US" sz="2800" dirty="0"/>
              <a:t> if the value isn’t going to change (i.e. the variable is a constant), use ALL CAPS, e.g.</a:t>
            </a:r>
            <a:endParaRPr lang="en-US" sz="2800" b="1" dirty="0"/>
          </a:p>
          <a:p>
            <a:pPr marL="0" indent="0" algn="ctr">
              <a:buNone/>
            </a:pP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PI = 3.14159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020458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544</TotalTime>
  <Words>1126</Words>
  <Application>Microsoft Macintosh PowerPoint</Application>
  <PresentationFormat>Widescreen</PresentationFormat>
  <Paragraphs>175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Hebrew</vt:lpstr>
      <vt:lpstr>Calibri</vt:lpstr>
      <vt:lpstr>Corbel</vt:lpstr>
      <vt:lpstr>Courier</vt:lpstr>
      <vt:lpstr>Wingdings 2</vt:lpstr>
      <vt:lpstr>Frame</vt:lpstr>
      <vt:lpstr>Why Does My Computer Do That? Intro to Coding with Python– Numbers</vt:lpstr>
      <vt:lpstr>Plan for Today</vt:lpstr>
      <vt:lpstr>(RECAP) Core concept 1: variables</vt:lpstr>
      <vt:lpstr>Keywords</vt:lpstr>
      <vt:lpstr>More about naming variables</vt:lpstr>
      <vt:lpstr>Naming conventions</vt:lpstr>
      <vt:lpstr>Naming conventions</vt:lpstr>
      <vt:lpstr>Naming conventions</vt:lpstr>
      <vt:lpstr>Naming conventions</vt:lpstr>
      <vt:lpstr>PowerPoint Presentation</vt:lpstr>
      <vt:lpstr>(RECAP) Core concept 2: numeric values</vt:lpstr>
      <vt:lpstr>Discussion</vt:lpstr>
      <vt:lpstr>Math</vt:lpstr>
      <vt:lpstr>Overwriting variables</vt:lpstr>
      <vt:lpstr>Incrementing variables</vt:lpstr>
      <vt:lpstr>Incrementing variables</vt:lpstr>
      <vt:lpstr>Quick exercise</vt:lpstr>
      <vt:lpstr>Some more useful shorthand</vt:lpstr>
      <vt:lpstr>Some more useful shorthand</vt:lpstr>
      <vt:lpstr>Some more useful shorthand</vt:lpstr>
      <vt:lpstr>Some more useful shorthand</vt:lpstr>
      <vt:lpstr>Quick exercise: unit conversion</vt:lpstr>
      <vt:lpstr>Discussion</vt:lpstr>
      <vt:lpstr>Assignment #2: clunky calculator</vt:lpstr>
      <vt:lpstr>Assignment #2: clunky calculator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</cp:lastModifiedBy>
  <cp:revision>22</cp:revision>
  <dcterms:created xsi:type="dcterms:W3CDTF">2023-08-03T18:49:17Z</dcterms:created>
  <dcterms:modified xsi:type="dcterms:W3CDTF">2023-09-12T17:31:26Z</dcterms:modified>
</cp:coreProperties>
</file>