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0"/>
  </p:notesMasterIdLst>
  <p:sldIdLst>
    <p:sldId id="256" r:id="rId2"/>
    <p:sldId id="374" r:id="rId3"/>
    <p:sldId id="340" r:id="rId4"/>
    <p:sldId id="341" r:id="rId5"/>
    <p:sldId id="345" r:id="rId6"/>
    <p:sldId id="346" r:id="rId7"/>
    <p:sldId id="342" r:id="rId8"/>
    <p:sldId id="343" r:id="rId9"/>
    <p:sldId id="344" r:id="rId10"/>
    <p:sldId id="353" r:id="rId11"/>
    <p:sldId id="352" r:id="rId12"/>
    <p:sldId id="354" r:id="rId13"/>
    <p:sldId id="262" r:id="rId14"/>
    <p:sldId id="355" r:id="rId15"/>
    <p:sldId id="37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9"/>
    <p:restoredTop sz="73230"/>
  </p:normalViewPr>
  <p:slideViewPr>
    <p:cSldViewPr snapToGrid="0">
      <p:cViewPr varScale="1">
        <p:scale>
          <a:sx n="71" d="100"/>
          <a:sy n="71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5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insert an item? </a:t>
            </a:r>
          </a:p>
          <a:p>
            <a:r>
              <a:rPr lang="en-US" dirty="0"/>
              <a:t>And how many times do we do it?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r>
              <a:rPr lang="en-US"/>
              <a:t>Best Case: O(n)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find the smallest item?</a:t>
            </a:r>
          </a:p>
          <a:p>
            <a:r>
              <a:rPr lang="en-US" dirty="0"/>
              <a:t>And how many times do we do it?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case: O(n^2)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items could we possibly need to move (while loop)?</a:t>
            </a:r>
          </a:p>
          <a:p>
            <a:r>
              <a:rPr lang="en-US" dirty="0"/>
              <a:t>How many times do we iterate (for loop)?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r>
              <a:rPr lang="en-US" dirty="0"/>
              <a:t>Best Case: O(n) [already sorted, no swaps]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Sort:</a:t>
            </a:r>
          </a:p>
          <a:p>
            <a:pPr marL="0" indent="0">
              <a:buNone/>
            </a:pPr>
            <a:r>
              <a:rPr lang="en-US" sz="1200" dirty="0"/>
              <a:t>Given some list of comparable items:</a:t>
            </a:r>
          </a:p>
          <a:p>
            <a:pPr marL="0" indent="0">
              <a:buNone/>
            </a:pPr>
            <a:r>
              <a:rPr lang="en-US" sz="1200" dirty="0"/>
              <a:t>   Find the smallest item. </a:t>
            </a:r>
          </a:p>
          <a:p>
            <a:pPr marL="0" indent="0">
              <a:buNone/>
            </a:pPr>
            <a:r>
              <a:rPr lang="en-US" sz="1200" dirty="0"/>
              <a:t>   Swap it with the item in position 0.</a:t>
            </a:r>
          </a:p>
          <a:p>
            <a:pPr marL="0" indent="0">
              <a:buNone/>
            </a:pPr>
            <a:r>
              <a:rPr lang="en-US" sz="1200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sz="1200" dirty="0"/>
              <a:t>           into the correct position until the list is sorted.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Bubble Sort:</a:t>
            </a:r>
          </a:p>
          <a:p>
            <a:pPr marL="0" indent="0">
              <a:buNone/>
            </a:pPr>
            <a:r>
              <a:rPr lang="en-US" sz="1200" dirty="0"/>
              <a:t>While the list is still unsorted:</a:t>
            </a:r>
          </a:p>
          <a:p>
            <a:pPr marL="0" indent="0">
              <a:buNone/>
            </a:pPr>
            <a:r>
              <a:rPr lang="en-US" sz="1200" dirty="0"/>
              <a:t>  For p in [0, ..., n-2]:</a:t>
            </a:r>
          </a:p>
          <a:p>
            <a:pPr marL="0" indent="0">
              <a:buNone/>
            </a:pPr>
            <a:r>
              <a:rPr lang="en-US" sz="1200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sz="1200" dirty="0"/>
              <a:t>        Swap them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Insertion Sort :</a:t>
            </a:r>
          </a:p>
          <a:p>
            <a:pPr marL="0" indent="0">
              <a:buNone/>
            </a:pPr>
            <a:r>
              <a:rPr lang="en-US" sz="1200" dirty="0"/>
              <a:t>Given some list of comparable items:</a:t>
            </a:r>
          </a:p>
          <a:p>
            <a:pPr marL="0" indent="0">
              <a:buNone/>
            </a:pPr>
            <a:r>
              <a:rPr lang="en-US" sz="1200" dirty="0"/>
              <a:t>For p in [0, ..., n-1]:</a:t>
            </a:r>
          </a:p>
          <a:p>
            <a:pPr marL="0" indent="0">
              <a:buNone/>
            </a:pPr>
            <a:r>
              <a:rPr lang="en-US" sz="1200" dirty="0"/>
              <a:t>     Take the item in position p</a:t>
            </a:r>
          </a:p>
          <a:p>
            <a:pPr marL="0" indent="0">
              <a:buNone/>
            </a:pPr>
            <a:r>
              <a:rPr lang="en-US" sz="1200" dirty="0"/>
              <a:t>      Insert it in the correct spot in positions 0 to p-1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approach gets harder when we don’t know what’s going to be in the list. </a:t>
            </a:r>
          </a:p>
          <a:p>
            <a:r>
              <a:rPr lang="en-US" dirty="0"/>
              <a:t>And even when we do, if the list is really long, that’s going to be a lot of time spent counting operations.</a:t>
            </a:r>
          </a:p>
          <a:p>
            <a:r>
              <a:rPr lang="en-US" dirty="0"/>
              <a:t>We need a way to give a </a:t>
            </a:r>
            <a:r>
              <a:rPr lang="en-US" b="1" dirty="0"/>
              <a:t>general</a:t>
            </a:r>
            <a:r>
              <a:rPr lang="en-US" dirty="0"/>
              <a:t> bound without having to actually run the algorithm…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going to answer this question, we’ll need to write out the pseudocode for each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www.youtube.com/watch?v=Ns4TPTC8wh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3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Now consider a different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[0, 1, 2, 3, 4, 5, 6, 7, 8, 9]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2651-BEEF-C446-8442-066D601B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1910-9EF6-D649-8B57-55F35CB4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1" y="864108"/>
            <a:ext cx="821327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we want</a:t>
            </a:r>
            <a:r>
              <a:rPr lang="en-US" sz="2800" dirty="0"/>
              <a:t>: a way to get a rough bound (limit) on how many steps an algorithm could take, </a:t>
            </a:r>
            <a:r>
              <a:rPr lang="en-US" sz="2800" i="1" dirty="0"/>
              <a:t>given input of a particular size</a:t>
            </a:r>
          </a:p>
          <a:p>
            <a:pPr lvl="1"/>
            <a:r>
              <a:rPr lang="en-US" sz="2400" dirty="0"/>
              <a:t>If the list has 5 items?</a:t>
            </a:r>
          </a:p>
          <a:p>
            <a:pPr lvl="1"/>
            <a:r>
              <a:rPr lang="en-US" sz="2400" dirty="0"/>
              <a:t>What about 10?</a:t>
            </a:r>
          </a:p>
          <a:p>
            <a:pPr lvl="1"/>
            <a:r>
              <a:rPr lang="en-US" sz="2400" dirty="0"/>
              <a:t>What about </a:t>
            </a:r>
            <a:r>
              <a:rPr lang="en-US" sz="2400" b="1" dirty="0">
                <a:latin typeface="Courier" pitchFamily="2" charset="0"/>
              </a:rPr>
              <a:t>n</a:t>
            </a:r>
            <a:r>
              <a:rPr lang="en-US" sz="2400" dirty="0"/>
              <a:t>?</a:t>
            </a:r>
          </a:p>
          <a:p>
            <a:r>
              <a:rPr lang="en-US" sz="2800" b="1" dirty="0"/>
              <a:t>Often we care about</a:t>
            </a:r>
            <a:r>
              <a:rPr lang="en-US" sz="2800" dirty="0"/>
              <a:t>: “what’s the </a:t>
            </a:r>
            <a:r>
              <a:rPr lang="en-US" sz="2800" b="1" dirty="0"/>
              <a:t>worst</a:t>
            </a:r>
            <a:r>
              <a:rPr lang="en-US" sz="2800" dirty="0"/>
              <a:t> that could happen?”</a:t>
            </a:r>
          </a:p>
          <a:p>
            <a:r>
              <a:rPr lang="en-US" sz="2800" b="1" dirty="0"/>
              <a:t>Mathematics</a:t>
            </a:r>
            <a:r>
              <a:rPr lang="en-US" sz="2800" dirty="0"/>
              <a:t>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58058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BD1AEA58-0E5D-694E-A018-7AE528CC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(“big-O”) notation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80B1CA5F-C993-D84B-8CFA-80C76ACD7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5071" y="1229220"/>
            <a:ext cx="7962900" cy="4495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can </a:t>
            </a:r>
            <a:r>
              <a:rPr lang="en-US" altLang="en-US" sz="2400" b="1" dirty="0"/>
              <a:t>avoid details</a:t>
            </a:r>
            <a:r>
              <a:rPr lang="en-US" altLang="en-US" sz="2400" dirty="0"/>
              <a:t> when they don’t matter, and they don’t matter when input size (</a:t>
            </a:r>
            <a:r>
              <a:rPr lang="en-US" sz="2400" b="1" dirty="0">
                <a:latin typeface="Courier" pitchFamily="2" charset="0"/>
              </a:rPr>
              <a:t>n</a:t>
            </a:r>
            <a:r>
              <a:rPr lang="en-US" altLang="en-US" sz="2400" dirty="0"/>
              <a:t>) is big enough</a:t>
            </a:r>
          </a:p>
          <a:p>
            <a:r>
              <a:rPr lang="en-US" altLang="en-US" sz="2400" dirty="0"/>
              <a:t>For </a:t>
            </a:r>
            <a:r>
              <a:rPr lang="en-US" altLang="en-US" sz="2400" b="1" dirty="0"/>
              <a:t>polynomials</a:t>
            </a:r>
            <a:r>
              <a:rPr lang="en-US" altLang="en-US" sz="2400" dirty="0"/>
              <a:t>: only the leading term matters</a:t>
            </a:r>
          </a:p>
          <a:p>
            <a:r>
              <a:rPr lang="en-US" altLang="en-US" sz="2400" dirty="0"/>
              <a:t>Ignore </a:t>
            </a:r>
            <a:r>
              <a:rPr lang="en-US" altLang="en-US" sz="2400" b="1" dirty="0"/>
              <a:t>coefficients</a:t>
            </a:r>
            <a:r>
              <a:rPr lang="en-US" altLang="en-US" sz="2400" dirty="0"/>
              <a:t>, talk about </a:t>
            </a:r>
            <a:r>
              <a:rPr lang="en-US" altLang="en-US" sz="2400" b="1" dirty="0"/>
              <a:t>degree</a:t>
            </a:r>
            <a:r>
              <a:rPr lang="en-US" altLang="en-US" sz="2400" dirty="0"/>
              <a:t>: linear, quadratic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703263" indent="-254000">
              <a:buNone/>
            </a:pPr>
            <a:r>
              <a:rPr lang="en-US" altLang="en-US" sz="2400" dirty="0">
                <a:solidFill>
                  <a:srgbClr val="FC0128"/>
                </a:solidFill>
                <a:latin typeface="Courier New" panose="02070309020205020404" pitchFamily="49" charset="0"/>
              </a:rPr>
              <a:t>y = 3x     y = 6x-2     y = 15x + 44</a:t>
            </a:r>
            <a:endParaRPr lang="en-US" altLang="en-US" sz="2400" dirty="0">
              <a:solidFill>
                <a:srgbClr val="FC0128"/>
              </a:solidFill>
            </a:endParaRPr>
          </a:p>
          <a:p>
            <a:pPr marL="703263" indent="-25400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y = 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    y = 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-6x+9   y = 3x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+4x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81" y="9860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some list of comparable items:</a:t>
            </a:r>
          </a:p>
          <a:p>
            <a:pPr marL="0" indent="0">
              <a:buNone/>
            </a:pPr>
            <a:r>
              <a:rPr lang="en-US" sz="2400" dirty="0"/>
              <a:t>For p in [0, ..., n-1]:</a:t>
            </a:r>
          </a:p>
          <a:p>
            <a:pPr marL="0" indent="0">
              <a:buNone/>
            </a:pPr>
            <a:r>
              <a:rPr lang="en-US" sz="2400" dirty="0"/>
              <a:t>     Take the item in position p</a:t>
            </a:r>
          </a:p>
          <a:p>
            <a:pPr marL="0" indent="0">
              <a:buNone/>
            </a:pPr>
            <a:r>
              <a:rPr lang="en-US" sz="2400" dirty="0"/>
              <a:t>      Insert it in the correct spot in positions 0 to p-1 </a:t>
            </a:r>
          </a:p>
        </p:txBody>
      </p:sp>
    </p:spTree>
    <p:extLst>
      <p:ext uri="{BB962C8B-B14F-4D97-AF65-F5344CB8AC3E}">
        <p14:creationId xmlns:p14="http://schemas.microsoft.com/office/powerpoint/2010/main" val="397097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81" y="9860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some list of comparable items:</a:t>
            </a:r>
          </a:p>
          <a:p>
            <a:pPr marL="0" indent="0">
              <a:buNone/>
            </a:pPr>
            <a:r>
              <a:rPr lang="en-US" sz="2400" dirty="0"/>
              <a:t>   Find the smallest item. </a:t>
            </a:r>
          </a:p>
          <a:p>
            <a:pPr marL="0" indent="0">
              <a:buNone/>
            </a:pPr>
            <a:r>
              <a:rPr lang="en-US" sz="2400" dirty="0"/>
              <a:t>   Swap it with the item in position 0.</a:t>
            </a:r>
          </a:p>
          <a:p>
            <a:pPr marL="0" indent="0">
              <a:buNone/>
            </a:pPr>
            <a:r>
              <a:rPr lang="en-US" sz="2400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sz="2400" dirty="0"/>
              <a:t>           into the correct position until the list is sorted.</a:t>
            </a:r>
          </a:p>
        </p:txBody>
      </p:sp>
    </p:spTree>
    <p:extLst>
      <p:ext uri="{BB962C8B-B14F-4D97-AF65-F5344CB8AC3E}">
        <p14:creationId xmlns:p14="http://schemas.microsoft.com/office/powerpoint/2010/main" val="105997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664-7AE8-8246-808A-F26CCBE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7E14-0B97-6440-A36E-6E82403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6969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While the list is still unsorted:</a:t>
            </a:r>
          </a:p>
          <a:p>
            <a:pPr marL="0" indent="0">
              <a:buNone/>
            </a:pPr>
            <a:r>
              <a:rPr lang="en-US" sz="2400" dirty="0"/>
              <a:t>  For p in [0, ..., n-2]:</a:t>
            </a:r>
          </a:p>
          <a:p>
            <a:pPr marL="0" indent="0">
              <a:buNone/>
            </a:pPr>
            <a:r>
              <a:rPr lang="en-US" sz="2400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sz="2400" dirty="0"/>
              <a:t>        Swap them</a:t>
            </a:r>
          </a:p>
        </p:txBody>
      </p:sp>
    </p:spTree>
    <p:extLst>
      <p:ext uri="{BB962C8B-B14F-4D97-AF65-F5344CB8AC3E}">
        <p14:creationId xmlns:p14="http://schemas.microsoft.com/office/powerpoint/2010/main" val="61680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F596-A237-5E45-84FA-DF80D9A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7B0B-9BE9-0646-BF8A-B5282287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641414" cy="5572551"/>
          </a:xfrm>
        </p:spPr>
        <p:txBody>
          <a:bodyPr>
            <a:normAutofit/>
          </a:bodyPr>
          <a:lstStyle/>
          <a:p>
            <a:r>
              <a:rPr lang="en-US" sz="2800" dirty="0"/>
              <a:t>Big-O notation gives us a language to talk about and compare algorithms </a:t>
            </a:r>
            <a:r>
              <a:rPr lang="en-US" sz="2800" b="1" dirty="0"/>
              <a:t>before</a:t>
            </a:r>
            <a:r>
              <a:rPr lang="en-US" sz="2800" dirty="0"/>
              <a:t> we implement them (smart!)</a:t>
            </a:r>
          </a:p>
          <a:p>
            <a:r>
              <a:rPr lang="en-US" sz="2800" dirty="0" err="1"/>
              <a:t>InsertionSort</a:t>
            </a:r>
            <a:r>
              <a:rPr lang="en-US" sz="2800" dirty="0"/>
              <a:t>, </a:t>
            </a:r>
            <a:r>
              <a:rPr lang="en-US" sz="2800" dirty="0" err="1"/>
              <a:t>SelectionSort</a:t>
            </a:r>
            <a:r>
              <a:rPr lang="en-US" sz="2800" dirty="0"/>
              <a:t>, and </a:t>
            </a:r>
            <a:r>
              <a:rPr lang="en-US" sz="2800" dirty="0" err="1"/>
              <a:t>BubbleSort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all the same in the </a:t>
            </a:r>
            <a:r>
              <a:rPr lang="en-US" sz="2400" b="1" dirty="0"/>
              <a:t>worst</a:t>
            </a:r>
            <a:r>
              <a:rPr lang="en-US" sz="2400" dirty="0"/>
              <a:t> case</a:t>
            </a:r>
          </a:p>
          <a:p>
            <a:pPr lvl="1"/>
            <a:r>
              <a:rPr lang="en-US" sz="2400" dirty="0"/>
              <a:t>different in the </a:t>
            </a:r>
            <a:r>
              <a:rPr lang="en-US" sz="2400" b="1" dirty="0"/>
              <a:t>best</a:t>
            </a:r>
            <a:r>
              <a:rPr lang="en-US" sz="2400" dirty="0"/>
              <a:t> case</a:t>
            </a:r>
          </a:p>
          <a:p>
            <a:pPr lvl="1"/>
            <a:r>
              <a:rPr lang="en-US" sz="2400" dirty="0"/>
              <a:t>what about the </a:t>
            </a:r>
            <a:r>
              <a:rPr lang="en-US" sz="2400" b="1" dirty="0"/>
              <a:t>average </a:t>
            </a:r>
            <a:r>
              <a:rPr lang="en-US" sz="2400" dirty="0"/>
              <a:t>case?</a:t>
            </a:r>
          </a:p>
          <a:p>
            <a:pPr lvl="1"/>
            <a:r>
              <a:rPr lang="en-US" sz="2400" dirty="0"/>
              <a:t>is there any algorithm that could do </a:t>
            </a:r>
            <a:r>
              <a:rPr lang="en-US" sz="2400" b="1" dirty="0"/>
              <a:t>better</a:t>
            </a:r>
            <a:r>
              <a:rPr lang="en-US" sz="2400" dirty="0"/>
              <a:t> in the worst case? (yes!)</a:t>
            </a:r>
          </a:p>
          <a:p>
            <a:r>
              <a:rPr lang="en-US" sz="2800" dirty="0"/>
              <a:t>As your programs get more complex, it’s helpful to think about the </a:t>
            </a:r>
            <a:r>
              <a:rPr lang="en-US" sz="2800" b="1" dirty="0"/>
              <a:t>algorithm</a:t>
            </a:r>
            <a:r>
              <a:rPr lang="en-US" sz="2800" dirty="0"/>
              <a:t> before you start coding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12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AC6-BF83-6449-B8B6-739FD187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978F-9C7D-8B48-9B4A-6F3B3EE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Sorting algorithms:</a:t>
            </a:r>
          </a:p>
          <a:p>
            <a:pPr lvl="1"/>
            <a:r>
              <a:rPr lang="en-US" sz="2400" dirty="0"/>
              <a:t>Insertion Sort</a:t>
            </a:r>
          </a:p>
          <a:p>
            <a:pPr lvl="1"/>
            <a:r>
              <a:rPr lang="en-US" sz="2400" dirty="0"/>
              <a:t>Selection Sort</a:t>
            </a:r>
          </a:p>
          <a:p>
            <a:pPr lvl="1"/>
            <a:r>
              <a:rPr lang="en-US" sz="2400" dirty="0"/>
              <a:t>Bubble Sort</a:t>
            </a:r>
          </a:p>
          <a:p>
            <a:r>
              <a:rPr lang="en-US" sz="2800" dirty="0"/>
              <a:t>Comparing algorithms</a:t>
            </a:r>
          </a:p>
          <a:p>
            <a:pPr lvl="1"/>
            <a:r>
              <a:rPr lang="en-US" sz="2400" dirty="0"/>
              <a:t>on specific examples</a:t>
            </a:r>
          </a:p>
          <a:p>
            <a:pPr lvl="1"/>
            <a:r>
              <a:rPr lang="en-US" sz="2400" dirty="0"/>
              <a:t>more generally</a:t>
            </a:r>
          </a:p>
        </p:txBody>
      </p:sp>
    </p:spTree>
    <p:extLst>
      <p:ext uri="{BB962C8B-B14F-4D97-AF65-F5344CB8AC3E}">
        <p14:creationId xmlns:p14="http://schemas.microsoft.com/office/powerpoint/2010/main" val="42500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478-073D-6F46-94B8-6989DAED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volunteers, please!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A6B68-1010-9847-8B58-73DB26568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4881" y="1521674"/>
            <a:ext cx="8204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6FA-9236-CB45-939D-25FC62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204B-76F5-3640-973E-BD056D67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</a:t>
            </a:r>
            <a:r>
              <a:rPr lang="en-US" sz="2400" b="1" dirty="0"/>
              <a:t>similarities / differences </a:t>
            </a:r>
            <a:r>
              <a:rPr lang="en-US" sz="2400" dirty="0"/>
              <a:t>did you notice between the three approaches?</a:t>
            </a:r>
          </a:p>
        </p:txBody>
      </p:sp>
    </p:spTree>
    <p:extLst>
      <p:ext uri="{BB962C8B-B14F-4D97-AF65-F5344CB8AC3E}">
        <p14:creationId xmlns:p14="http://schemas.microsoft.com/office/powerpoint/2010/main" val="14067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do you know which algorithm is </a:t>
            </a:r>
            <a:r>
              <a:rPr lang="en-US" sz="2400" b="1" dirty="0"/>
              <a:t>better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592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Consider a specific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[3, 0, 1, 8, 7, 2, 5, 4, 9, 6]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InsertionSort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SelectionSort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BubbleSort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3F2-B0B4-3A4B-9A2C-7C8A41F8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8174-1DAE-CD49-B642-320D2BA1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C37B0114-CB70-9C4A-BC80-6F2EFBEF5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9"/>
          <a:stretch/>
        </p:blipFill>
        <p:spPr>
          <a:xfrm>
            <a:off x="3629969" y="994310"/>
            <a:ext cx="8309112" cy="48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23A-341A-7745-85DE-0239EFEC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135-2DD4-F74C-80C4-814F4F11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3557838-2DD6-5A4F-A290-8EAF97D36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2"/>
          <a:stretch/>
        </p:blipFill>
        <p:spPr>
          <a:xfrm>
            <a:off x="3607881" y="986028"/>
            <a:ext cx="833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6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A40-4A0A-AC42-BAF6-D3D66B5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289E-A9A6-F641-85D1-40BBF7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D3020EE9-56DD-B84B-8E7F-BEB89008B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03" b="12185"/>
          <a:stretch/>
        </p:blipFill>
        <p:spPr>
          <a:xfrm>
            <a:off x="3709481" y="986028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06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808</TotalTime>
  <Words>905</Words>
  <Application>Microsoft Macintosh PowerPoint</Application>
  <PresentationFormat>Widescreen</PresentationFormat>
  <Paragraphs>142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Courier</vt:lpstr>
      <vt:lpstr>Courier New</vt:lpstr>
      <vt:lpstr>Monotype Sorts</vt:lpstr>
      <vt:lpstr>Wingdings 2</vt:lpstr>
      <vt:lpstr>Frame</vt:lpstr>
      <vt:lpstr>Intro to Coding with Python– Prototyping</vt:lpstr>
      <vt:lpstr>Plan for Today</vt:lpstr>
      <vt:lpstr>10 volunteers, please!</vt:lpstr>
      <vt:lpstr>Debrief</vt:lpstr>
      <vt:lpstr>Discussion</vt:lpstr>
      <vt:lpstr>1. Consider a specific example</vt:lpstr>
      <vt:lpstr>InsertionSort: visually</vt:lpstr>
      <vt:lpstr>SelectionSort: visually</vt:lpstr>
      <vt:lpstr>BubbleSort: visually</vt:lpstr>
      <vt:lpstr>2. Now consider a different example</vt:lpstr>
      <vt:lpstr>3. What about in general?</vt:lpstr>
      <vt:lpstr>Algorithmic analysis</vt:lpstr>
      <vt:lpstr>Asymptotic (“big-O”) notation</vt:lpstr>
      <vt:lpstr>3. What about in general?</vt:lpstr>
      <vt:lpstr>InsertionSort</vt:lpstr>
      <vt:lpstr>SelectionSort</vt:lpstr>
      <vt:lpstr>BubbleSort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43</cp:revision>
  <dcterms:created xsi:type="dcterms:W3CDTF">2023-08-03T18:49:17Z</dcterms:created>
  <dcterms:modified xsi:type="dcterms:W3CDTF">2023-11-21T21:34:36Z</dcterms:modified>
</cp:coreProperties>
</file>