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0"/>
  </p:notesMasterIdLst>
  <p:sldIdLst>
    <p:sldId id="256" r:id="rId2"/>
    <p:sldId id="257" r:id="rId3"/>
    <p:sldId id="320" r:id="rId4"/>
    <p:sldId id="367" r:id="rId5"/>
    <p:sldId id="346" r:id="rId6"/>
    <p:sldId id="395" r:id="rId7"/>
    <p:sldId id="338" r:id="rId8"/>
    <p:sldId id="368" r:id="rId9"/>
    <p:sldId id="339" r:id="rId10"/>
    <p:sldId id="341" r:id="rId11"/>
    <p:sldId id="340" r:id="rId12"/>
    <p:sldId id="337" r:id="rId13"/>
    <p:sldId id="348" r:id="rId14"/>
    <p:sldId id="349" r:id="rId15"/>
    <p:sldId id="396" r:id="rId16"/>
    <p:sldId id="350" r:id="rId17"/>
    <p:sldId id="351" r:id="rId18"/>
    <p:sldId id="352" r:id="rId19"/>
    <p:sldId id="353" r:id="rId20"/>
    <p:sldId id="397" r:id="rId21"/>
    <p:sldId id="398" r:id="rId22"/>
    <p:sldId id="399" r:id="rId23"/>
    <p:sldId id="356" r:id="rId24"/>
    <p:sldId id="357" r:id="rId25"/>
    <p:sldId id="358" r:id="rId26"/>
    <p:sldId id="359" r:id="rId27"/>
    <p:sldId id="360" r:id="rId28"/>
    <p:sldId id="3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86169"/>
  </p:normalViewPr>
  <p:slideViewPr>
    <p:cSldViewPr snapToGrid="0">
      <p:cViewPr varScale="1">
        <p:scale>
          <a:sx n="92" d="100"/>
          <a:sy n="92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My Computer Do That? Intro to Coding with Python– Mathematical Operators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172" y="986028"/>
            <a:ext cx="8304551" cy="487680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Some words in Python* are reserved as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effectLst/>
              </a:rPr>
              <a:t>keywords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and cannot be used as a variable name:</a:t>
            </a:r>
          </a:p>
          <a:p>
            <a:pPr marL="17145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and as assert break class continue def del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else except exec finally for from global if import in is lambda not or pass raise </a:t>
            </a:r>
            <a:r>
              <a:rPr lang="en-US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try while with yield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475" y="6581002"/>
            <a:ext cx="3671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other languages have their own set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of reserved words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56C628-EEED-874F-96AB-D8306FA25BF6}"/>
              </a:ext>
            </a:extLst>
          </p:cNvPr>
          <p:cNvGrpSpPr/>
          <p:nvPr/>
        </p:nvGrpSpPr>
        <p:grpSpPr>
          <a:xfrm>
            <a:off x="7805121" y="2046267"/>
            <a:ext cx="3539110" cy="1283181"/>
            <a:chOff x="4265164" y="3008880"/>
            <a:chExt cx="3539110" cy="12831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61444-657F-C847-8EE4-871493C11032}"/>
                </a:ext>
              </a:extLst>
            </p:cNvPr>
            <p:cNvSpPr txBox="1"/>
            <p:nvPr/>
          </p:nvSpPr>
          <p:spPr>
            <a:xfrm>
              <a:off x="4931372" y="3830396"/>
              <a:ext cx="2872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reserved keyword</a:t>
              </a:r>
            </a:p>
          </p:txBody>
        </p: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103ED6E5-1B3B-D645-A070-72D64735E3F9}"/>
                </a:ext>
              </a:extLst>
            </p:cNvPr>
            <p:cNvSpPr/>
            <p:nvPr/>
          </p:nvSpPr>
          <p:spPr>
            <a:xfrm rot="19811118" flipH="1" flipV="1">
              <a:off x="4265164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30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FA0-26C4-1542-8A0E-DD1E7902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 ahead: “functions”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1AA50-F152-284D-B221-27FB1C386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096" y="1127466"/>
            <a:ext cx="7830036" cy="4876800"/>
          </a:xfrm>
        </p:spPr>
      </p:pic>
    </p:spTree>
    <p:extLst>
      <p:ext uri="{BB962C8B-B14F-4D97-AF65-F5344CB8AC3E}">
        <p14:creationId xmlns:p14="http://schemas.microsoft.com/office/powerpoint/2010/main" val="14028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D8B4-24B1-AB46-AAF5-CF51DA3A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math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DDAC-2BA7-9947-ADD9-F413CE24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257" y="534270"/>
            <a:ext cx="8229600" cy="5083629"/>
          </a:xfrm>
        </p:spPr>
        <p:txBody>
          <a:bodyPr anchor="t">
            <a:noAutofit/>
          </a:bodyPr>
          <a:lstStyle/>
          <a:p>
            <a:r>
              <a:rPr lang="en-US" sz="2800" dirty="0"/>
              <a:t>Lots of other things we might want to do with numerical values are available as functions in the </a:t>
            </a:r>
            <a:r>
              <a:rPr lang="en-US" sz="2800" b="1" dirty="0">
                <a:latin typeface="Courier" pitchFamily="2" charset="0"/>
              </a:rPr>
              <a:t>math</a:t>
            </a:r>
            <a:r>
              <a:rPr lang="en-US" sz="2800" dirty="0"/>
              <a:t> module</a:t>
            </a:r>
          </a:p>
          <a:p>
            <a:endParaRPr lang="en-US" sz="2800" dirty="0">
              <a:latin typeface="Courier" pitchFamily="2" charset="0"/>
            </a:endParaRPr>
          </a:p>
          <a:p>
            <a:endParaRPr lang="en-US" sz="2800" dirty="0">
              <a:latin typeface="Courier" pitchFamily="2" charset="0"/>
            </a:endParaRPr>
          </a:p>
          <a:p>
            <a:endParaRPr lang="en-US" sz="2800" dirty="0">
              <a:latin typeface="Courier" pitchFamily="2" charset="0"/>
            </a:endParaRP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import math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math.floor</a:t>
            </a:r>
            <a:r>
              <a:rPr lang="en-US" sz="2400" dirty="0">
                <a:latin typeface="Courier" pitchFamily="2" charset="0"/>
              </a:rPr>
              <a:t>(f)</a:t>
            </a:r>
            <a:r>
              <a:rPr lang="en-US" sz="2400" dirty="0"/>
              <a:t> 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# round float f down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math.ceil</a:t>
            </a:r>
            <a:r>
              <a:rPr lang="en-US" sz="2400" dirty="0">
                <a:latin typeface="Courier" pitchFamily="2" charset="0"/>
              </a:rPr>
              <a:t>(f)</a:t>
            </a:r>
            <a:r>
              <a:rPr lang="en-US" sz="2400" dirty="0"/>
              <a:t> 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# round float f up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math.sqrt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) 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# take the square root of x</a:t>
            </a:r>
          </a:p>
          <a:p>
            <a:pPr marL="274320" lvl="1" indent="0" algn="ctr">
              <a:buNone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0" algn="ctr">
              <a:buNone/>
            </a:pPr>
            <a:r>
              <a:rPr lang="en-US" sz="2400" dirty="0"/>
              <a:t>And more! Check out: https://</a:t>
            </a:r>
            <a:r>
              <a:rPr lang="en-US" sz="2400" dirty="0" err="1"/>
              <a:t>docs.python.org</a:t>
            </a:r>
            <a:r>
              <a:rPr lang="en-US" sz="2400" dirty="0"/>
              <a:t>/2/library/</a:t>
            </a:r>
            <a:r>
              <a:rPr lang="en-US" sz="2400" dirty="0" err="1"/>
              <a:t>math.html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1F0DB3-88E8-9C4B-A4D9-16BEDAE091C9}"/>
              </a:ext>
            </a:extLst>
          </p:cNvPr>
          <p:cNvGrpSpPr/>
          <p:nvPr/>
        </p:nvGrpSpPr>
        <p:grpSpPr>
          <a:xfrm>
            <a:off x="4075899" y="1915886"/>
            <a:ext cx="7204316" cy="1854114"/>
            <a:chOff x="5116286" y="4136571"/>
            <a:chExt cx="3938635" cy="16614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01589A-AF6D-2C47-A359-6797A74A6044}"/>
                </a:ext>
              </a:extLst>
            </p:cNvPr>
            <p:cNvSpPr/>
            <p:nvPr/>
          </p:nvSpPr>
          <p:spPr>
            <a:xfrm>
              <a:off x="5116286" y="4136571"/>
              <a:ext cx="3938635" cy="1661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E3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BA202B-604E-8241-9230-079A9A0EE524}"/>
                </a:ext>
              </a:extLst>
            </p:cNvPr>
            <p:cNvSpPr/>
            <p:nvPr/>
          </p:nvSpPr>
          <p:spPr>
            <a:xfrm>
              <a:off x="5116286" y="4242151"/>
              <a:ext cx="3831775" cy="1461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In Python, modules are just files containing Python definitions and statements (ex.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r>
                <a:rPr lang="en-US" altLang="en-US" sz="2000" b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.py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These can be imported using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import 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endParaRPr lang="en-US" alt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To access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’s functions, type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name.function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()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95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E0-7660-A949-8AAF-53C55053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15-minute exercise</a:t>
            </a:r>
            <a:r>
              <a:rPr lang="en-US" dirty="0"/>
              <a:t>: dollars and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7BA-4553-0C45-B9EF-60EE658A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Use </a:t>
            </a:r>
            <a:r>
              <a:rPr lang="en-US" sz="2400" b="1" dirty="0"/>
              <a:t>built-in functions</a:t>
            </a:r>
            <a:r>
              <a:rPr lang="en-US" sz="2400" dirty="0"/>
              <a:t> and functions from the </a:t>
            </a:r>
            <a:r>
              <a:rPr lang="en-US" sz="2400" b="1" dirty="0">
                <a:latin typeface="Courier" pitchFamily="2" charset="0"/>
              </a:rPr>
              <a:t>math</a:t>
            </a:r>
            <a:r>
              <a:rPr lang="en-US" sz="2400" b="1" dirty="0"/>
              <a:t> module </a:t>
            </a:r>
            <a:r>
              <a:rPr lang="en-US" sz="2400" dirty="0"/>
              <a:t>to take a list of prices, calculate their sum, and output their total formatted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F9EE9-258A-2544-8536-F24B7D48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18" y="2071878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8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we have now: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we probably want: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touches…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9E3EF-A095-DF4B-A82E-86C4CBD4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18" y="3554293"/>
            <a:ext cx="86741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43681-A237-0649-869B-633DE3EF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81" y="1123837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we have now: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we probably want: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touches…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9E3EF-A095-DF4B-A82E-86C4CBD4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18" y="3554293"/>
            <a:ext cx="86741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43681-A237-0649-869B-633DE3EF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81" y="1123837"/>
            <a:ext cx="8674100" cy="270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A1957-4573-C2C8-D99B-9C614C623D8D}"/>
              </a:ext>
            </a:extLst>
          </p:cNvPr>
          <p:cNvSpPr txBox="1"/>
          <p:nvPr/>
        </p:nvSpPr>
        <p:spPr>
          <a:xfrm>
            <a:off x="4101008" y="5721257"/>
            <a:ext cx="7002045" cy="5788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Ideas? What tools do you have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4128249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Just using concatenation: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3200" dirty="0">
                <a:latin typeface="Courier" pitchFamily="2" charset="0"/>
              </a:rPr>
              <a:t>, </a:t>
            </a: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3200" dirty="0">
                <a:latin typeface="Courier" pitchFamily="2" charset="0"/>
              </a:rPr>
              <a:t>(x)))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Close, but not quite: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81" y="1995582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5779881" y="2863523"/>
            <a:ext cx="2818935" cy="1688923"/>
            <a:chOff x="5541416" y="1592795"/>
            <a:chExt cx="2818935" cy="16889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6016440" y="2820053"/>
              <a:ext cx="23439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annoying space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5541416" y="1592795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36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487" y="864108"/>
            <a:ext cx="8397594" cy="5120640"/>
          </a:xfrm>
        </p:spPr>
        <p:txBody>
          <a:bodyPr anchor="t">
            <a:normAutofit/>
          </a:bodyPr>
          <a:lstStyle/>
          <a:p>
            <a:r>
              <a:rPr lang="en-US" sz="2400" dirty="0"/>
              <a:t>Using concatenation and casting to string: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3200" dirty="0">
                <a:latin typeface="Courier" pitchFamily="2" charset="0"/>
              </a:rPr>
              <a:t>,</a:t>
            </a: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str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3200" dirty="0">
                <a:latin typeface="Courier" pitchFamily="2" charset="0"/>
              </a:rPr>
              <a:t>(x))))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Closer, but unsatisfying (and fragile)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07" y="1995582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5577694" y="2829742"/>
            <a:ext cx="3254091" cy="1654239"/>
            <a:chOff x="4031931" y="2637823"/>
            <a:chExt cx="3254091" cy="16542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4514109" y="3830397"/>
              <a:ext cx="2771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annoying space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39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971" y="864108"/>
            <a:ext cx="8781143" cy="5120640"/>
          </a:xfrm>
        </p:spPr>
        <p:txBody>
          <a:bodyPr anchor="t">
            <a:normAutofit/>
          </a:bodyPr>
          <a:lstStyle/>
          <a:p>
            <a:r>
              <a:rPr lang="en-US" sz="2400" dirty="0"/>
              <a:t>Using concatenation and casting to string: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3200" dirty="0">
                <a:latin typeface="Courier" pitchFamily="2" charset="0"/>
              </a:rPr>
              <a:t>, </a:t>
            </a: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str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3200" dirty="0">
                <a:latin typeface="Courier" pitchFamily="2" charset="0"/>
              </a:rPr>
              <a:t>(x))))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Closer, but unsatisfying (and fragile)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81" y="1960615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6164900" y="2863522"/>
            <a:ext cx="2874261" cy="1959776"/>
            <a:chOff x="4031931" y="2637823"/>
            <a:chExt cx="2874261" cy="1959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4341067" y="3766602"/>
              <a:ext cx="25651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wrong number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decimal places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40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3761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0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mathematical operators </a:t>
            </a:r>
          </a:p>
          <a:p>
            <a:r>
              <a:rPr lang="en-US" sz="2400" dirty="0"/>
              <a:t>Formatting </a:t>
            </a:r>
            <a:r>
              <a:rPr lang="en-US" sz="2400"/>
              <a:t>print statements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3761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Courier" pitchFamily="2" charset="0"/>
                <a:cs typeface="Arial" panose="020B0604020202020204" pitchFamily="34" charset="0"/>
              </a:rPr>
              <a:t>| Name: Jordan    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A8939-CF93-984D-8F0A-6B42CB35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47" y="2432284"/>
            <a:ext cx="8305800" cy="2844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3D6FA1-46CA-214B-8017-650AB0EFEB0D}"/>
              </a:ext>
            </a:extLst>
          </p:cNvPr>
          <p:cNvGrpSpPr/>
          <p:nvPr/>
        </p:nvGrpSpPr>
        <p:grpSpPr>
          <a:xfrm>
            <a:off x="7441819" y="3407932"/>
            <a:ext cx="2630394" cy="2017832"/>
            <a:chOff x="3923505" y="2507197"/>
            <a:chExt cx="2456223" cy="20178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A6762-B0F1-E14C-903F-A52DC26AB9B3}"/>
                </a:ext>
              </a:extLst>
            </p:cNvPr>
            <p:cNvSpPr txBox="1"/>
            <p:nvPr/>
          </p:nvSpPr>
          <p:spPr>
            <a:xfrm>
              <a:off x="4329167" y="3694032"/>
              <a:ext cx="20505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(at least)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characters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E5B51766-1EE3-7747-AFAE-FB8447E5CC37}"/>
                </a:ext>
              </a:extLst>
            </p:cNvPr>
            <p:cNvSpPr/>
            <p:nvPr/>
          </p:nvSpPr>
          <p:spPr>
            <a:xfrm rot="320632" flipH="1" flipV="1">
              <a:off x="3923505" y="2507197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1CB112-9BC1-BF44-9A5C-5CEED4D9693D}"/>
              </a:ext>
            </a:extLst>
          </p:cNvPr>
          <p:cNvGrpSpPr/>
          <p:nvPr/>
        </p:nvGrpSpPr>
        <p:grpSpPr>
          <a:xfrm>
            <a:off x="7236577" y="2189058"/>
            <a:ext cx="3210354" cy="3176802"/>
            <a:chOff x="4222753" y="2559741"/>
            <a:chExt cx="2772871" cy="3176802"/>
          </a:xfrm>
        </p:grpSpPr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FB5EE0BE-D00D-174D-9999-42D889B91439}"/>
                </a:ext>
              </a:extLst>
            </p:cNvPr>
            <p:cNvSpPr/>
            <p:nvPr/>
          </p:nvSpPr>
          <p:spPr>
            <a:xfrm rot="11700000" flipV="1">
              <a:off x="4222753" y="2950251"/>
              <a:ext cx="2772871" cy="2786292"/>
            </a:xfrm>
            <a:prstGeom prst="circularArrow">
              <a:avLst>
                <a:gd name="adj1" fmla="val 1411"/>
                <a:gd name="adj2" fmla="val 742323"/>
                <a:gd name="adj3" fmla="val 20880751"/>
                <a:gd name="adj4" fmla="val 12626895"/>
                <a:gd name="adj5" fmla="val 2798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7B1461-69E0-1747-BDE3-EEF0F4A2CC06}"/>
                </a:ext>
              </a:extLst>
            </p:cNvPr>
            <p:cNvSpPr txBox="1"/>
            <p:nvPr/>
          </p:nvSpPr>
          <p:spPr>
            <a:xfrm>
              <a:off x="5175339" y="2559741"/>
              <a:ext cx="867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442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3761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Courier" pitchFamily="2" charset="0"/>
                <a:cs typeface="Arial" panose="020B0604020202020204" pitchFamily="34" charset="0"/>
              </a:rPr>
              <a:t>| Name: Al        |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05A1FD-1B26-B85A-3B8C-A5547D2A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81" y="2564891"/>
            <a:ext cx="830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2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81" y="864108"/>
            <a:ext cx="8322733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Courier" pitchFamily="2" charset="0"/>
                <a:cs typeface="Arial" panose="020B0604020202020204" pitchFamily="34" charset="0"/>
              </a:rPr>
              <a:t>| Name: Theresa-Marie 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BD131-DF02-1703-7246-BA98E3AE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81" y="2448776"/>
            <a:ext cx="8305800" cy="284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0876A-1EF1-0361-E0F0-5EEFACCB7C02}"/>
              </a:ext>
            </a:extLst>
          </p:cNvPr>
          <p:cNvSpPr txBox="1"/>
          <p:nvPr/>
        </p:nvSpPr>
        <p:spPr>
          <a:xfrm>
            <a:off x="7941196" y="579943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truncate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F5A886C6-4036-7D37-BF8C-00A8D1B5D4B5}"/>
              </a:ext>
            </a:extLst>
          </p:cNvPr>
          <p:cNvSpPr/>
          <p:nvPr/>
        </p:nvSpPr>
        <p:spPr>
          <a:xfrm rot="1333038" flipV="1">
            <a:off x="9293556" y="4628070"/>
            <a:ext cx="1576632" cy="1584263"/>
          </a:xfrm>
          <a:prstGeom prst="circularArrow">
            <a:avLst>
              <a:gd name="adj1" fmla="val 1411"/>
              <a:gd name="adj2" fmla="val 1563058"/>
              <a:gd name="adj3" fmla="val 20880751"/>
              <a:gd name="adj4" fmla="val 18698349"/>
              <a:gd name="adj5" fmla="val 7233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1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CB93-0DE6-5F45-A2B6-91668A9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with multiple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70C3-5A43-E246-AE0A-D21ADF48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Can also handle multiple inputs, e.g.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Name: Jordan     Crouser   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B1E57-A3BB-0044-869D-17C16C12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01042"/>
            <a:ext cx="9144000" cy="27464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8E43A41-C335-9C45-A7A9-55E1CDAD6F70}"/>
              </a:ext>
            </a:extLst>
          </p:cNvPr>
          <p:cNvGrpSpPr/>
          <p:nvPr/>
        </p:nvGrpSpPr>
        <p:grpSpPr>
          <a:xfrm>
            <a:off x="5882037" y="1286519"/>
            <a:ext cx="2155447" cy="3817292"/>
            <a:chOff x="4034515" y="2054497"/>
            <a:chExt cx="2155447" cy="21885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C52D0D-A5A8-C44D-B35D-6FA76827213B}"/>
                </a:ext>
              </a:extLst>
            </p:cNvPr>
            <p:cNvSpPr txBox="1"/>
            <p:nvPr/>
          </p:nvSpPr>
          <p:spPr>
            <a:xfrm>
              <a:off x="4206727" y="3766602"/>
              <a:ext cx="1983235" cy="476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the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baseline="300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thing here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2E503B4D-5C57-5143-BC35-B16189514E37}"/>
                </a:ext>
              </a:extLst>
            </p:cNvPr>
            <p:cNvSpPr/>
            <p:nvPr/>
          </p:nvSpPr>
          <p:spPr>
            <a:xfrm rot="320632" flipH="1" flipV="1">
              <a:off x="4034515" y="2054497"/>
              <a:ext cx="2065981" cy="2011758"/>
            </a:xfrm>
            <a:prstGeom prst="circularArrow">
              <a:avLst>
                <a:gd name="adj1" fmla="val 1411"/>
                <a:gd name="adj2" fmla="val 818905"/>
                <a:gd name="adj3" fmla="val 20880751"/>
                <a:gd name="adj4" fmla="val 17077217"/>
                <a:gd name="adj5" fmla="val 4128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7C1965-CC22-5147-86F3-43A54B2A2748}"/>
              </a:ext>
            </a:extLst>
          </p:cNvPr>
          <p:cNvGrpSpPr/>
          <p:nvPr/>
        </p:nvGrpSpPr>
        <p:grpSpPr>
          <a:xfrm>
            <a:off x="6811889" y="2422908"/>
            <a:ext cx="2075152" cy="1879581"/>
            <a:chOff x="4031931" y="2637823"/>
            <a:chExt cx="2075152" cy="18795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CBC51A-3DA6-234F-AACB-98BA03BFD8E6}"/>
                </a:ext>
              </a:extLst>
            </p:cNvPr>
            <p:cNvSpPr txBox="1"/>
            <p:nvPr/>
          </p:nvSpPr>
          <p:spPr>
            <a:xfrm>
              <a:off x="4135068" y="3686407"/>
              <a:ext cx="19720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the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baseline="300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thing here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820FE465-A154-B24B-BF7C-E4CB0F5FA649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47D71C-6469-C94F-85C5-3F3F8354A6AD}"/>
              </a:ext>
            </a:extLst>
          </p:cNvPr>
          <p:cNvSpPr txBox="1"/>
          <p:nvPr/>
        </p:nvSpPr>
        <p:spPr>
          <a:xfrm>
            <a:off x="9418737" y="216564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baseline="300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  <a:r>
              <a:rPr lang="en-US" sz="2400" baseline="300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78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9004-DE6F-0C4B-903E-5C7749F0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Right-justification with </a:t>
            </a:r>
            <a:r>
              <a:rPr lang="en-US" b="1" dirty="0">
                <a:latin typeface="Courier" pitchFamily="2" charset="0"/>
              </a:rPr>
              <a:t>.format()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2526-2609-A547-BC7A-EFA7A2DA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To align the format to the right instead of to the left, use </a:t>
            </a:r>
            <a:r>
              <a:rPr lang="en-US" sz="2400" b="1" dirty="0">
                <a:latin typeface="Courier" pitchFamily="2" charset="0"/>
              </a:rPr>
              <a:t>&gt;</a:t>
            </a: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Name:     Jordan Crouser    |</a:t>
            </a:r>
          </a:p>
          <a:p>
            <a:pPr marL="0" indent="0">
              <a:buNone/>
            </a:pPr>
            <a:endParaRPr lang="en-US" sz="2400" b="1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91E4E-3C5D-E44C-81CF-BF9220FA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51212"/>
            <a:ext cx="9144000" cy="27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Calling </a:t>
            </a:r>
            <a:r>
              <a:rPr lang="en-US" sz="2400" dirty="0">
                <a:latin typeface="Courier" pitchFamily="2" charset="0"/>
              </a:rPr>
              <a:t>.format()</a:t>
            </a:r>
            <a:r>
              <a:rPr lang="en-US" sz="2400" dirty="0"/>
              <a:t> on an integer works just like with strings, but they’re automatically right-aligned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Age:  32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18" y="2116025"/>
            <a:ext cx="7785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05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" pitchFamily="2" charset="0"/>
              </a:rPr>
              <a:t>&lt;</a:t>
            </a:r>
            <a:r>
              <a:rPr lang="en-US" sz="2400" dirty="0"/>
              <a:t> to left-align: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Age: 32 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18" y="1651568"/>
            <a:ext cx="7785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55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We need to specify a number of digits </a:t>
            </a:r>
            <a:r>
              <a:rPr lang="en-US" sz="2400" b="1" dirty="0"/>
              <a:t>before</a:t>
            </a:r>
            <a:r>
              <a:rPr lang="en-US" sz="2400" dirty="0"/>
              <a:t> and </a:t>
            </a:r>
            <a:r>
              <a:rPr lang="en-US" sz="2400" b="1" dirty="0"/>
              <a:t>after</a:t>
            </a:r>
            <a:r>
              <a:rPr lang="en-US" sz="2400" dirty="0"/>
              <a:t> the decimal point: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Age:  327.21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18" y="2107400"/>
            <a:ext cx="7785100" cy="26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E0-7660-A949-8AAF-53C55053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Revisiting</a:t>
            </a:r>
            <a:r>
              <a:rPr lang="en-US" dirty="0"/>
              <a:t>: dollars and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7BA-4553-0C45-B9EF-60EE658A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Modify your previous code to use the </a:t>
            </a:r>
            <a:r>
              <a:rPr lang="en-US" sz="2400" b="1" dirty="0">
                <a:latin typeface="Courier" pitchFamily="2" charset="0"/>
              </a:rPr>
              <a:t>.format()</a:t>
            </a:r>
            <a:r>
              <a:rPr lang="en-US" sz="2400" dirty="0"/>
              <a:t> method so that your output looks like this: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EEEB7-A12C-BB40-BAC5-4938F048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64" y="2215857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Two kinds of </a:t>
            </a:r>
            <a:r>
              <a:rPr lang="en-US" sz="2800" b="1" dirty="0">
                <a:effectLst/>
              </a:rPr>
              <a:t>numbers</a:t>
            </a:r>
            <a:r>
              <a:rPr lang="en-US" sz="2800" dirty="0"/>
              <a:t> in CS:</a:t>
            </a:r>
          </a:p>
          <a:p>
            <a:pPr lvl="1"/>
            <a:r>
              <a:rPr lang="en-US" sz="2400" dirty="0"/>
              <a:t>integers (“whole numbers”)</a:t>
            </a:r>
          </a:p>
          <a:p>
            <a:pPr lvl="1"/>
            <a:r>
              <a:rPr lang="en-US" sz="2400" dirty="0"/>
              <a:t>floats (“decimals” or “floating point numbers”)</a:t>
            </a:r>
          </a:p>
          <a:p>
            <a:r>
              <a:rPr lang="en-US" sz="2800" dirty="0"/>
              <a:t>Basic </a:t>
            </a:r>
            <a:r>
              <a:rPr lang="en-US" sz="2800" b="1" dirty="0"/>
              <a:t>operators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//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endParaRPr lang="en-US" sz="54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5400" dirty="0">
              <a:latin typeface="Courier" pitchFamily="2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030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Two kinds of </a:t>
            </a:r>
            <a:r>
              <a:rPr lang="en-US" sz="2800" b="1" dirty="0">
                <a:effectLst/>
              </a:rPr>
              <a:t>numbers</a:t>
            </a:r>
            <a:r>
              <a:rPr lang="en-US" sz="2800" dirty="0"/>
              <a:t> in CS:</a:t>
            </a:r>
          </a:p>
          <a:p>
            <a:pPr lvl="1"/>
            <a:r>
              <a:rPr lang="en-US" sz="2400" dirty="0"/>
              <a:t>integers (“whole numbers”)</a:t>
            </a:r>
          </a:p>
          <a:p>
            <a:pPr lvl="1"/>
            <a:r>
              <a:rPr lang="en-US" sz="2400" dirty="0"/>
              <a:t>floats (“decimals” or “floating point numbers”)</a:t>
            </a:r>
          </a:p>
          <a:p>
            <a:r>
              <a:rPr lang="en-US" sz="2800" dirty="0"/>
              <a:t>Basic </a:t>
            </a:r>
            <a:r>
              <a:rPr lang="en-US" sz="2800" b="1" dirty="0"/>
              <a:t>operators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  <a:cs typeface="Arial" panose="020B0604020202020204" pitchFamily="34" charset="0"/>
              </a:rPr>
              <a:t>//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endParaRPr lang="en-US" sz="54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5400" dirty="0">
              <a:latin typeface="Courier" pitchFamily="2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162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9FCB-79AD-DF42-9C7B-1A4CB596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Reviewing integer operators: </a:t>
            </a:r>
            <a:r>
              <a:rPr lang="en-US" dirty="0">
                <a:latin typeface="Courier" pitchFamily="2" charset="0"/>
              </a:rPr>
              <a:t>//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3A54-D604-A246-B50F-994E8200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result of the following operations?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9DC28-C44B-6A4F-8C9A-C65B83C417F2}"/>
              </a:ext>
            </a:extLst>
          </p:cNvPr>
          <p:cNvSpPr/>
          <p:nvPr/>
        </p:nvSpPr>
        <p:spPr>
          <a:xfrm>
            <a:off x="4801023" y="2108706"/>
            <a:ext cx="226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 // 5	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 //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9 %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 //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 // 20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139 % 20 </a:t>
            </a:r>
            <a:endParaRPr lang="en-US" sz="2000" dirty="0">
              <a:solidFill>
                <a:srgbClr val="00347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1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9FCB-79AD-DF42-9C7B-1A4CB596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Reviewing integer operators: </a:t>
            </a:r>
            <a:r>
              <a:rPr lang="en-US" dirty="0">
                <a:latin typeface="Courier" pitchFamily="2" charset="0"/>
              </a:rPr>
              <a:t>//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3A54-D604-A246-B50F-994E8200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result of the following operations?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9DC28-C44B-6A4F-8C9A-C65B83C417F2}"/>
              </a:ext>
            </a:extLst>
          </p:cNvPr>
          <p:cNvSpPr/>
          <p:nvPr/>
        </p:nvSpPr>
        <p:spPr>
          <a:xfrm>
            <a:off x="4801023" y="2108706"/>
            <a:ext cx="226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 // 5	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 //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9 %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 //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 // 20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139 % 20 </a:t>
            </a:r>
            <a:endParaRPr lang="en-US" sz="2000" dirty="0">
              <a:solidFill>
                <a:srgbClr val="00347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E795F-2095-8B42-9241-BA2AA244C067}"/>
              </a:ext>
            </a:extLst>
          </p:cNvPr>
          <p:cNvSpPr/>
          <p:nvPr/>
        </p:nvSpPr>
        <p:spPr>
          <a:xfrm>
            <a:off x="7065758" y="2108706"/>
            <a:ext cx="226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4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1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3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0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2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3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6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19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9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0C0D-B94B-7A4F-B2F2-EAF9F0A7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that work 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BA9C-424E-9441-B5E6-58D70E45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069813" cy="512064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abs(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absolute value of x</a:t>
            </a:r>
          </a:p>
          <a:p>
            <a:r>
              <a:rPr lang="en-US" sz="2400" dirty="0">
                <a:latin typeface="Courier" pitchFamily="2" charset="0"/>
              </a:rPr>
              <a:t>float(x)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parsed as a float</a:t>
            </a:r>
          </a:p>
          <a:p>
            <a:r>
              <a:rPr lang="en-US" sz="2400" dirty="0" err="1"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parsed as an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latin typeface="Courier" pitchFamily="2" charset="0"/>
              </a:rPr>
              <a:t>max(…)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largest of a list of numbers</a:t>
            </a:r>
          </a:p>
          <a:p>
            <a:r>
              <a:rPr lang="en-US" sz="2400" dirty="0">
                <a:latin typeface="Courier" pitchFamily="2" charset="0"/>
              </a:rPr>
              <a:t>min(…)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smallest of a list of numbers</a:t>
            </a:r>
          </a:p>
          <a:p>
            <a:r>
              <a:rPr lang="en-US" sz="2400" dirty="0">
                <a:latin typeface="Courier" pitchFamily="2" charset="0"/>
              </a:rPr>
              <a:t>round(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[, </a:t>
            </a:r>
            <a:r>
              <a:rPr lang="en-US" sz="2400" i="1" dirty="0">
                <a:latin typeface="Courier" pitchFamily="2" charset="0"/>
              </a:rPr>
              <a:t>n</a:t>
            </a:r>
            <a:r>
              <a:rPr lang="en-US" sz="2400" dirty="0">
                <a:latin typeface="Courier" pitchFamily="2" charset="0"/>
              </a:rPr>
              <a:t>])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sz="2400" dirty="0">
                <a:latin typeface="Courier" pitchFamily="2" charset="0"/>
              </a:rPr>
              <a:t>sum(…)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sum of a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45977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0C0D-B94B-7A4F-B2F2-EAF9F0A7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what does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parsed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BA9C-424E-9441-B5E6-58D70E45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29246" cy="512064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abs(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absolute value of x</a:t>
            </a:r>
          </a:p>
          <a:p>
            <a:r>
              <a:rPr lang="en-US" sz="2400" dirty="0">
                <a:latin typeface="Courier" pitchFamily="2" charset="0"/>
              </a:rPr>
              <a:t>float(x)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</a:t>
            </a:r>
            <a:r>
              <a:rPr lang="en-US" sz="2400" dirty="0">
                <a:solidFill>
                  <a:srgbClr val="2E3B4B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parsed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as a float</a:t>
            </a:r>
          </a:p>
          <a:p>
            <a:r>
              <a:rPr lang="en-US" sz="2400" dirty="0" err="1"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</a:t>
            </a:r>
            <a:r>
              <a:rPr lang="en-US" sz="2400" dirty="0">
                <a:solidFill>
                  <a:srgbClr val="2E3B4B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parsed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as an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latin typeface="Courier" pitchFamily="2" charset="0"/>
              </a:rPr>
              <a:t>max(…)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largest of a list of numbers</a:t>
            </a:r>
          </a:p>
          <a:p>
            <a:r>
              <a:rPr lang="en-US" sz="2400" dirty="0">
                <a:latin typeface="Courier" pitchFamily="2" charset="0"/>
              </a:rPr>
              <a:t>min(…)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smallest of a list of numbers</a:t>
            </a:r>
          </a:p>
          <a:p>
            <a:r>
              <a:rPr lang="en-US" sz="2400" dirty="0">
                <a:latin typeface="Courier" pitchFamily="2" charset="0"/>
              </a:rPr>
              <a:t>round(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[, </a:t>
            </a:r>
            <a:r>
              <a:rPr lang="en-US" sz="2400" i="1" dirty="0">
                <a:latin typeface="Courier" pitchFamily="2" charset="0"/>
              </a:rPr>
              <a:t>n</a:t>
            </a:r>
            <a:r>
              <a:rPr lang="en-US" sz="2400" dirty="0">
                <a:latin typeface="Courier" pitchFamily="2" charset="0"/>
              </a:rPr>
              <a:t>])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sz="2400" dirty="0">
                <a:latin typeface="Courier" pitchFamily="2" charset="0"/>
              </a:rPr>
              <a:t>sum(…)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sum of a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01423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DBDE-EF74-B947-8A46-677134B2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what does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return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3048-B90B-414F-8466-ED3E6325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930846" cy="512064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abs(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absolute value of x</a:t>
            </a:r>
          </a:p>
          <a:p>
            <a:r>
              <a:rPr lang="en-US" sz="2400" dirty="0">
                <a:latin typeface="Courier" pitchFamily="2" charset="0"/>
              </a:rPr>
              <a:t>float(x)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x parsed as a float</a:t>
            </a:r>
          </a:p>
          <a:p>
            <a:r>
              <a:rPr lang="en-US" sz="2400" dirty="0" err="1"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x parsed as an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latin typeface="Courier" pitchFamily="2" charset="0"/>
              </a:rPr>
              <a:t>max(…)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largest of a list of numbers</a:t>
            </a:r>
          </a:p>
          <a:p>
            <a:r>
              <a:rPr lang="en-US" sz="2400" dirty="0">
                <a:latin typeface="Courier" pitchFamily="2" charset="0"/>
              </a:rPr>
              <a:t>min(…)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smallest of a list of numbers</a:t>
            </a:r>
          </a:p>
          <a:p>
            <a:r>
              <a:rPr lang="en-US" sz="2400" dirty="0">
                <a:latin typeface="Courier" pitchFamily="2" charset="0"/>
              </a:rPr>
              <a:t>round(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[, </a:t>
            </a:r>
            <a:r>
              <a:rPr lang="en-US" sz="2400" i="1" dirty="0">
                <a:latin typeface="Courier" pitchFamily="2" charset="0"/>
              </a:rPr>
              <a:t>n</a:t>
            </a:r>
            <a:r>
              <a:rPr lang="en-US" sz="2400" dirty="0">
                <a:latin typeface="Courier" pitchFamily="2" charset="0"/>
              </a:rPr>
              <a:t>])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sz="2400" dirty="0">
                <a:latin typeface="Courier" pitchFamily="2" charset="0"/>
              </a:rPr>
              <a:t>sum(…)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sum of a list of numbers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67517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518</TotalTime>
  <Words>1288</Words>
  <Application>Microsoft Macintosh PowerPoint</Application>
  <PresentationFormat>Widescreen</PresentationFormat>
  <Paragraphs>238</Paragraphs>
  <Slides>28</Slides>
  <Notes>4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Corbel</vt:lpstr>
      <vt:lpstr>Courier</vt:lpstr>
      <vt:lpstr>Wingdings 2</vt:lpstr>
      <vt:lpstr>Frame</vt:lpstr>
      <vt:lpstr>Why Does My Computer Do That? Intro to Coding with Python– Mathematical Operators </vt:lpstr>
      <vt:lpstr>Plan for Today</vt:lpstr>
      <vt:lpstr>(RECAP) Core concept 2: numeric values</vt:lpstr>
      <vt:lpstr>(RECAP) Core concept 2: numeric values</vt:lpstr>
      <vt:lpstr>Reviewing integer operators: // and %</vt:lpstr>
      <vt:lpstr>Reviewing integer operators: // and %</vt:lpstr>
      <vt:lpstr>Built-in functions that work on numbers</vt:lpstr>
      <vt:lpstr>Aside: what does parsed mean?</vt:lpstr>
      <vt:lpstr>Aside: what does return mean?</vt:lpstr>
      <vt:lpstr>RECAP: Keywords</vt:lpstr>
      <vt:lpstr>Peek ahead: “functions”</vt:lpstr>
      <vt:lpstr>The math module</vt:lpstr>
      <vt:lpstr>15-minute exercise: dollars and cents</vt:lpstr>
      <vt:lpstr>Finishing touches…</vt:lpstr>
      <vt:lpstr>Finishing touches…</vt:lpstr>
      <vt:lpstr>Close, but not quite:</vt:lpstr>
      <vt:lpstr>Closer, but unsatisfying (and fragile)</vt:lpstr>
      <vt:lpstr>Closer, but unsatisfying (and fragile)</vt:lpstr>
      <vt:lpstr>Solution: formatting with .format()</vt:lpstr>
      <vt:lpstr>Solution: formatting with .format()</vt:lpstr>
      <vt:lpstr>Solution: formatting with .format()</vt:lpstr>
      <vt:lpstr>Solution: formatting with .format()</vt:lpstr>
      <vt:lpstr>Calling .format() with multiple inputs</vt:lpstr>
      <vt:lpstr>Right-justification with .format()</vt:lpstr>
      <vt:lpstr>.format() on integers</vt:lpstr>
      <vt:lpstr>.format() on integers</vt:lpstr>
      <vt:lpstr>.format() on floats</vt:lpstr>
      <vt:lpstr>Revisiting: dollars and cents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22</cp:revision>
  <dcterms:created xsi:type="dcterms:W3CDTF">2023-08-03T18:49:17Z</dcterms:created>
  <dcterms:modified xsi:type="dcterms:W3CDTF">2023-09-20T18:22:16Z</dcterms:modified>
</cp:coreProperties>
</file>