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395" r:id="rId4"/>
    <p:sldId id="377" r:id="rId5"/>
    <p:sldId id="367" r:id="rId6"/>
    <p:sldId id="369" r:id="rId7"/>
    <p:sldId id="368" r:id="rId8"/>
    <p:sldId id="370" r:id="rId9"/>
    <p:sldId id="365" r:id="rId10"/>
    <p:sldId id="371" r:id="rId11"/>
    <p:sldId id="400" r:id="rId12"/>
    <p:sldId id="401" r:id="rId13"/>
    <p:sldId id="372" r:id="rId14"/>
    <p:sldId id="373" r:id="rId15"/>
    <p:sldId id="374" r:id="rId16"/>
    <p:sldId id="375" r:id="rId17"/>
    <p:sldId id="376" r:id="rId18"/>
    <p:sldId id="366" r:id="rId19"/>
    <p:sldId id="392" r:id="rId20"/>
    <p:sldId id="381" r:id="rId21"/>
    <p:sldId id="382" r:id="rId22"/>
    <p:sldId id="399" r:id="rId23"/>
    <p:sldId id="402" r:id="rId24"/>
    <p:sldId id="33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86089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11BB97-142F-9B4B-BA86-6F5A766EB1B5}"/>
              </a:ext>
            </a:extLst>
          </p:cNvPr>
          <p:cNvGrpSpPr/>
          <p:nvPr/>
        </p:nvGrpSpPr>
        <p:grpSpPr>
          <a:xfrm>
            <a:off x="3869268" y="2913967"/>
            <a:ext cx="2100348" cy="2811053"/>
            <a:chOff x="526840" y="3710325"/>
            <a:chExt cx="2100348" cy="2811053"/>
          </a:xfrm>
        </p:grpSpPr>
        <p:sp>
          <p:nvSpPr>
            <p:cNvPr id="5" name="Circular Arrow 4">
              <a:extLst>
                <a:ext uri="{FF2B5EF4-FFF2-40B4-BE49-F238E27FC236}">
                  <a16:creationId xmlns:a16="http://schemas.microsoft.com/office/drawing/2014/main" id="{C4462B6C-AF76-1740-BEBF-8DE2E4C041FD}"/>
                </a:ext>
              </a:extLst>
            </p:cNvPr>
            <p:cNvSpPr/>
            <p:nvPr/>
          </p:nvSpPr>
          <p:spPr>
            <a:xfrm rot="644348" flipV="1">
              <a:off x="950077" y="3710325"/>
              <a:ext cx="1677111" cy="168522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447772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07E39-4FED-6F4F-A67C-F83BDB5E8BF6}"/>
                </a:ext>
              </a:extLst>
            </p:cNvPr>
            <p:cNvSpPr txBox="1"/>
            <p:nvPr/>
          </p:nvSpPr>
          <p:spPr>
            <a:xfrm>
              <a:off x="526840" y="4767052"/>
              <a:ext cx="12747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common </a:t>
              </a:r>
            </a:p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practice: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use the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letter </a:t>
              </a:r>
              <a:r>
                <a:rPr lang="en-US" b="1" dirty="0" err="1">
                  <a:solidFill>
                    <a:srgbClr val="003470"/>
                  </a:solidFill>
                  <a:latin typeface="Courier" pitchFamily="2" charset="0"/>
                </a:rPr>
                <a:t>i</a:t>
              </a:r>
              <a:r>
                <a:rPr lang="en-US" dirty="0">
                  <a:solidFill>
                    <a:srgbClr val="00347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to denote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the “index”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2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11BB97-142F-9B4B-BA86-6F5A766EB1B5}"/>
              </a:ext>
            </a:extLst>
          </p:cNvPr>
          <p:cNvGrpSpPr/>
          <p:nvPr/>
        </p:nvGrpSpPr>
        <p:grpSpPr>
          <a:xfrm>
            <a:off x="3869268" y="2913967"/>
            <a:ext cx="2100348" cy="2811053"/>
            <a:chOff x="526840" y="3710325"/>
            <a:chExt cx="2100348" cy="2811053"/>
          </a:xfrm>
        </p:grpSpPr>
        <p:sp>
          <p:nvSpPr>
            <p:cNvPr id="5" name="Circular Arrow 4">
              <a:extLst>
                <a:ext uri="{FF2B5EF4-FFF2-40B4-BE49-F238E27FC236}">
                  <a16:creationId xmlns:a16="http://schemas.microsoft.com/office/drawing/2014/main" id="{C4462B6C-AF76-1740-BEBF-8DE2E4C041FD}"/>
                </a:ext>
              </a:extLst>
            </p:cNvPr>
            <p:cNvSpPr/>
            <p:nvPr/>
          </p:nvSpPr>
          <p:spPr>
            <a:xfrm rot="644348" flipV="1">
              <a:off x="950077" y="3710325"/>
              <a:ext cx="1677111" cy="168522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447772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07E39-4FED-6F4F-A67C-F83BDB5E8BF6}"/>
                </a:ext>
              </a:extLst>
            </p:cNvPr>
            <p:cNvSpPr txBox="1"/>
            <p:nvPr/>
          </p:nvSpPr>
          <p:spPr>
            <a:xfrm>
              <a:off x="526840" y="4767052"/>
              <a:ext cx="12747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common </a:t>
              </a:r>
            </a:p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practice: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use the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letter </a:t>
              </a:r>
              <a:r>
                <a:rPr lang="en-US" b="1" dirty="0" err="1">
                  <a:solidFill>
                    <a:srgbClr val="003470"/>
                  </a:solidFill>
                  <a:latin typeface="Courier" pitchFamily="2" charset="0"/>
                </a:rPr>
                <a:t>i</a:t>
              </a:r>
              <a:r>
                <a:rPr lang="en-US" dirty="0">
                  <a:solidFill>
                    <a:srgbClr val="00347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to denote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the “index”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6ECC0B-7815-55DA-9378-0D633D4EB855}"/>
              </a:ext>
            </a:extLst>
          </p:cNvPr>
          <p:cNvSpPr txBox="1"/>
          <p:nvPr/>
        </p:nvSpPr>
        <p:spPr>
          <a:xfrm>
            <a:off x="6321803" y="5248551"/>
            <a:ext cx="4441134" cy="58477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279359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function lets us generate lists of integers </a:t>
            </a:r>
          </a:p>
          <a:p>
            <a:r>
              <a:rPr lang="en-US" sz="2400" dirty="0"/>
              <a:t>Given </a:t>
            </a:r>
            <a:r>
              <a:rPr lang="en-US" sz="2400" b="1" dirty="0"/>
              <a:t>one</a:t>
            </a:r>
            <a:r>
              <a:rPr lang="en-US" sz="2400" dirty="0"/>
              <a:t> integer </a:t>
            </a:r>
            <a:r>
              <a:rPr lang="en-US" sz="2400" b="1" dirty="0">
                <a:latin typeface="Courier" pitchFamily="2" charset="0"/>
              </a:rPr>
              <a:t>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400" b="1" dirty="0">
                <a:latin typeface="Courier" pitchFamily="2" charset="0"/>
              </a:rPr>
              <a:t>(a)</a:t>
            </a:r>
            <a:r>
              <a:rPr lang="en-US" sz="2400" dirty="0"/>
              <a:t> will generate a list starting at 0 and going up to (but not including) </a:t>
            </a:r>
            <a:r>
              <a:rPr lang="en-US" sz="2400" b="1" dirty="0">
                <a:latin typeface="Courier" pitchFamily="2" charset="0"/>
              </a:rPr>
              <a:t>a </a:t>
            </a:r>
          </a:p>
          <a:p>
            <a:r>
              <a:rPr lang="en-US" sz="2400" dirty="0"/>
              <a:t>For example, if we want a loop to run </a:t>
            </a:r>
            <a:r>
              <a:rPr lang="en-US" sz="2400" b="1" dirty="0"/>
              <a:t>5</a:t>
            </a:r>
            <a:r>
              <a:rPr lang="en-US" sz="2400" dirty="0"/>
              <a:t> times: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984915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Given </a:t>
            </a:r>
            <a:r>
              <a:rPr lang="en-US" sz="2800" b="1" dirty="0"/>
              <a:t>two</a:t>
            </a:r>
            <a:r>
              <a:rPr lang="en-US" sz="2800" dirty="0"/>
              <a:t> integers </a:t>
            </a:r>
            <a:r>
              <a:rPr lang="en-US" sz="2800" b="1" dirty="0" err="1">
                <a:latin typeface="Courier" pitchFamily="2" charset="0"/>
              </a:rPr>
              <a:t>a,b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a,b</a:t>
            </a:r>
            <a:r>
              <a:rPr lang="en-US" sz="2800" b="1" dirty="0">
                <a:latin typeface="Courier" pitchFamily="2" charset="0"/>
              </a:rPr>
              <a:t>)</a:t>
            </a:r>
            <a:r>
              <a:rPr lang="en-US" sz="2800" dirty="0"/>
              <a:t> will generate a list starting at </a:t>
            </a:r>
            <a:r>
              <a:rPr lang="en-US" sz="2800" b="1" dirty="0">
                <a:latin typeface="Courier" pitchFamily="2" charset="0"/>
              </a:rPr>
              <a:t>a</a:t>
            </a:r>
            <a:r>
              <a:rPr lang="en-US" sz="2800" dirty="0"/>
              <a:t> and going up to (but not including) </a:t>
            </a:r>
            <a:r>
              <a:rPr lang="en-US" sz="2800" b="1" dirty="0">
                <a:latin typeface="Courier" pitchFamily="2" charset="0"/>
              </a:rPr>
              <a:t>b</a:t>
            </a:r>
            <a:endParaRPr lang="en-US" sz="2800" dirty="0"/>
          </a:p>
          <a:p>
            <a:r>
              <a:rPr lang="en-US" sz="2800" dirty="0"/>
              <a:t>E.g., if we want to loop over the integers from 1 to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67" y="3029886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values can be </a:t>
            </a:r>
            <a:r>
              <a:rPr lang="en-US" sz="2800" b="1" dirty="0"/>
              <a:t>positive</a:t>
            </a:r>
            <a:r>
              <a:rPr lang="en-US" sz="2800" dirty="0"/>
              <a:t> or </a:t>
            </a:r>
            <a:r>
              <a:rPr lang="en-US" sz="2800" b="1" dirty="0"/>
              <a:t>negative</a:t>
            </a:r>
            <a:r>
              <a:rPr lang="en-US" sz="2800" dirty="0"/>
              <a:t> (but for now, the second integer should be </a:t>
            </a:r>
            <a:r>
              <a:rPr lang="en-US" sz="2800" b="1" dirty="0"/>
              <a:t>larger</a:t>
            </a:r>
            <a:r>
              <a:rPr lang="en-US" sz="2800" dirty="0"/>
              <a:t> than the first)</a:t>
            </a:r>
          </a:p>
          <a:p>
            <a:r>
              <a:rPr lang="en-US" sz="2800" dirty="0"/>
              <a:t>E.g., if we want to loop over the integers from -5 to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91" y="2939945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7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Given </a:t>
            </a:r>
            <a:r>
              <a:rPr lang="en-US" sz="2800" b="1" dirty="0"/>
              <a:t>three</a:t>
            </a:r>
            <a:r>
              <a:rPr lang="en-US" sz="2800" dirty="0"/>
              <a:t> integers </a:t>
            </a:r>
            <a:r>
              <a:rPr lang="en-US" sz="2800" b="1" dirty="0" err="1">
                <a:latin typeface="Courier" pitchFamily="2" charset="0"/>
              </a:rPr>
              <a:t>a,b,c</a:t>
            </a:r>
            <a:r>
              <a:rPr lang="en-US" sz="2800" dirty="0"/>
              <a:t>, calling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a,b,c</a:t>
            </a:r>
            <a:r>
              <a:rPr lang="en-US" sz="2800" b="1" dirty="0">
                <a:latin typeface="Courier" pitchFamily="2" charset="0"/>
              </a:rPr>
              <a:t>)</a:t>
            </a:r>
            <a:r>
              <a:rPr lang="en-US" sz="2800" dirty="0"/>
              <a:t> will generate a list starting at </a:t>
            </a:r>
            <a:r>
              <a:rPr lang="en-US" sz="2800" b="1" dirty="0">
                <a:latin typeface="Courier" pitchFamily="2" charset="0"/>
              </a:rPr>
              <a:t>a</a:t>
            </a:r>
            <a:r>
              <a:rPr lang="en-US" sz="2800" dirty="0"/>
              <a:t> and going up to (but not including) </a:t>
            </a:r>
            <a:r>
              <a:rPr lang="en-US" sz="2800" b="1" dirty="0">
                <a:latin typeface="Courier" pitchFamily="2" charset="0"/>
              </a:rPr>
              <a:t>b</a:t>
            </a:r>
            <a:r>
              <a:rPr lang="en-US" sz="2800" dirty="0"/>
              <a:t> with step size </a:t>
            </a:r>
            <a:r>
              <a:rPr lang="en-US" sz="2800" b="1" dirty="0">
                <a:latin typeface="Courier" pitchFamily="2" charset="0"/>
              </a:rPr>
              <a:t>c</a:t>
            </a:r>
            <a:endParaRPr lang="en-US" sz="2800" dirty="0"/>
          </a:p>
          <a:p>
            <a:r>
              <a:rPr lang="en-US" sz="2800" dirty="0"/>
              <a:t>E.g., if we want the integers from 0 to 9, counting by 3s: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424428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count down instead of up, we can set </a:t>
            </a:r>
            <a:r>
              <a:rPr lang="en-US" sz="2800" b="1" dirty="0">
                <a:latin typeface="Courier" pitchFamily="2" charset="0"/>
              </a:rPr>
              <a:t>b &lt; a</a:t>
            </a:r>
            <a:r>
              <a:rPr lang="en-US" sz="2800" dirty="0"/>
              <a:t> and use a negative step size</a:t>
            </a:r>
          </a:p>
          <a:p>
            <a:r>
              <a:rPr lang="en-US" sz="2800" dirty="0"/>
              <a:t>E.g., if we want to count down from 10 to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70" y="2400760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72D509-B2C8-B64B-BB38-5C6B02FBCE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15-Minute Exercise</a:t>
                </a:r>
                <a:r>
                  <a:rPr lang="en-US" dirty="0"/>
                  <a:t>: convert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72D509-B2C8-B64B-BB38-5C6B02FBC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322D-F455-0344-B4F0-53102D818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2552" y="864108"/>
                <a:ext cx="7555042" cy="5120640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Use a </a:t>
                </a:r>
                <a:r>
                  <a:rPr lang="en-US" sz="2800" b="1" dirty="0">
                    <a:solidFill>
                      <a:srgbClr val="FF9100"/>
                    </a:solidFill>
                    <a:latin typeface="Courier" pitchFamily="2" charset="0"/>
                  </a:rPr>
                  <a:t>for</a:t>
                </a:r>
                <a:r>
                  <a:rPr lang="en-US" sz="2800" dirty="0"/>
                  <a:t> </a:t>
                </a:r>
                <a:r>
                  <a:rPr lang="en-US" sz="2800" b="1" dirty="0"/>
                  <a:t>loop</a:t>
                </a:r>
                <a:r>
                  <a:rPr lang="en-US" sz="2800" dirty="0"/>
                  <a:t> and the </a:t>
                </a:r>
                <a:r>
                  <a:rPr lang="en-US" sz="2800" b="1" dirty="0">
                    <a:solidFill>
                      <a:srgbClr val="A325BE"/>
                    </a:solidFill>
                    <a:latin typeface="Courier" pitchFamily="2" charset="0"/>
                  </a:rPr>
                  <a:t>range</a:t>
                </a:r>
                <a:r>
                  <a:rPr lang="en-US" sz="2800" b="1" dirty="0">
                    <a:latin typeface="Courier" pitchFamily="2" charset="0"/>
                  </a:rPr>
                  <a:t>()</a:t>
                </a:r>
                <a:r>
                  <a:rPr lang="en-US" sz="2800" b="1" dirty="0"/>
                  <a:t> </a:t>
                </a:r>
                <a:r>
                  <a:rPr lang="en-US" sz="2800" dirty="0"/>
                  <a:t>function to generate  a </a:t>
                </a:r>
                <a:r>
                  <a:rPr lang="en-US" sz="2800" b="1" dirty="0"/>
                  <a:t>conversion table</a:t>
                </a:r>
                <a:r>
                  <a:rPr lang="en-US" sz="2800" dirty="0"/>
                  <a:t> of temperatures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ranging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−30°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in increments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Tips</a:t>
                </a:r>
                <a:r>
                  <a:rPr lang="en-US" sz="2800" dirty="0"/>
                  <a:t>: </a:t>
                </a:r>
              </a:p>
              <a:p>
                <a:pPr marL="292100" indent="-176213"/>
                <a:r>
                  <a:rPr lang="en-US" sz="2800" dirty="0"/>
                  <a:t>use the formula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−32 ) ∗ 5 / 9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06387" indent="0">
                  <a:buNone/>
                </a:pPr>
                <a:endParaRPr lang="en-US" sz="2800" dirty="0"/>
              </a:p>
              <a:p>
                <a:pPr marL="460375" indent="-153988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322D-F455-0344-B4F0-53102D818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2552" y="864108"/>
                <a:ext cx="7555042" cy="5120640"/>
              </a:xfrm>
              <a:blipFill>
                <a:blip r:embed="rId4"/>
                <a:stretch>
                  <a:fillRect l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8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15249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loops</a:t>
            </a:r>
          </a:p>
          <a:p>
            <a:r>
              <a:rPr lang="en-US" sz="2800" dirty="0"/>
              <a:t>While loops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may sometimes want a program to continue doing the same thing </a:t>
            </a:r>
            <a:r>
              <a:rPr lang="en-US" sz="2800" b="1" dirty="0"/>
              <a:t>until something happens</a:t>
            </a:r>
          </a:p>
          <a:p>
            <a:r>
              <a:rPr lang="en-US" sz="2800" dirty="0"/>
              <a:t>In Python we can do this with a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sz="2800" dirty="0"/>
              <a:t> loop, which is paired with a conditional (</a:t>
            </a:r>
            <a:r>
              <a:rPr lang="en-US" sz="2800" dirty="0">
                <a:latin typeface="Courier" pitchFamily="2" charset="0"/>
              </a:rPr>
              <a:t>True/False</a:t>
            </a:r>
            <a:r>
              <a:rPr lang="en-US" sz="2800" dirty="0"/>
              <a:t>) statement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82F73-BF8A-4040-94EB-A29B2813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318755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sz="2800" dirty="0"/>
              <a:t> loops can be especially useful when combined with 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For example, we may want to continue asking for input until the user tells us they are done: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32124-993F-124D-8E00-F226EA84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89" y="2869050"/>
            <a:ext cx="7315198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4A85-BE93-DF4D-AD08-6873C09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: compute a sum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A16D-26E4-EF47-8F9F-CA0152A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Modify our previous demo program to</a:t>
            </a:r>
            <a:br>
              <a:rPr lang="en-US" sz="2800" dirty="0"/>
            </a:br>
            <a:r>
              <a:rPr lang="en-US" sz="2800" dirty="0"/>
              <a:t>use a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sz="2800" dirty="0"/>
              <a:t> </a:t>
            </a:r>
            <a:r>
              <a:rPr lang="en-US" sz="2800" b="1" dirty="0"/>
              <a:t>loop</a:t>
            </a:r>
            <a:r>
              <a:rPr lang="en-US" sz="2800" dirty="0"/>
              <a:t> to compute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 </a:t>
            </a:r>
            <a:r>
              <a:rPr lang="en-US" sz="2800" b="1" dirty="0"/>
              <a:t>sum</a:t>
            </a:r>
            <a:r>
              <a:rPr lang="en-US" sz="2800" dirty="0"/>
              <a:t> of a series of numbers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entered by the user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(continue until the user enters a blank)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29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94345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What’s </a:t>
            </a:r>
            <a:r>
              <a:rPr lang="en-US" sz="2800" b="1" dirty="0"/>
              <a:t>one thing</a:t>
            </a:r>
            <a:r>
              <a:rPr lang="en-US" sz="2800" dirty="0"/>
              <a:t> you learned </a:t>
            </a:r>
          </a:p>
          <a:p>
            <a:pPr marL="0" indent="0" algn="ctr">
              <a:buNone/>
            </a:pPr>
            <a:r>
              <a:rPr lang="en-US" sz="2800" dirty="0"/>
              <a:t>in today’s class?</a:t>
            </a:r>
          </a:p>
        </p:txBody>
      </p:sp>
    </p:spTree>
    <p:extLst>
      <p:ext uri="{BB962C8B-B14F-4D97-AF65-F5344CB8AC3E}">
        <p14:creationId xmlns:p14="http://schemas.microsoft.com/office/powerpoint/2010/main" val="33427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88E-8A72-A848-8A1B-E7F1EA9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a familiar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2D14-C3BE-854A-9EDD-00A296EE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32" y="988308"/>
            <a:ext cx="3477986" cy="4881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FED023-934D-C242-82BF-23CEF43585F5}"/>
              </a:ext>
            </a:extLst>
          </p:cNvPr>
          <p:cNvSpPr/>
          <p:nvPr/>
        </p:nvSpPr>
        <p:spPr>
          <a:xfrm>
            <a:off x="2950357" y="6234408"/>
            <a:ext cx="1865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xkcd.com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/1411/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C15C2-F17F-064B-8CAD-22036EE1F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7" b="4334"/>
          <a:stretch/>
        </p:blipFill>
        <p:spPr>
          <a:xfrm>
            <a:off x="7399882" y="1723850"/>
            <a:ext cx="4265645" cy="3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75B-FF39-094C-A366-20972A0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BC7D-960C-654C-94CE-405F4EC6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Goal</a:t>
            </a:r>
            <a:r>
              <a:rPr lang="en-US" sz="2800" dirty="0"/>
              <a:t>: simplify the description of repeated blocks of code </a:t>
            </a:r>
            <a:r>
              <a:rPr lang="en-US" sz="1800" dirty="0"/>
              <a:t>(i.e. make it shorter/easier to understand by highlighting </a:t>
            </a:r>
            <a:r>
              <a:rPr lang="en-US" sz="1800" b="1" dirty="0"/>
              <a:t>what’s being repeated</a:t>
            </a:r>
            <a:r>
              <a:rPr lang="en-US" sz="1800" dirty="0"/>
              <a:t> and </a:t>
            </a:r>
            <a:r>
              <a:rPr lang="en-US" sz="1800" b="1" dirty="0"/>
              <a:t>for how long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2800" b="1" dirty="0"/>
              <a:t>Three approaches:</a:t>
            </a:r>
            <a:endParaRPr lang="en-US" sz="2800" dirty="0"/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6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B918-53AD-B84E-B522-04690D3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565C-A5DD-1C42-B41E-BE9B94C3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565C-A5DD-1C42-B41E-BE9B94C3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79" y="2660487"/>
            <a:ext cx="7315200" cy="3324261"/>
          </a:xfrm>
          <a:prstGeom prst="rect">
            <a:avLst/>
          </a:prstGeom>
        </p:spPr>
      </p:pic>
      <p:sp>
        <p:nvSpPr>
          <p:cNvPr id="9" name="Circular Arrow 8">
            <a:extLst>
              <a:ext uri="{FF2B5EF4-FFF2-40B4-BE49-F238E27FC236}">
                <a16:creationId xmlns:a16="http://schemas.microsoft.com/office/drawing/2014/main" id="{4F182556-F8E4-3F43-8D1A-4F9324DD9B96}"/>
              </a:ext>
            </a:extLst>
          </p:cNvPr>
          <p:cNvSpPr/>
          <p:nvPr/>
        </p:nvSpPr>
        <p:spPr>
          <a:xfrm rot="9263131" flipH="1" flipV="1">
            <a:off x="5283122" y="2276325"/>
            <a:ext cx="2943524" cy="2957772"/>
          </a:xfrm>
          <a:prstGeom prst="circularArrow">
            <a:avLst>
              <a:gd name="adj1" fmla="val 404"/>
              <a:gd name="adj2" fmla="val 678326"/>
              <a:gd name="adj3" fmla="val 20892761"/>
              <a:gd name="adj4" fmla="val 13999001"/>
              <a:gd name="adj5" fmla="val 269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8868C574-FA92-AC41-BA92-A0BC4A438F2F}"/>
              </a:ext>
            </a:extLst>
          </p:cNvPr>
          <p:cNvSpPr/>
          <p:nvPr/>
        </p:nvSpPr>
        <p:spPr>
          <a:xfrm rot="9000000" flipH="1" flipV="1">
            <a:off x="5369236" y="2518987"/>
            <a:ext cx="2116140" cy="2126383"/>
          </a:xfrm>
          <a:prstGeom prst="circularArrow">
            <a:avLst>
              <a:gd name="adj1" fmla="val 748"/>
              <a:gd name="adj2" fmla="val 885245"/>
              <a:gd name="adj3" fmla="val 20914623"/>
              <a:gd name="adj4" fmla="val 14340769"/>
              <a:gd name="adj5" fmla="val 385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0271E856-94F4-DE4C-A810-B8462FD0D13C}"/>
              </a:ext>
            </a:extLst>
          </p:cNvPr>
          <p:cNvSpPr/>
          <p:nvPr/>
        </p:nvSpPr>
        <p:spPr>
          <a:xfrm rot="8413844" flipH="1" flipV="1">
            <a:off x="5389985" y="2688615"/>
            <a:ext cx="1332953" cy="1339405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4799851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B918-53AD-B84E-B522-04690D3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783678" y="3157668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1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1CF7-0E15-8C4D-9D36-F3F5A06C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b="1" dirty="0"/>
              <a:t> </a:t>
            </a:r>
            <a:r>
              <a:rPr lang="en-US" dirty="0"/>
              <a:t>loops: unpacked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D3E8-D942-4A4B-9254-D0DBA568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could accomplish the same thing by writing it out as </a:t>
            </a:r>
            <a:r>
              <a:rPr lang="en-US" sz="2800" b="1" dirty="0"/>
              <a:t>three separate assignments</a:t>
            </a:r>
            <a:r>
              <a:rPr lang="en-US" sz="2800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458AE-14E8-F748-821D-0A89B904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0" y="2104427"/>
            <a:ext cx="7315198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B6FF-FCCF-F047-BE66-8E2B12B4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b="1" dirty="0"/>
              <a:t> </a:t>
            </a:r>
            <a:r>
              <a:rPr lang="en-US" dirty="0"/>
              <a:t>loops: a common “gotcha”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7E0C-27AE-AB48-A9D9-9A2A4B91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Python will allow you to </a:t>
            </a:r>
            <a:r>
              <a:rPr lang="en-US" sz="2800" b="1" dirty="0"/>
              <a:t>modify a list </a:t>
            </a:r>
            <a:r>
              <a:rPr lang="en-US" sz="2800" dirty="0"/>
              <a:t>while you’re looping through it: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is generally a </a:t>
            </a:r>
            <a:r>
              <a:rPr lang="en-US" sz="2800" b="1" dirty="0"/>
              <a:t>bad idea</a:t>
            </a:r>
            <a:r>
              <a:rPr lang="en-US" sz="2800" dirty="0"/>
              <a:t> (more on why later)</a:t>
            </a:r>
          </a:p>
          <a:p>
            <a:pPr lvl="1"/>
            <a:r>
              <a:rPr lang="en-US" sz="2400" dirty="0"/>
              <a:t>it’s fine to format the </a:t>
            </a:r>
            <a:r>
              <a:rPr lang="en-US" sz="2400" b="1" dirty="0"/>
              <a:t>values</a:t>
            </a:r>
            <a:r>
              <a:rPr lang="en-US" sz="2400" dirty="0"/>
              <a:t>, etc.</a:t>
            </a:r>
          </a:p>
          <a:p>
            <a:pPr lvl="1"/>
            <a:r>
              <a:rPr lang="en-US" sz="2400" dirty="0"/>
              <a:t>just don’t </a:t>
            </a:r>
            <a:r>
              <a:rPr lang="en-US" sz="2400" b="1" dirty="0"/>
              <a:t>overwrite</a:t>
            </a:r>
            <a:r>
              <a:rPr lang="en-US" sz="2400" dirty="0"/>
              <a:t> the originals!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41ECB-15FB-9848-A7E6-5CC222FA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25828"/>
            <a:ext cx="6883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4A85-BE93-DF4D-AD08-6873C09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: compute a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A16D-26E4-EF47-8F9F-CA0152A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Use a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</a:t>
            </a:r>
            <a:r>
              <a:rPr lang="en-US" sz="2800" b="1" dirty="0"/>
              <a:t>loop</a:t>
            </a:r>
            <a:r>
              <a:rPr lang="en-US" sz="2800" dirty="0"/>
              <a:t> to compute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 </a:t>
            </a:r>
            <a:r>
              <a:rPr lang="en-US" sz="2800" b="1" dirty="0"/>
              <a:t>sum</a:t>
            </a:r>
            <a:r>
              <a:rPr lang="en-US" sz="2800" dirty="0"/>
              <a:t> of a list of numbers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Step 1</a:t>
            </a:r>
            <a:r>
              <a:rPr lang="en-US" sz="2800" dirty="0"/>
              <a:t>: pseudocode</a:t>
            </a:r>
          </a:p>
          <a:p>
            <a:r>
              <a:rPr lang="en-US" sz="2800" b="1" dirty="0"/>
              <a:t>Step 2</a:t>
            </a:r>
            <a:r>
              <a:rPr lang="en-US" sz="2800" dirty="0"/>
              <a:t>: python</a:t>
            </a:r>
          </a:p>
        </p:txBody>
      </p:sp>
    </p:spTree>
    <p:extLst>
      <p:ext uri="{BB962C8B-B14F-4D97-AF65-F5344CB8AC3E}">
        <p14:creationId xmlns:p14="http://schemas.microsoft.com/office/powerpoint/2010/main" val="25976286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513</TotalTime>
  <Words>925</Words>
  <Application>Microsoft Macintosh PowerPoint</Application>
  <PresentationFormat>Widescreen</PresentationFormat>
  <Paragraphs>108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Courier</vt:lpstr>
      <vt:lpstr>Wingdings 2</vt:lpstr>
      <vt:lpstr>Frame</vt:lpstr>
      <vt:lpstr>Why Does My Computer Do That? Intro to Coding with Python– Loops</vt:lpstr>
      <vt:lpstr>Plan for Today</vt:lpstr>
      <vt:lpstr>Loops: a familiar idea</vt:lpstr>
      <vt:lpstr>Loops in computer programming</vt:lpstr>
      <vt:lpstr>for...in loops</vt:lpstr>
      <vt:lpstr>for...in loops</vt:lpstr>
      <vt:lpstr>for...in loops: unpacked</vt:lpstr>
      <vt:lpstr>for...in loops: a common “gotcha”</vt:lpstr>
      <vt:lpstr>Demo: compute a sum</vt:lpstr>
      <vt:lpstr>Looping n times</vt:lpstr>
      <vt:lpstr>Looping n times</vt:lpstr>
      <vt:lpstr>Looping n times</vt:lpstr>
      <vt:lpstr>The range() function</vt:lpstr>
      <vt:lpstr>The range() function</vt:lpstr>
      <vt:lpstr>The range() function</vt:lpstr>
      <vt:lpstr>The range() function</vt:lpstr>
      <vt:lpstr>The range() function</vt:lpstr>
      <vt:lpstr>15-Minute Exercise: convert °F to °C</vt:lpstr>
      <vt:lpstr>Discussion</vt:lpstr>
      <vt:lpstr>while loops</vt:lpstr>
      <vt:lpstr>while loops</vt:lpstr>
      <vt:lpstr>Demo: compute a sum pt.2</vt:lpstr>
      <vt:lpstr>Discussion</vt:lpstr>
      <vt:lpstr>Checking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2023-10-01T23:40:04Z</dcterms:modified>
</cp:coreProperties>
</file>