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372" r:id="rId4"/>
    <p:sldId id="410" r:id="rId5"/>
    <p:sldId id="399" r:id="rId6"/>
    <p:sldId id="403" r:id="rId7"/>
    <p:sldId id="412" r:id="rId8"/>
    <p:sldId id="401" r:id="rId9"/>
    <p:sldId id="411" r:id="rId10"/>
    <p:sldId id="413" r:id="rId11"/>
    <p:sldId id="258" r:id="rId12"/>
    <p:sldId id="414" r:id="rId13"/>
    <p:sldId id="319" r:id="rId14"/>
    <p:sldId id="415" r:id="rId15"/>
    <p:sldId id="416" r:id="rId16"/>
    <p:sldId id="417" r:id="rId17"/>
    <p:sldId id="379" r:id="rId18"/>
    <p:sldId id="380" r:id="rId19"/>
    <p:sldId id="418" r:id="rId20"/>
    <p:sldId id="404" r:id="rId21"/>
    <p:sldId id="409" r:id="rId22"/>
    <p:sldId id="4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86089"/>
  </p:normalViewPr>
  <p:slideViewPr>
    <p:cSldViewPr snapToGrid="0">
      <p:cViewPr varScale="1">
        <p:scale>
          <a:sx n="92" d="100"/>
          <a:sy n="92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6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Specifically: what was new?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12483-E947-6F4E-A75E-B2E6778277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team/CAIS117-F2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team/CAIS117-F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Does My Computer Do That? Intro to Coding with Python– User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B413AC5F-A975-A886-9438-918048B89FDF}"/>
              </a:ext>
            </a:extLst>
          </p:cNvPr>
          <p:cNvSpPr/>
          <p:nvPr/>
        </p:nvSpPr>
        <p:spPr>
          <a:xfrm>
            <a:off x="6719455" y="3429000"/>
            <a:ext cx="3588327" cy="53340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9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AFAD8-2EB3-648E-381B-35760531EEBA}"/>
              </a:ext>
            </a:extLst>
          </p:cNvPr>
          <p:cNvSpPr txBox="1"/>
          <p:nvPr/>
        </p:nvSpPr>
        <p:spPr>
          <a:xfrm>
            <a:off x="5620774" y="3083383"/>
            <a:ext cx="49961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400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54E-AF11-7145-BAEC-F564B97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4 basic tasks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5CD0DD-F315-6440-9D15-C36D7B4D818A}"/>
              </a:ext>
            </a:extLst>
          </p:cNvPr>
          <p:cNvGrpSpPr/>
          <p:nvPr/>
        </p:nvGrpSpPr>
        <p:grpSpPr>
          <a:xfrm>
            <a:off x="3690403" y="2613543"/>
            <a:ext cx="1953696" cy="2184973"/>
            <a:chOff x="535487" y="3140015"/>
            <a:chExt cx="1953696" cy="21849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F76EEE-E879-CA4D-9408-294DA32675D4}"/>
                </a:ext>
              </a:extLst>
            </p:cNvPr>
            <p:cNvGrpSpPr/>
            <p:nvPr/>
          </p:nvGrpSpPr>
          <p:grpSpPr>
            <a:xfrm>
              <a:off x="535487" y="3140015"/>
              <a:ext cx="1953696" cy="1647645"/>
              <a:chOff x="457200" y="3140015"/>
              <a:chExt cx="1953696" cy="164764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98AC2FF-664E-104A-AD39-3FB5CCECBAB0}"/>
                  </a:ext>
                </a:extLst>
              </p:cNvPr>
              <p:cNvSpPr/>
              <p:nvPr/>
            </p:nvSpPr>
            <p:spPr>
              <a:xfrm>
                <a:off x="457200" y="3140015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59EEBEC2-F54E-EE40-AA45-059BA378B3D3}"/>
                  </a:ext>
                </a:extLst>
              </p:cNvPr>
              <p:cNvSpPr/>
              <p:nvPr/>
            </p:nvSpPr>
            <p:spPr>
              <a:xfrm>
                <a:off x="457200" y="3380117"/>
                <a:ext cx="1953696" cy="1167441"/>
              </a:xfrm>
              <a:prstGeom prst="rightArrow">
                <a:avLst>
                  <a:gd name="adj1" fmla="val 60811"/>
                  <a:gd name="adj2" fmla="val 53129"/>
                </a:avLst>
              </a:prstGeom>
              <a:solidFill>
                <a:srgbClr val="003470"/>
              </a:solidFill>
              <a:ln cap="rnd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EF1CB7-93DD-6844-8320-F27DD68AF831}"/>
                </a:ext>
              </a:extLst>
            </p:cNvPr>
            <p:cNvSpPr txBox="1"/>
            <p:nvPr/>
          </p:nvSpPr>
          <p:spPr>
            <a:xfrm>
              <a:off x="649820" y="4740213"/>
              <a:ext cx="14189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3470"/>
                  </a:solidFill>
                  <a:latin typeface="Courier" pitchFamily="2" charset="0"/>
                </a:rPr>
                <a:t>input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E8B57B-C8F6-2949-ABF0-42E47FAEBEB2}"/>
              </a:ext>
            </a:extLst>
          </p:cNvPr>
          <p:cNvGrpSpPr/>
          <p:nvPr/>
        </p:nvGrpSpPr>
        <p:grpSpPr>
          <a:xfrm>
            <a:off x="9747251" y="2613542"/>
            <a:ext cx="1983496" cy="2167721"/>
            <a:chOff x="6713106" y="3140014"/>
            <a:chExt cx="1983496" cy="21677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47E027-7CA1-A649-BD8E-9F96D2D6ACF9}"/>
                </a:ext>
              </a:extLst>
            </p:cNvPr>
            <p:cNvGrpSpPr/>
            <p:nvPr/>
          </p:nvGrpSpPr>
          <p:grpSpPr>
            <a:xfrm>
              <a:off x="6713106" y="3140014"/>
              <a:ext cx="1665841" cy="2167721"/>
              <a:chOff x="7230696" y="3140014"/>
              <a:chExt cx="1665841" cy="216772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7DF495A-12CB-BB41-82E0-DCFE4C470918}"/>
                  </a:ext>
                </a:extLst>
              </p:cNvPr>
              <p:cNvSpPr/>
              <p:nvPr/>
            </p:nvSpPr>
            <p:spPr>
              <a:xfrm>
                <a:off x="7239794" y="3140014"/>
                <a:ext cx="1647645" cy="1647645"/>
              </a:xfrm>
              <a:prstGeom prst="roundRect">
                <a:avLst/>
              </a:prstGeom>
              <a:noFill/>
              <a:ln w="76200">
                <a:solidFill>
                  <a:srgbClr val="0034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latin typeface="Courier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DA0E7A-1A25-C74C-AB7C-E224646A3F1B}"/>
                  </a:ext>
                </a:extLst>
              </p:cNvPr>
              <p:cNvSpPr txBox="1"/>
              <p:nvPr/>
            </p:nvSpPr>
            <p:spPr>
              <a:xfrm>
                <a:off x="7230696" y="4722960"/>
                <a:ext cx="1665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3470"/>
                    </a:solidFill>
                    <a:latin typeface="Courier" pitchFamily="2" charset="0"/>
                  </a:rPr>
                  <a:t>output</a:t>
                </a:r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ABA9A627-BB4E-A946-8EFC-76C86C60E749}"/>
                </a:ext>
              </a:extLst>
            </p:cNvPr>
            <p:cNvSpPr/>
            <p:nvPr/>
          </p:nvSpPr>
          <p:spPr>
            <a:xfrm>
              <a:off x="6742906" y="3388394"/>
              <a:ext cx="1953696" cy="1167441"/>
            </a:xfrm>
            <a:prstGeom prst="rightArrow">
              <a:avLst>
                <a:gd name="adj1" fmla="val 60811"/>
                <a:gd name="adj2" fmla="val 53129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Courier" pitchFamily="2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137048-8053-5FBC-47D2-F8A4BEB26948}"/>
              </a:ext>
            </a:extLst>
          </p:cNvPr>
          <p:cNvSpPr/>
          <p:nvPr/>
        </p:nvSpPr>
        <p:spPr>
          <a:xfrm rot="2045928">
            <a:off x="3719707" y="1620696"/>
            <a:ext cx="1402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D209D-AE48-CAAE-509E-4689A0317DF9}"/>
              </a:ext>
            </a:extLst>
          </p:cNvPr>
          <p:cNvSpPr/>
          <p:nvPr/>
        </p:nvSpPr>
        <p:spPr>
          <a:xfrm rot="2045928">
            <a:off x="9055097" y="1466188"/>
            <a:ext cx="28312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characters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FFA52-82B4-6BD8-D3A9-D91A2975F4D6}"/>
              </a:ext>
            </a:extLst>
          </p:cNvPr>
          <p:cNvSpPr txBox="1"/>
          <p:nvPr/>
        </p:nvSpPr>
        <p:spPr>
          <a:xfrm>
            <a:off x="5620774" y="3083383"/>
            <a:ext cx="49961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4400" b="1" dirty="0">
                <a:latin typeface="Courier" pitchFamily="2" charset="0"/>
              </a:rPr>
              <a:t>(“hello”)</a:t>
            </a:r>
          </a:p>
          <a:p>
            <a:r>
              <a:rPr lang="en-US" sz="4400" b="1" dirty="0">
                <a:latin typeface="Courier" pitchFamily="2" charset="0"/>
              </a:rPr>
              <a:t>&gt; 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141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x =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4310615" y="3719170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704342" y="4751598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value 3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725649" y="4132902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5400" dirty="0">
                <a:latin typeface="Courier" pitchFamily="2" charset="0"/>
              </a:rPr>
              <a:t>		x = </a:t>
            </a:r>
            <a:r>
              <a:rPr lang="en-US" sz="4000" dirty="0" err="1">
                <a:latin typeface="Courier" pitchFamily="2" charset="0"/>
              </a:rPr>
              <a:t>len</a:t>
            </a:r>
            <a:r>
              <a:rPr lang="en-US" sz="4000" dirty="0">
                <a:latin typeface="Courier" pitchFamily="2" charset="0"/>
              </a:rPr>
              <a:t>(“hello”) </a:t>
            </a:r>
            <a:endParaRPr lang="en-US" sz="5400" dirty="0">
              <a:latin typeface="Courier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3616621" y="3857361"/>
            <a:ext cx="2438693" cy="1290311"/>
            <a:chOff x="2132837" y="3008880"/>
            <a:chExt cx="2438693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132837" y="3468194"/>
              <a:ext cx="1651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 </a:t>
              </a:r>
              <a:r>
                <a:rPr lang="en-US" sz="2400" dirty="0">
                  <a:solidFill>
                    <a:srgbClr val="003470"/>
                  </a:solidFill>
                  <a:latin typeface="Courier" pitchFamily="2" charset="0"/>
                </a:rPr>
                <a:t>x</a:t>
              </a: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5782043" y="4732173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return value  to </a:t>
            </a:r>
            <a:r>
              <a:rPr lang="en-US" sz="2400" dirty="0">
                <a:solidFill>
                  <a:srgbClr val="003470"/>
                </a:solidFill>
                <a:latin typeface="Courier" pitchFamily="2" charset="0"/>
              </a:rPr>
              <a:t>x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157613" y="4113477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3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6C88-8B1B-6B4C-985B-6A392C9D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urier" pitchFamily="2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B6D1-244E-734C-9FE2-5206E0CD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783" y="864108"/>
            <a:ext cx="8354290" cy="5120640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In CS, a </a:t>
            </a:r>
            <a:r>
              <a:rPr lang="en-US" sz="28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" pitchFamily="2" charset="0"/>
              </a:rPr>
              <a:t>variable</a:t>
            </a:r>
            <a:r>
              <a:rPr lang="en-US" sz="2800" dirty="0"/>
              <a:t> is a place to store a piece of data</a:t>
            </a:r>
          </a:p>
          <a:p>
            <a:r>
              <a:rPr lang="en-US" sz="2800" dirty="0"/>
              <a:t>In Python, variables are:</a:t>
            </a:r>
          </a:p>
          <a:p>
            <a:pPr lvl="1"/>
            <a:r>
              <a:rPr lang="en-US" sz="2400" b="1" dirty="0"/>
              <a:t>declared</a:t>
            </a:r>
            <a:r>
              <a:rPr lang="en-US" sz="2400" dirty="0"/>
              <a:t> by giving them a name</a:t>
            </a:r>
          </a:p>
          <a:p>
            <a:pPr lvl="1"/>
            <a:r>
              <a:rPr lang="en-US" sz="2400" b="1" dirty="0"/>
              <a:t>assigned</a:t>
            </a:r>
            <a:r>
              <a:rPr lang="en-US" sz="2400" dirty="0"/>
              <a:t> using the equals sign</a:t>
            </a:r>
            <a:endParaRPr lang="en-US" sz="2400" b="1" dirty="0"/>
          </a:p>
          <a:p>
            <a:r>
              <a:rPr lang="en-US" sz="2800" dirty="0"/>
              <a:t>Example:</a:t>
            </a:r>
          </a:p>
          <a:p>
            <a:pPr marL="0" indent="0" algn="ctr">
              <a:buNone/>
            </a:pPr>
            <a:r>
              <a:rPr lang="en-US" sz="4400" dirty="0" err="1">
                <a:latin typeface="Courier" pitchFamily="2" charset="0"/>
              </a:rPr>
              <a:t>myStrLen</a:t>
            </a:r>
            <a:r>
              <a:rPr lang="en-US" sz="4400" dirty="0">
                <a:latin typeface="Courier" pitchFamily="2" charset="0"/>
              </a:rPr>
              <a:t> =</a:t>
            </a:r>
            <a:r>
              <a:rPr lang="en-US" sz="5400" dirty="0">
                <a:latin typeface="Courier" pitchFamily="2" charset="0"/>
              </a:rPr>
              <a:t> </a:t>
            </a:r>
            <a:r>
              <a:rPr lang="en-US" sz="4000" dirty="0" err="1">
                <a:latin typeface="Courier" pitchFamily="2" charset="0"/>
              </a:rPr>
              <a:t>len</a:t>
            </a:r>
            <a:r>
              <a:rPr lang="en-US" sz="4000" dirty="0">
                <a:latin typeface="Courier" pitchFamily="2" charset="0"/>
              </a:rPr>
              <a:t>(“hello”) </a:t>
            </a:r>
            <a:endParaRPr lang="en-US" sz="5400" dirty="0">
              <a:latin typeface="Courier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BFFAB6-D5A1-F34F-AB95-8374F7CDEED1}"/>
              </a:ext>
            </a:extLst>
          </p:cNvPr>
          <p:cNvGrpSpPr/>
          <p:nvPr/>
        </p:nvGrpSpPr>
        <p:grpSpPr>
          <a:xfrm>
            <a:off x="3553650" y="3441862"/>
            <a:ext cx="2346520" cy="1290311"/>
            <a:chOff x="2225010" y="3008880"/>
            <a:chExt cx="2346520" cy="12903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DAE3E-7203-E443-A329-CD820AE671B7}"/>
                </a:ext>
              </a:extLst>
            </p:cNvPr>
            <p:cNvSpPr txBox="1"/>
            <p:nvPr/>
          </p:nvSpPr>
          <p:spPr>
            <a:xfrm>
              <a:off x="2225010" y="3468194"/>
              <a:ext cx="14670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declaring </a:t>
              </a:r>
            </a:p>
            <a:p>
              <a:pPr algn="ctr"/>
              <a:r>
                <a:rPr lang="en-US" sz="2400" dirty="0">
                  <a:solidFill>
                    <a:srgbClr val="003470"/>
                  </a:solidFill>
                </a:rPr>
                <a:t>a variable</a:t>
              </a:r>
              <a:endParaRPr lang="en-US" sz="2400" dirty="0">
                <a:solidFill>
                  <a:srgbClr val="003470"/>
                </a:solidFill>
                <a:latin typeface="Courier" pitchFamily="2" charset="0"/>
              </a:endParaRPr>
            </a:p>
          </p:txBody>
        </p:sp>
        <p:sp>
          <p:nvSpPr>
            <p:cNvPr id="6" name="Circular Arrow 5">
              <a:extLst>
                <a:ext uri="{FF2B5EF4-FFF2-40B4-BE49-F238E27FC236}">
                  <a16:creationId xmlns:a16="http://schemas.microsoft.com/office/drawing/2014/main" id="{1A5BC539-EC5A-6E48-9B57-9589AAD8833F}"/>
                </a:ext>
              </a:extLst>
            </p:cNvPr>
            <p:cNvSpPr/>
            <p:nvPr/>
          </p:nvSpPr>
          <p:spPr>
            <a:xfrm rot="1788882" flipV="1">
              <a:off x="3372033" y="3008880"/>
              <a:ext cx="1199497" cy="1205303"/>
            </a:xfrm>
            <a:prstGeom prst="circularArrow">
              <a:avLst>
                <a:gd name="adj1" fmla="val 1411"/>
                <a:gd name="adj2" fmla="val 1563058"/>
                <a:gd name="adj3" fmla="val 20880751"/>
                <a:gd name="adj4" fmla="val 17540008"/>
                <a:gd name="adj5" fmla="val 7233"/>
              </a:avLst>
            </a:prstGeom>
            <a:solidFill>
              <a:srgbClr val="003470"/>
            </a:solidFill>
            <a:ln cap="rnd">
              <a:solidFill>
                <a:srgbClr val="0034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A6572A-76B6-5045-9110-E6947FA3AD1C}"/>
              </a:ext>
            </a:extLst>
          </p:cNvPr>
          <p:cNvSpPr txBox="1"/>
          <p:nvPr/>
        </p:nvSpPr>
        <p:spPr>
          <a:xfrm>
            <a:off x="6558240" y="4450091"/>
            <a:ext cx="2196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3470"/>
                </a:solidFill>
              </a:rPr>
              <a:t>assigning </a:t>
            </a:r>
          </a:p>
          <a:p>
            <a:pPr algn="ctr"/>
            <a:r>
              <a:rPr lang="en-US" sz="2400" dirty="0">
                <a:solidFill>
                  <a:srgbClr val="003470"/>
                </a:solidFill>
              </a:rPr>
              <a:t>the return value</a:t>
            </a:r>
            <a:endParaRPr lang="en-US" sz="2400" dirty="0">
              <a:solidFill>
                <a:srgbClr val="003470"/>
              </a:solidFill>
              <a:latin typeface="Courier" pitchFamily="2" charset="0"/>
            </a:endParaRP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B767F7-CD6B-4347-822D-D4691F3C05FC}"/>
              </a:ext>
            </a:extLst>
          </p:cNvPr>
          <p:cNvSpPr/>
          <p:nvPr/>
        </p:nvSpPr>
        <p:spPr>
          <a:xfrm rot="16200000">
            <a:off x="7614813" y="3831395"/>
            <a:ext cx="249082" cy="988314"/>
          </a:xfrm>
          <a:prstGeom prst="leftBracket">
            <a:avLst/>
          </a:prstGeom>
          <a:ln w="57150">
            <a:solidFill>
              <a:srgbClr val="0034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 (</a:t>
            </a:r>
            <a:r>
              <a:rPr lang="en-US" sz="3200" dirty="0">
                <a:solidFill>
                  <a:srgbClr val="00B050"/>
                </a:solidFill>
              </a:rPr>
              <a:t>and store answer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8CC444D2-1DA2-1C91-E700-0450A6FCE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253" y="31516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8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Python has a built-in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 that allows us to ask the user to type in information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function takes in a value, which will be printed to the console as a prompt: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30" y="2673361"/>
            <a:ext cx="8346018" cy="344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4631962"/>
            <a:ext cx="8350225" cy="29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 general, we will want to </a:t>
            </a:r>
            <a:r>
              <a:rPr lang="en-US" sz="2800" b="1" dirty="0"/>
              <a:t>save</a:t>
            </a:r>
            <a:r>
              <a:rPr lang="en-US" sz="2800" dirty="0"/>
              <a:t> what the user enters so we can do something with it</a:t>
            </a:r>
          </a:p>
          <a:p>
            <a:r>
              <a:rPr lang="en-US" sz="2800" dirty="0"/>
              <a:t>This means we need to </a:t>
            </a:r>
            <a:r>
              <a:rPr lang="en-US" sz="2800" b="1" dirty="0"/>
              <a:t>assign</a:t>
            </a:r>
            <a:r>
              <a:rPr lang="en-US" sz="2800" dirty="0"/>
              <a:t> the value </a:t>
            </a:r>
            <a:r>
              <a:rPr lang="en-US" sz="2800" b="1" dirty="0"/>
              <a:t>returned</a:t>
            </a:r>
            <a:r>
              <a:rPr lang="en-US" sz="2800" dirty="0"/>
              <a:t> by the 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 to some variable, e.g.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26" y="2621830"/>
            <a:ext cx="8763751" cy="362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1F083-AE62-4B43-A343-487438BF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27" y="4572074"/>
            <a:ext cx="8797918" cy="30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15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 (</a:t>
            </a:r>
            <a:r>
              <a:rPr lang="en-US" sz="3200" dirty="0">
                <a:solidFill>
                  <a:srgbClr val="00B050"/>
                </a:solidFill>
              </a:rPr>
              <a:t>and store answer</a:t>
            </a:r>
            <a:r>
              <a:rPr lang="en-US" sz="3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Let’s modify our program: </a:t>
            </a:r>
            <a:r>
              <a:rPr lang="en-US" sz="3200" dirty="0">
                <a:hlinkClick r:id="rId3"/>
              </a:rPr>
              <a:t>https://replit.com/team/CAIS117-F23</a:t>
            </a:r>
            <a:r>
              <a:rPr lang="en-US" sz="3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8CC444D2-1DA2-1C91-E700-0450A6FCE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5253" y="3226632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3CA75AB3-2307-6388-2792-6F4AE1B67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0263" y="2620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Learn how to get user input </a:t>
            </a:r>
          </a:p>
          <a:p>
            <a:r>
              <a:rPr lang="en-US" sz="2800" dirty="0"/>
              <a:t>Write a </a:t>
            </a:r>
            <a:r>
              <a:rPr lang="en-US" sz="2800"/>
              <a:t>few programs 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FBF7-A84A-584B-8ABE-2429A1EF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98D0-C692-9543-A79F-2F1D3D68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800" dirty="0"/>
              <a:t>The user’s input is always returned as a </a:t>
            </a:r>
            <a:r>
              <a:rPr lang="en-US" sz="2800" b="1" dirty="0">
                <a:latin typeface="Courier" pitchFamily="2" charset="0"/>
              </a:rPr>
              <a:t>string</a:t>
            </a:r>
            <a:r>
              <a:rPr lang="en-US" sz="2800" dirty="0"/>
              <a:t>, even if they enter only numeric characters</a:t>
            </a:r>
          </a:p>
          <a:p>
            <a:r>
              <a:rPr lang="en-US" sz="2800" dirty="0"/>
              <a:t>If we want Python to interpret it as a number, we can use the</a:t>
            </a:r>
            <a:r>
              <a:rPr lang="en-US" sz="2800" b="1" dirty="0">
                <a:latin typeface="Courier" pitchFamily="2" charset="0"/>
              </a:rPr>
              <a:t>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eval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function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Then we can manipulate </a:t>
            </a:r>
            <a:r>
              <a:rPr lang="en-US" sz="2800" dirty="0">
                <a:latin typeface="Courier" pitchFamily="2" charset="0"/>
              </a:rPr>
              <a:t>x</a:t>
            </a:r>
            <a:r>
              <a:rPr lang="en-US" sz="2800" dirty="0"/>
              <a:t> using mathematical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CFAF4-5829-C84A-B3FF-254762191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40" y="2848900"/>
            <a:ext cx="7669655" cy="28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8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DAEE-DE19-4F44-8F08-7088501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sprint: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2230-E58C-B047-AEC8-47D7E40A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800" dirty="0"/>
              <a:t>In small groups, write a program that asks the user to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input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two strings: 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latin typeface="Courier" pitchFamily="2" charset="0"/>
              </a:rPr>
              <a:t>word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latin typeface="Courier" pitchFamily="2" charset="0"/>
              </a:rPr>
              <a:t>number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 the user input in appropriate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(remember: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eval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will return the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numeric value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  <a:cs typeface="Arial" panose="020B0604020202020204" pitchFamily="34" charset="0"/>
              </a:rPr>
              <a:t>print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b="1" dirty="0">
                <a:latin typeface="Courier" pitchFamily="2" charset="0"/>
              </a:rPr>
              <a:t>word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user-specified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number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times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Want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 Also ask the user to input a </a:t>
            </a:r>
            <a:r>
              <a:rPr lang="en-US" sz="2800" b="1" dirty="0">
                <a:latin typeface="Courier" pitchFamily="2" charset="0"/>
                <a:cs typeface="Arial" panose="020B0604020202020204" pitchFamily="34" charset="0"/>
              </a:rPr>
              <a:t>character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 single letter or symbol), and use that to print a banner around the repeated word</a:t>
            </a:r>
          </a:p>
        </p:txBody>
      </p:sp>
    </p:spTree>
    <p:extLst>
      <p:ext uri="{BB962C8B-B14F-4D97-AF65-F5344CB8AC3E}">
        <p14:creationId xmlns:p14="http://schemas.microsoft.com/office/powerpoint/2010/main" val="309467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470067-8DDE-9891-398B-D55D93E33ACF}"/>
              </a:ext>
            </a:extLst>
          </p:cNvPr>
          <p:cNvSpPr txBox="1">
            <a:spLocks/>
          </p:cNvSpPr>
          <p:nvPr/>
        </p:nvSpPr>
        <p:spPr>
          <a:xfrm>
            <a:off x="3868599" y="254000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800" dirty="0"/>
              <a:t>What did you come up with?</a:t>
            </a:r>
          </a:p>
        </p:txBody>
      </p:sp>
    </p:spTree>
    <p:extLst>
      <p:ext uri="{BB962C8B-B14F-4D97-AF65-F5344CB8AC3E}">
        <p14:creationId xmlns:p14="http://schemas.microsoft.com/office/powerpoint/2010/main" val="47556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outputs information to the console (”the shell”) </a:t>
            </a:r>
          </a:p>
          <a:p>
            <a:r>
              <a:rPr lang="en-US" sz="2800" dirty="0"/>
              <a:t>Works on lots of different </a:t>
            </a:r>
            <a:r>
              <a:rPr lang="en-US" sz="2800" b="1" dirty="0"/>
              <a:t>data types</a:t>
            </a:r>
            <a:r>
              <a:rPr lang="en-US" sz="2800" dirty="0"/>
              <a:t> (strings, integers, floats, and many more!)</a:t>
            </a:r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is called on (“passed”) a </a:t>
            </a:r>
            <a:r>
              <a:rPr lang="en-US" sz="2800" b="1" dirty="0">
                <a:latin typeface="Courier" pitchFamily="2" charset="0"/>
              </a:rPr>
              <a:t>variable</a:t>
            </a:r>
            <a:r>
              <a:rPr lang="en-US" sz="2800" dirty="0"/>
              <a:t>, it outputs the </a:t>
            </a:r>
            <a:r>
              <a:rPr lang="en-US" sz="2800" b="1" dirty="0"/>
              <a:t>contents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2281" y="3765469"/>
            <a:ext cx="7609174" cy="1780309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C704EA-3E37-F549-AD40-56202746C5C8}"/>
              </a:ext>
            </a:extLst>
          </p:cNvPr>
          <p:cNvSpPr/>
          <p:nvPr/>
        </p:nvSpPr>
        <p:spPr>
          <a:xfrm>
            <a:off x="3869268" y="5074723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</a:t>
            </a:r>
            <a:r>
              <a:rPr lang="en-US" dirty="0"/>
              <a:t>t</a:t>
            </a:r>
            <a:r>
              <a:rPr lang="en-US"/>
              <a:t>he </a:t>
            </a:r>
            <a:r>
              <a:rPr lang="en-US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b="1" dirty="0">
                <a:latin typeface="Courier" pitchFamily="2" charset="0"/>
              </a:rPr>
              <a:t>()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outputs information to the console (”the shell”) </a:t>
            </a:r>
          </a:p>
          <a:p>
            <a:r>
              <a:rPr lang="en-US" sz="2800" dirty="0"/>
              <a:t>Works on lots of different </a:t>
            </a:r>
            <a:r>
              <a:rPr lang="en-US" sz="2800" b="1" dirty="0"/>
              <a:t>data types</a:t>
            </a:r>
            <a:r>
              <a:rPr lang="en-US" sz="2800" dirty="0"/>
              <a:t> (strings, integers, floats, and many more!)</a:t>
            </a:r>
          </a:p>
          <a:p>
            <a:r>
              <a:rPr lang="en-US" sz="2800" dirty="0"/>
              <a:t>When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is called on (“passed”) a </a:t>
            </a:r>
            <a:r>
              <a:rPr lang="en-US" sz="2800" b="1" dirty="0">
                <a:latin typeface="Courier" pitchFamily="2" charset="0"/>
              </a:rPr>
              <a:t>variable</a:t>
            </a:r>
            <a:r>
              <a:rPr lang="en-US" sz="2800" dirty="0"/>
              <a:t>, it outputs the </a:t>
            </a:r>
            <a:r>
              <a:rPr lang="en-US" sz="2800" b="1" dirty="0"/>
              <a:t>contents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E0C9D-4D4F-6F4C-AE35-C0B821A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2281" y="3765469"/>
            <a:ext cx="7609174" cy="178030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8C39-6D45-354A-B0CA-8B682F33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34A1-D99D-D44C-8A02-464A1E7E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Let’s write a </a:t>
            </a:r>
            <a:r>
              <a:rPr lang="en-US" sz="2800" dirty="0">
                <a:hlinkClick r:id="rId3"/>
              </a:rPr>
              <a:t>short program</a:t>
            </a:r>
            <a:r>
              <a:rPr lang="en-US" sz="2800" dirty="0"/>
              <a:t> that prints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CAIS117 #</a:t>
            </a:r>
          </a:p>
          <a:p>
            <a:pPr marL="0" indent="0" algn="ctr">
              <a:buNone/>
            </a:pPr>
            <a:r>
              <a:rPr lang="en-US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###########</a:t>
            </a:r>
          </a:p>
        </p:txBody>
      </p:sp>
    </p:spTree>
    <p:extLst>
      <p:ext uri="{BB962C8B-B14F-4D97-AF65-F5344CB8AC3E}">
        <p14:creationId xmlns:p14="http://schemas.microsoft.com/office/powerpoint/2010/main" val="23809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3" y="2544579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</p:spTree>
    <p:extLst>
      <p:ext uri="{BB962C8B-B14F-4D97-AF65-F5344CB8AC3E}">
        <p14:creationId xmlns:p14="http://schemas.microsoft.com/office/powerpoint/2010/main" val="238588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B7A-76B8-F043-822B-04311B65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000C-53CA-624A-81F5-897C9CE4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53" y="550887"/>
            <a:ext cx="7360170" cy="17688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if we wanted to be able to </a:t>
            </a:r>
          </a:p>
          <a:p>
            <a:pPr marL="0" indent="0" algn="ctr">
              <a:buNone/>
            </a:pPr>
            <a:r>
              <a:rPr lang="en-US" sz="2800" dirty="0"/>
              <a:t>print a banner around ANY word?</a:t>
            </a:r>
          </a:p>
          <a:p>
            <a:pPr marL="0" indent="0" algn="ctr">
              <a:buNone/>
            </a:pPr>
            <a:r>
              <a:rPr lang="en-US" sz="2800" dirty="0"/>
              <a:t>What would we need?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8DF65-2FCA-AF80-E41B-A7FFD6FEDC7A}"/>
              </a:ext>
            </a:extLst>
          </p:cNvPr>
          <p:cNvSpPr txBox="1"/>
          <p:nvPr/>
        </p:nvSpPr>
        <p:spPr>
          <a:xfrm>
            <a:off x="4092315" y="2839653"/>
            <a:ext cx="73601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be able to count how many characters are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03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B134A-B69D-C952-9865-C1FA238A52DD}"/>
              </a:ext>
            </a:extLst>
          </p:cNvPr>
          <p:cNvSpPr/>
          <p:nvPr/>
        </p:nvSpPr>
        <p:spPr>
          <a:xfrm>
            <a:off x="3989189" y="5212080"/>
            <a:ext cx="225632" cy="332509"/>
          </a:xfrm>
          <a:prstGeom prst="rect">
            <a:avLst/>
          </a:prstGeom>
          <a:solidFill>
            <a:srgbClr val="0D0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5F9D-DD0A-9940-8A60-71D01C7E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function: </a:t>
            </a:r>
            <a:r>
              <a:rPr lang="en-US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b="1" dirty="0">
                <a:latin typeface="Courier" pitchFamily="2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089-C2A8-134E-B13B-0CDDED96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takes in a string and gives back the string’s length (number of characters, including spaces)</a:t>
            </a:r>
          </a:p>
          <a:p>
            <a:r>
              <a:rPr lang="en-US" sz="2800" dirty="0"/>
              <a:t>Can be called on string </a:t>
            </a:r>
            <a:r>
              <a:rPr lang="en-US" sz="2800" b="1" dirty="0"/>
              <a:t>literals (</a:t>
            </a:r>
            <a:r>
              <a:rPr lang="en-US" sz="2800" b="1" dirty="0">
                <a:solidFill>
                  <a:srgbClr val="00B050"/>
                </a:solidFill>
                <a:latin typeface="Courier" pitchFamily="2" charset="0"/>
              </a:rPr>
              <a:t>“stuff in quotes”</a:t>
            </a:r>
            <a:r>
              <a:rPr lang="en-US" sz="2800" b="1" dirty="0"/>
              <a:t>) </a:t>
            </a:r>
            <a:r>
              <a:rPr lang="en-US" sz="2800" dirty="0"/>
              <a:t>or on </a:t>
            </a:r>
            <a:r>
              <a:rPr lang="en-US" sz="2800" b="1" dirty="0"/>
              <a:t>variables</a:t>
            </a:r>
            <a:r>
              <a:rPr lang="en-US" sz="2800" dirty="0"/>
              <a:t> whose contents are strings</a:t>
            </a:r>
          </a:p>
          <a:p>
            <a:r>
              <a:rPr lang="en-US" sz="2800" dirty="0"/>
              <a:t>Unlike </a:t>
            </a:r>
            <a:r>
              <a:rPr lang="en-US" sz="2800" b="1" dirty="0">
                <a:solidFill>
                  <a:srgbClr val="A325BE"/>
                </a:solidFill>
                <a:latin typeface="Courier" pitchFamily="2" charset="0"/>
              </a:rPr>
              <a:t>print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A325BE"/>
                </a:solidFill>
                <a:latin typeface="Courier" pitchFamily="2" charset="0"/>
              </a:rPr>
              <a:t>len</a:t>
            </a:r>
            <a:r>
              <a:rPr lang="en-US" sz="2800" b="1" dirty="0">
                <a:latin typeface="Courier" pitchFamily="2" charset="0"/>
              </a:rPr>
              <a:t>()</a:t>
            </a:r>
            <a:r>
              <a:rPr lang="en-US" sz="2800" dirty="0"/>
              <a:t> </a:t>
            </a:r>
            <a:r>
              <a:rPr lang="en-US" sz="2800" b="1" dirty="0"/>
              <a:t>returns </a:t>
            </a:r>
            <a:r>
              <a:rPr lang="en-US" sz="2800" dirty="0"/>
              <a:t>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54EEA-7DD6-9C4F-9433-49738457FCB4}"/>
              </a:ext>
            </a:extLst>
          </p:cNvPr>
          <p:cNvSpPr/>
          <p:nvPr/>
        </p:nvSpPr>
        <p:spPr>
          <a:xfrm>
            <a:off x="3645408" y="5212080"/>
            <a:ext cx="3602736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5465E-578C-B94E-AC7D-92B38B56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26103" y="4244552"/>
            <a:ext cx="7609174" cy="13332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703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524</TotalTime>
  <Words>931</Words>
  <Application>Microsoft Macintosh PowerPoint</Application>
  <PresentationFormat>Widescreen</PresentationFormat>
  <Paragraphs>141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Courier</vt:lpstr>
      <vt:lpstr>Menlo</vt:lpstr>
      <vt:lpstr>Wingdings 2</vt:lpstr>
      <vt:lpstr>Frame</vt:lpstr>
      <vt:lpstr>Why Does My Computer Do That? Intro to Coding with Python– User Input</vt:lpstr>
      <vt:lpstr>Plan for Today</vt:lpstr>
      <vt:lpstr>Recall: the print() function</vt:lpstr>
      <vt:lpstr>Recall: the print() function</vt:lpstr>
      <vt:lpstr>Refresher exercise</vt:lpstr>
      <vt:lpstr>Discussion</vt:lpstr>
      <vt:lpstr>Discussion</vt:lpstr>
      <vt:lpstr>Another function: len()</vt:lpstr>
      <vt:lpstr>Another function: len()</vt:lpstr>
      <vt:lpstr>Another function: len()</vt:lpstr>
      <vt:lpstr>Back to the 4 basic tasks</vt:lpstr>
      <vt:lpstr>Back to the 4 basic tasks</vt:lpstr>
      <vt:lpstr>Recall: variables</vt:lpstr>
      <vt:lpstr>Recall: variables</vt:lpstr>
      <vt:lpstr>Recall: variables</vt:lpstr>
      <vt:lpstr>Discussion</vt:lpstr>
      <vt:lpstr>The input() function</vt:lpstr>
      <vt:lpstr>The input() function</vt:lpstr>
      <vt:lpstr>Discussion</vt:lpstr>
      <vt:lpstr>Note: The eval() function</vt:lpstr>
      <vt:lpstr>Coding sprint: putting it all together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2023-09-11T18:55:43Z</dcterms:modified>
</cp:coreProperties>
</file>