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319" r:id="rId4"/>
    <p:sldId id="334" r:id="rId5"/>
    <p:sldId id="335" r:id="rId6"/>
    <p:sldId id="336" r:id="rId7"/>
    <p:sldId id="339" r:id="rId8"/>
    <p:sldId id="337" r:id="rId9"/>
    <p:sldId id="338" r:id="rId10"/>
    <p:sldId id="362" r:id="rId11"/>
    <p:sldId id="320" r:id="rId12"/>
    <p:sldId id="363" r:id="rId13"/>
    <p:sldId id="326" r:id="rId14"/>
    <p:sldId id="341" r:id="rId15"/>
    <p:sldId id="342" r:id="rId16"/>
    <p:sldId id="343" r:id="rId17"/>
    <p:sldId id="344" r:id="rId18"/>
    <p:sldId id="347" r:id="rId19"/>
    <p:sldId id="348" r:id="rId20"/>
    <p:sldId id="349" r:id="rId21"/>
    <p:sldId id="350" r:id="rId22"/>
    <p:sldId id="364" r:id="rId23"/>
    <p:sldId id="33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replit.com</a:t>
            </a:r>
            <a:r>
              <a:rPr lang="en-US" dirty="0"/>
              <a:t>/team/CAIS117-F23 </a:t>
            </a:r>
          </a:p>
          <a:p>
            <a:r>
              <a:rPr lang="en-US" dirty="0"/>
              <a:t>Let’s practice</a:t>
            </a:r>
            <a:r>
              <a:rPr lang="en-US" baseline="0" dirty="0"/>
              <a:t> a little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(show how changing the names of the variables doesn’t change how the program works</a:t>
            </a:r>
            <a:r>
              <a:rPr lang="mr-IN" baseline="0" dirty="0"/>
              <a:t>…</a:t>
            </a:r>
            <a:r>
              <a:rPr lang="en-US" baseline="0" dirty="0"/>
              <a:t> but it does change how it reads)</a:t>
            </a:r>
          </a:p>
          <a:p>
            <a:r>
              <a:rPr lang="en-US" baseline="0" dirty="0"/>
              <a:t>ex. name, favorite animal, least favorite animal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3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2552"/>
              </a:solidFill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D7D51-25E3-014D-9E69-3E0910002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25AF30-1240-804D-B1DC-012D0B5A2B01}"/>
              </a:ext>
            </a:extLst>
          </p:cNvPr>
          <p:cNvGrpSpPr/>
          <p:nvPr/>
        </p:nvGrpSpPr>
        <p:grpSpPr>
          <a:xfrm>
            <a:off x="5047237" y="1706560"/>
            <a:ext cx="4951562" cy="3802745"/>
            <a:chOff x="2096219" y="2052401"/>
            <a:chExt cx="4951562" cy="380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8CA378-AEF2-2D43-9A07-275483528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5849"/>
            <a:stretch/>
          </p:blipFill>
          <p:spPr>
            <a:xfrm>
              <a:off x="2096219" y="2052401"/>
              <a:ext cx="4951562" cy="20975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2A74-C672-6C44-A919-FB0927B28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679"/>
            <a:stretch/>
          </p:blipFill>
          <p:spPr>
            <a:xfrm>
              <a:off x="2682815" y="3757553"/>
              <a:ext cx="3778370" cy="209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09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2: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Two kinds of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numbers</a:t>
            </a:r>
            <a:r>
              <a:rPr lang="en-US" sz="2800" dirty="0"/>
              <a:t> in CS:</a:t>
            </a:r>
          </a:p>
          <a:p>
            <a:pPr lvl="1"/>
            <a:r>
              <a:rPr lang="en-US" sz="2400" dirty="0"/>
              <a:t>integers (“whole numbers”)</a:t>
            </a:r>
          </a:p>
          <a:p>
            <a:pPr lvl="1"/>
            <a:r>
              <a:rPr lang="en-US" sz="2400" dirty="0"/>
              <a:t>floats (“decimals” or “floating point numbers”)</a:t>
            </a:r>
          </a:p>
          <a:p>
            <a:r>
              <a:rPr lang="en-US" sz="2800" dirty="0"/>
              <a:t>In Python, the kind of number is implied by whether or not the number contains a </a:t>
            </a:r>
            <a:r>
              <a:rPr lang="en-US" sz="2800" b="1" dirty="0"/>
              <a:t>decimal point</a:t>
            </a:r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3.0</a:t>
            </a:r>
          </a:p>
          <a:p>
            <a:pPr marL="0" indent="0" algn="ctr">
              <a:buNone/>
            </a:pPr>
            <a:endParaRPr lang="en-US" sz="5400" dirty="0">
              <a:latin typeface="Courier" pitchFamily="2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70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23855" y="2397044"/>
            <a:ext cx="7596141" cy="2063912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Why do we care about </a:t>
            </a:r>
          </a:p>
          <a:p>
            <a:pPr marL="0" indent="0" algn="ctr">
              <a:buNone/>
            </a:pPr>
            <a:r>
              <a:rPr lang="en-US" sz="2800" dirty="0"/>
              <a:t>whether or not a number has a </a:t>
            </a:r>
            <a:r>
              <a:rPr lang="en-US" sz="2800" b="1" dirty="0"/>
              <a:t>decimal point</a:t>
            </a:r>
            <a:r>
              <a:rPr lang="en-US" sz="2800" dirty="0"/>
              <a:t>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7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973-5D57-0B4A-BF40-B753DF82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D43D-AB65-4A4A-AB0F-ED955CB0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Basic operators: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+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subtraction: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 -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multiplication: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division: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/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exponentiation: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**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(power)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modular arithmetic: 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%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(modulo)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values are allowed!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-3</a:t>
            </a:r>
          </a:p>
          <a:p>
            <a:pPr marL="0" indent="0" algn="ctr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21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69268" y="864108"/>
            <a:ext cx="7255932" cy="1408037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happens if we do the following?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6734" y="2793423"/>
            <a:ext cx="8001000" cy="3086100"/>
            <a:chOff x="571500" y="1879600"/>
            <a:chExt cx="8001000" cy="30861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1879600"/>
              <a:ext cx="8001000" cy="30861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110459" y="3425252"/>
              <a:ext cx="82446" cy="27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98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347034"/>
            <a:ext cx="8023380" cy="2789628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87C4DD9-AC6A-8A1B-D25D-115FD82F53AD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24122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44" y="2272145"/>
            <a:ext cx="8023379" cy="2789628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9277EF30-A7E2-6CD4-AD31-968F39D5563C}"/>
              </a:ext>
            </a:extLst>
          </p:cNvPr>
          <p:cNvSpPr txBox="1">
            <a:spLocks/>
          </p:cNvSpPr>
          <p:nvPr/>
        </p:nvSpPr>
        <p:spPr>
          <a:xfrm>
            <a:off x="3869268" y="864108"/>
            <a:ext cx="7255932" cy="1408037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There’s a shorthand for this!</a:t>
            </a:r>
          </a:p>
        </p:txBody>
      </p:sp>
    </p:spTree>
    <p:extLst>
      <p:ext uri="{BB962C8B-B14F-4D97-AF65-F5344CB8AC3E}">
        <p14:creationId xmlns:p14="http://schemas.microsoft.com/office/powerpoint/2010/main" val="56952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086" y="864108"/>
            <a:ext cx="7315200" cy="5120640"/>
          </a:xfrm>
        </p:spPr>
        <p:txBody>
          <a:bodyPr/>
          <a:lstStyle/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 = b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 = 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b = a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b = </a:t>
            </a: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 = c * 2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c = 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d = d </a:t>
            </a:r>
            <a:r>
              <a:rPr lang="mr-IN" sz="2400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10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# d = </a:t>
            </a:r>
          </a:p>
          <a:p>
            <a:pPr marL="2747963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40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NameError</a:t>
            </a: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2747963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# name 'd' is not defined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AA2998-0C3A-1F4F-A27F-8A8C188B56AC}"/>
              </a:ext>
            </a:extLst>
          </p:cNvPr>
          <p:cNvGrpSpPr/>
          <p:nvPr/>
        </p:nvGrpSpPr>
        <p:grpSpPr>
          <a:xfrm>
            <a:off x="8391853" y="1342228"/>
            <a:ext cx="3268390" cy="2339102"/>
            <a:chOff x="7460983" y="2668256"/>
            <a:chExt cx="3268390" cy="23391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AB2A5-F72D-3C4D-BCB6-2FF463C587FE}"/>
                </a:ext>
              </a:extLst>
            </p:cNvPr>
            <p:cNvSpPr txBox="1"/>
            <p:nvPr/>
          </p:nvSpPr>
          <p:spPr>
            <a:xfrm>
              <a:off x="8003947" y="2668256"/>
              <a:ext cx="2725426" cy="2339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are called</a:t>
              </a:r>
            </a:p>
            <a:p>
              <a:pPr algn="ctr"/>
              <a:r>
                <a:rPr lang="en-US" sz="28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comments: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they are not executed 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 the interpreter,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but are useful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making </a:t>
              </a:r>
            </a:p>
            <a:p>
              <a:pPr algn="ctr"/>
              <a:r>
                <a:rPr lang="en-US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 readable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4E0F32FA-C97B-1346-824C-D1330A17AA42}"/>
                </a:ext>
              </a:extLst>
            </p:cNvPr>
            <p:cNvSpPr/>
            <p:nvPr/>
          </p:nvSpPr>
          <p:spPr>
            <a:xfrm rot="11532269" flipV="1">
              <a:off x="7460983" y="343198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31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10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20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33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71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variables</a:t>
            </a:r>
          </a:p>
          <a:p>
            <a:r>
              <a:rPr lang="en-US" sz="2800" dirty="0"/>
              <a:t>Numeric values and basic operations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 = b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 = a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482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useful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9250" indent="-342900">
              <a:spcBef>
                <a:spcPts val="0"/>
              </a:spcBef>
              <a:buClrTx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Simultaneous assignment: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a, b, c = 10, 20, 30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357188" indent="-357188">
              <a:spcBef>
                <a:spcPts val="0"/>
              </a:spcBef>
              <a:buClrTx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Swapping variables:</a:t>
            </a: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2800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a, b = b, a</a:t>
            </a:r>
            <a:endParaRPr lang="en-US" sz="2800" dirty="0">
              <a:solidFill>
                <a:schemeClr val="bg1">
                  <a:lumMod val="65000"/>
                </a:schemeClr>
              </a:solidFill>
              <a:effectLst>
                <a:glow rad="101600">
                  <a:srgbClr val="FFC000">
                    <a:alpha val="60000"/>
                  </a:srgbClr>
                </a:glow>
              </a:effectLst>
              <a:latin typeface="Courier" charset="0"/>
              <a:ea typeface="Courier" charset="0"/>
              <a:cs typeface="Courier" charset="0"/>
            </a:endParaRPr>
          </a:p>
          <a:p>
            <a:pPr marL="2747963" indent="0">
              <a:spcBef>
                <a:spcPts val="0"/>
              </a:spcBef>
              <a:buClr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c = c *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7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exercise: unit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Find a partner, and write a program that asks the user to </a:t>
            </a:r>
            <a:r>
              <a:rPr lang="en-US" sz="24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400" b="1" dirty="0">
                <a:latin typeface="Courier" pitchFamily="2" charset="0"/>
              </a:rPr>
              <a:t>()</a:t>
            </a:r>
            <a:r>
              <a:rPr lang="en-US" sz="2400" dirty="0"/>
              <a:t> a number representing a file size in </a:t>
            </a:r>
            <a:r>
              <a:rPr lang="en-US" sz="2400" b="1" dirty="0"/>
              <a:t>Kb</a:t>
            </a:r>
            <a:endParaRPr lang="en-US" sz="2400" b="1" dirty="0">
              <a:latin typeface="Courier" pitchFamily="2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an appropriate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the equivalent size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bytes, Mb, and Gb: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byte = 8 bits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Kb = 1024 bytes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Mb = 1024 Kb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 Gb = 1024 Mb</a:t>
            </a:r>
          </a:p>
          <a:p>
            <a:r>
              <a:rPr lang="en-US" sz="24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sz="2400" dirty="0">
                <a:cs typeface="Arial" panose="020B0604020202020204" pitchFamily="34" charset="0"/>
              </a:rPr>
              <a:t>e </a:t>
            </a:r>
            <a:r>
              <a:rPr lang="en-US" sz="2400" b="1" dirty="0"/>
              <a:t>converted sizes </a:t>
            </a:r>
            <a:r>
              <a:rPr lang="en-US" sz="2400" dirty="0"/>
              <a:t>to the screen (ascending)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 See if you can print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beside each of the values (try the </a:t>
            </a:r>
            <a:r>
              <a:rPr lang="en-US" sz="24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str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method)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498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8D89432-FA0F-8E6B-F346-FBBE912F4E18}"/>
              </a:ext>
            </a:extLst>
          </p:cNvPr>
          <p:cNvSpPr txBox="1">
            <a:spLocks/>
          </p:cNvSpPr>
          <p:nvPr/>
        </p:nvSpPr>
        <p:spPr>
          <a:xfrm>
            <a:off x="3823855" y="2397044"/>
            <a:ext cx="7596141" cy="2063912"/>
          </a:xfrm>
          <a:prstGeom prst="roundRect">
            <a:avLst/>
          </a:prstGeom>
          <a:ln w="10795" cap="flat" cmpd="sng" algn="ctr">
            <a:noFill/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211612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1: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52175" y="3733025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45902" y="4765453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93112" y="4220853"/>
            <a:ext cx="182932" cy="773971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128" y="848220"/>
            <a:ext cx="8304551" cy="4876800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want to use descriptive variable names</a:t>
            </a:r>
          </a:p>
          <a:p>
            <a:r>
              <a:rPr lang="en-US" sz="2800" dirty="0"/>
              <a:t>Some words in Python* are reserved as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rPr>
              <a:t>keywords</a:t>
            </a:r>
            <a:r>
              <a:rPr lang="en-US" sz="2800" dirty="0"/>
              <a:t>, and cannot be used as a variable name:</a:t>
            </a:r>
          </a:p>
          <a:p>
            <a:pPr marL="17145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and as assert break class continue def del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else except exec finally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from global if import </a:t>
            </a:r>
            <a:r>
              <a:rPr lang="en-US" sz="2400" b="1" dirty="0">
                <a:solidFill>
                  <a:srgbClr val="FF91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is lambda not or pass raise return try while with yield</a:t>
            </a:r>
          </a:p>
          <a:p>
            <a:pPr marL="171450" indent="-171450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04475" y="6581002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 other languages have their own set 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of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5537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/>
              <a:t>Rule 1</a:t>
            </a:r>
            <a:r>
              <a:rPr lang="en-US" sz="3200" dirty="0"/>
              <a:t>: variable name must be at least 1 character long</a:t>
            </a:r>
          </a:p>
          <a:p>
            <a:endParaRPr lang="en-US" sz="3200" dirty="0"/>
          </a:p>
          <a:p>
            <a:r>
              <a:rPr lang="en-US" sz="3200" b="1" dirty="0"/>
              <a:t>Rule 2</a:t>
            </a:r>
            <a:r>
              <a:rPr lang="en-US" sz="3200" dirty="0"/>
              <a:t>: 1</a:t>
            </a:r>
            <a:r>
              <a:rPr lang="en-US" sz="3200" baseline="30000" dirty="0"/>
              <a:t>st</a:t>
            </a:r>
            <a:r>
              <a:rPr lang="en-US" sz="3200" dirty="0"/>
              <a:t> character must be alphabetic </a:t>
            </a:r>
          </a:p>
          <a:p>
            <a:pPr marL="1262063" indent="0">
              <a:spcBef>
                <a:spcPts val="0"/>
              </a:spcBef>
              <a:buNone/>
            </a:pPr>
            <a:r>
              <a:rPr lang="en-US" dirty="0"/>
              <a:t>(uppercase letter, lowercase letter, or underscore)</a:t>
            </a:r>
          </a:p>
          <a:p>
            <a:endParaRPr lang="en-US" sz="3200" b="1" dirty="0"/>
          </a:p>
          <a:p>
            <a:r>
              <a:rPr lang="en-US" sz="3200" b="1" dirty="0"/>
              <a:t>Rule 3: </a:t>
            </a:r>
            <a:r>
              <a:rPr lang="en-US" sz="3200" dirty="0"/>
              <a:t>variable names can contain letters, numbers, and underscores (but not spaces or other punctuation)</a:t>
            </a:r>
          </a:p>
        </p:txBody>
      </p:sp>
    </p:spTree>
    <p:extLst>
      <p:ext uri="{BB962C8B-B14F-4D97-AF65-F5344CB8AC3E}">
        <p14:creationId xmlns:p14="http://schemas.microsoft.com/office/powerpoint/2010/main" val="20107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These aren’t </a:t>
            </a:r>
            <a:r>
              <a:rPr lang="en-US" sz="2800" i="1" dirty="0"/>
              <a:t>rules</a:t>
            </a:r>
            <a:r>
              <a:rPr lang="en-US" sz="2800" dirty="0"/>
              <a:t> (i.e. Python won’t throw an error), but they make life a lot easier if you follow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98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/>
              <a:t>Convention 1</a:t>
            </a:r>
            <a:r>
              <a:rPr lang="en-US" sz="2800" dirty="0"/>
              <a:t>: the name of the variable should tell you something about what the variable contains, e.g.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name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is better than </a:t>
            </a:r>
          </a:p>
          <a:p>
            <a:pPr marL="635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blah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“Jordan”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77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/>
              <a:t>Convention 2</a:t>
            </a:r>
            <a:r>
              <a:rPr lang="en-US" sz="2800" dirty="0"/>
              <a:t>: if you want to use multiple words as a variable name, separate them using _underscores_, or camel case e.g.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first_name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err="1">
                <a:latin typeface="Courier" charset="0"/>
                <a:ea typeface="Courier" charset="0"/>
                <a:cs typeface="Courier" charset="0"/>
              </a:rPr>
              <a:t>lastName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pPr marL="0" indent="0" algn="ctr">
              <a:buNone/>
            </a:pPr>
            <a:r>
              <a:rPr lang="en-US" sz="2800" dirty="0"/>
              <a:t>(but stick to one convention)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1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These aren’t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rules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(i.e. Python won’t throw an error), but they make life a lot easier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1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the name of the variable should tell you something about what the variable contains, e.g.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Convention 2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: if you want to use multiple words as a variable name, separate them using _underscores_, or camel case e.g.</a:t>
            </a:r>
          </a:p>
          <a:p>
            <a:r>
              <a:rPr lang="en-US" sz="2800" b="1" dirty="0"/>
              <a:t>Convention 3:</a:t>
            </a:r>
            <a:r>
              <a:rPr lang="en-US" sz="2800" dirty="0"/>
              <a:t> if the value isn’t going to change (i.e. the variable is a constant), use ALL CAPS, e.g.</a:t>
            </a:r>
            <a:endParaRPr lang="en-US" sz="2800" b="1" dirty="0"/>
          </a:p>
          <a:p>
            <a:pPr marL="0" indent="0" algn="ctr">
              <a:buNone/>
            </a:pPr>
            <a:endParaRPr lang="en-US" sz="28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PI = 3.14159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204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545</TotalTime>
  <Words>1008</Words>
  <Application>Microsoft Macintosh PowerPoint</Application>
  <PresentationFormat>Widescreen</PresentationFormat>
  <Paragraphs>165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Hebrew</vt:lpstr>
      <vt:lpstr>Calibri</vt:lpstr>
      <vt:lpstr>Corbel</vt:lpstr>
      <vt:lpstr>Courier</vt:lpstr>
      <vt:lpstr>Wingdings 2</vt:lpstr>
      <vt:lpstr>Frame</vt:lpstr>
      <vt:lpstr>Why Does My Computer Do That? Intro to Coding with Python– Numbers</vt:lpstr>
      <vt:lpstr>Plan for Today</vt:lpstr>
      <vt:lpstr>(RECAP) Core concept 1: variables</vt:lpstr>
      <vt:lpstr>Keywords</vt:lpstr>
      <vt:lpstr>More about naming variables</vt:lpstr>
      <vt:lpstr>Naming conventions</vt:lpstr>
      <vt:lpstr>Naming conventions</vt:lpstr>
      <vt:lpstr>Naming conventions</vt:lpstr>
      <vt:lpstr>Naming conventions</vt:lpstr>
      <vt:lpstr>PowerPoint Presentation</vt:lpstr>
      <vt:lpstr>(RECAP) Core concept 2: numeric values</vt:lpstr>
      <vt:lpstr>Discussion</vt:lpstr>
      <vt:lpstr>Math</vt:lpstr>
      <vt:lpstr>Overwriting variables</vt:lpstr>
      <vt:lpstr>Incrementing variables</vt:lpstr>
      <vt:lpstr>Incrementing variables</vt:lpstr>
      <vt:lpstr>Quick exercise</vt:lpstr>
      <vt:lpstr>Some more useful shorthand</vt:lpstr>
      <vt:lpstr>Some more useful shorthand</vt:lpstr>
      <vt:lpstr>Some more useful shorthand</vt:lpstr>
      <vt:lpstr>Some more useful shorthand</vt:lpstr>
      <vt:lpstr>Quick exercise: unit conversion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23</cp:revision>
  <dcterms:created xsi:type="dcterms:W3CDTF">2023-08-03T18:49:17Z</dcterms:created>
  <dcterms:modified xsi:type="dcterms:W3CDTF">2023-09-14T17:04:56Z</dcterms:modified>
</cp:coreProperties>
</file>