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2"/>
  </p:notesMasterIdLst>
  <p:sldIdLst>
    <p:sldId id="256" r:id="rId2"/>
    <p:sldId id="257" r:id="rId3"/>
    <p:sldId id="370" r:id="rId4"/>
    <p:sldId id="323" r:id="rId5"/>
    <p:sldId id="351" r:id="rId6"/>
    <p:sldId id="353" r:id="rId7"/>
    <p:sldId id="355" r:id="rId8"/>
    <p:sldId id="356" r:id="rId9"/>
    <p:sldId id="352" r:id="rId10"/>
    <p:sldId id="374" r:id="rId11"/>
    <p:sldId id="375" r:id="rId12"/>
    <p:sldId id="376" r:id="rId13"/>
    <p:sldId id="373" r:id="rId14"/>
    <p:sldId id="359" r:id="rId15"/>
    <p:sldId id="362" r:id="rId16"/>
    <p:sldId id="367" r:id="rId17"/>
    <p:sldId id="358" r:id="rId18"/>
    <p:sldId id="357" r:id="rId19"/>
    <p:sldId id="369" r:id="rId20"/>
    <p:sldId id="3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86089"/>
  </p:normalViewPr>
  <p:slideViewPr>
    <p:cSldViewPr snapToGrid="0">
      <p:cViewPr varScale="1">
        <p:scale>
          <a:sx n="88" d="100"/>
          <a:sy n="88" d="100"/>
        </p:scale>
        <p:origin x="17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the first 2 characters</a:t>
            </a:r>
          </a:p>
          <a:p>
            <a:r>
              <a:rPr lang="en-US" dirty="0"/>
              <a:t>Remove everything but the last two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71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the first 2 characters</a:t>
            </a:r>
          </a:p>
          <a:p>
            <a:r>
              <a:rPr lang="en-US" dirty="0"/>
              <a:t>Remove everything but the last two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8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Does My Computer Do That? Intro to Coding with Python– Strings and String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8219" y="864108"/>
            <a:ext cx="8354290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List is an ordered collection of objects</a:t>
            </a:r>
          </a:p>
          <a:p>
            <a:pPr lvl="1"/>
            <a:r>
              <a:rPr lang="en-US" sz="2200" dirty="0"/>
              <a:t>Ex.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[“a”, “b”, “c”]</a:t>
            </a:r>
          </a:p>
          <a:p>
            <a:pPr lvl="2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[“cat”, “dog”, “moose”, “cow”]</a:t>
            </a:r>
          </a:p>
          <a:p>
            <a:pPr lvl="2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[TRUE, FALSE, FALSE]</a:t>
            </a:r>
          </a:p>
          <a:p>
            <a:pPr lvl="2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[90, 110, 14, 67]</a:t>
            </a:r>
          </a:p>
        </p:txBody>
      </p:sp>
    </p:spTree>
    <p:extLst>
      <p:ext uri="{BB962C8B-B14F-4D97-AF65-F5344CB8AC3E}">
        <p14:creationId xmlns:p14="http://schemas.microsoft.com/office/powerpoint/2010/main" val="88736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8219" y="864108"/>
            <a:ext cx="8354290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List is an ordered collection of objects</a:t>
            </a:r>
          </a:p>
          <a:p>
            <a:pPr lvl="1"/>
            <a:r>
              <a:rPr lang="en-US" sz="2200" dirty="0"/>
              <a:t>Ex.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[“a”, “b”, “c”]</a:t>
            </a:r>
          </a:p>
          <a:p>
            <a:pPr lvl="2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[“cat”, “dog”, “moose”, “cow”]</a:t>
            </a:r>
          </a:p>
          <a:p>
            <a:pPr lvl="2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[TRUE, FALSE, FALSE]</a:t>
            </a:r>
          </a:p>
          <a:p>
            <a:pPr lvl="2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[90, 110, 14, 67]</a:t>
            </a:r>
          </a:p>
          <a:p>
            <a:r>
              <a:rPr lang="en-US" sz="2400" dirty="0">
                <a:cs typeface="Consolas" panose="020B0609020204030204" pitchFamily="49" charset="0"/>
              </a:rPr>
              <a:t>Items in a list are indexed</a:t>
            </a:r>
          </a:p>
          <a:p>
            <a:pPr marL="0" indent="0">
              <a:buNone/>
            </a:pPr>
            <a:endParaRPr lang="en-US" sz="2400" dirty="0"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EE6A3C-5DF6-E501-F75C-2733E77A8A44}"/>
              </a:ext>
            </a:extLst>
          </p:cNvPr>
          <p:cNvSpPr/>
          <p:nvPr/>
        </p:nvSpPr>
        <p:spPr>
          <a:xfrm>
            <a:off x="4317971" y="3765621"/>
            <a:ext cx="590738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[X, Y, Z, W, V]</a:t>
            </a:r>
          </a:p>
          <a:p>
            <a:pPr algn="ctr"/>
            <a:r>
              <a:rPr lang="en-US" sz="54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0  1  2  3  4</a:t>
            </a:r>
            <a:endParaRPr lang="en-US" sz="54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8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8219" y="864108"/>
            <a:ext cx="8354290" cy="544960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List is an ordered collection of objects</a:t>
            </a:r>
          </a:p>
          <a:p>
            <a:pPr lvl="1"/>
            <a:r>
              <a:rPr lang="en-US" sz="2400" dirty="0"/>
              <a:t>Ex.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[“a”, “b”, “c”]</a:t>
            </a:r>
          </a:p>
          <a:p>
            <a:pPr lvl="2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[“cat”, “dog”, “moose”, “cow”]</a:t>
            </a:r>
          </a:p>
          <a:p>
            <a:pPr lvl="2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[TRUE, FALSE, FALSE]</a:t>
            </a:r>
          </a:p>
          <a:p>
            <a:pPr lvl="2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[90, 110, 14, 67]</a:t>
            </a:r>
          </a:p>
          <a:p>
            <a:r>
              <a:rPr lang="en-US" sz="2400" dirty="0">
                <a:cs typeface="Consolas" panose="020B0609020204030204" pitchFamily="49" charset="0"/>
              </a:rPr>
              <a:t>Items in a list are indexed</a:t>
            </a:r>
          </a:p>
          <a:p>
            <a:endParaRPr lang="en-US" sz="2400" dirty="0">
              <a:cs typeface="Consolas" panose="020B0609020204030204" pitchFamily="49" charset="0"/>
            </a:endParaRPr>
          </a:p>
          <a:p>
            <a:endParaRPr lang="en-US" sz="2400" dirty="0">
              <a:cs typeface="Consolas" panose="020B0609020204030204" pitchFamily="49" charset="0"/>
            </a:endParaRPr>
          </a:p>
          <a:p>
            <a:endParaRPr lang="en-US" sz="2400" dirty="0">
              <a:cs typeface="Consolas" panose="020B0609020204030204" pitchFamily="49" charset="0"/>
            </a:endParaRPr>
          </a:p>
          <a:p>
            <a:r>
              <a:rPr lang="en-US" sz="2400" dirty="0">
                <a:cs typeface="Consolas" panose="020B0609020204030204" pitchFamily="49" charset="0"/>
              </a:rPr>
              <a:t>To got one item, we use the index </a:t>
            </a:r>
          </a:p>
          <a:p>
            <a:pPr lvl="1"/>
            <a:r>
              <a:rPr lang="en-US" sz="2400" dirty="0">
                <a:cs typeface="Consolas" panose="020B0609020204030204" pitchFamily="49" charset="0"/>
              </a:rPr>
              <a:t>Ex.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[2] </a:t>
            </a:r>
            <a:r>
              <a:rPr lang="en-US" sz="2400" dirty="0">
                <a:cs typeface="Consolas" panose="020B0609020204030204" pitchFamily="49" charset="0"/>
              </a:rPr>
              <a:t>will give us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pPr marL="0" indent="0">
              <a:buNone/>
            </a:pPr>
            <a:endParaRPr lang="en-US" sz="2400" dirty="0"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EE6A3C-5DF6-E501-F75C-2733E77A8A44}"/>
              </a:ext>
            </a:extLst>
          </p:cNvPr>
          <p:cNvSpPr/>
          <p:nvPr/>
        </p:nvSpPr>
        <p:spPr>
          <a:xfrm>
            <a:off x="3566033" y="3540540"/>
            <a:ext cx="819647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[X, Y, Z, W, V]</a:t>
            </a:r>
          </a:p>
          <a:p>
            <a:pPr algn="ctr"/>
            <a:r>
              <a:rPr lang="en-US" sz="54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0  1  2  3  4</a:t>
            </a:r>
            <a:endParaRPr lang="en-US" sz="54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069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individual letters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08219" y="864108"/>
                <a:ext cx="8354290" cy="512064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One way to think about a </a:t>
                </a:r>
                <a:r>
                  <a:rPr lang="en-US" sz="2400" b="1" dirty="0">
                    <a:latin typeface="Courier" pitchFamily="2" charset="0"/>
                  </a:rPr>
                  <a:t>string</a:t>
                </a:r>
                <a:r>
                  <a:rPr lang="en-US" sz="2400" dirty="0"/>
                  <a:t> is as a </a:t>
                </a:r>
                <a:r>
                  <a:rPr lang="en-US" sz="2400" b="1" dirty="0">
                    <a:latin typeface="Courier" pitchFamily="2" charset="0"/>
                  </a:rPr>
                  <a:t>list</a:t>
                </a:r>
                <a:r>
                  <a:rPr lang="en-US" sz="2400" dirty="0"/>
                  <a:t> of letters:</a:t>
                </a:r>
              </a:p>
              <a:p>
                <a:pPr marL="1201738" indent="0">
                  <a:buNone/>
                </a:pP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name =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“Jordan” </a:t>
                </a:r>
              </a:p>
              <a:p>
                <a:pPr marL="212090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 [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‘J’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‘o’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‘r’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‘d’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‘a’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‘n’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]</a:t>
                </a:r>
              </a:p>
              <a:p>
                <a:pPr marL="2921000" indent="0">
                  <a:spcBef>
                    <a:spcPts val="0"/>
                  </a:spcBef>
                  <a:buNone/>
                </a:pPr>
                <a:r>
                  <a:rPr lang="en-US" sz="1400" dirty="0"/>
                  <a:t>0                          1                       2                       3                      4                        5 </a:t>
                </a:r>
              </a:p>
              <a:p>
                <a:pPr marL="2921000" indent="0">
                  <a:spcBef>
                    <a:spcPts val="0"/>
                  </a:spcBef>
                  <a:buNone/>
                </a:pPr>
                <a:endParaRPr lang="en-US" sz="1400" dirty="0"/>
              </a:p>
              <a:p>
                <a:r>
                  <a:rPr lang="en-US" sz="2400" b="1" dirty="0"/>
                  <a:t>Question</a:t>
                </a:r>
                <a:r>
                  <a:rPr lang="en-US" sz="2400" dirty="0"/>
                  <a:t>: how would I print out the 3</a:t>
                </a:r>
                <a:r>
                  <a:rPr lang="en-US" sz="2400" baseline="30000" dirty="0"/>
                  <a:t>rd</a:t>
                </a:r>
                <a:r>
                  <a:rPr lang="en-US" sz="2400" dirty="0"/>
                  <a:t> letter (position 2)?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print(name[2])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8219" y="864108"/>
                <a:ext cx="8354290" cy="5120640"/>
              </a:xfrm>
              <a:blipFill>
                <a:blip r:embed="rId2"/>
                <a:stretch>
                  <a:fillRect l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15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“Slicing” (getting a substring)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about the 2</a:t>
            </a:r>
            <a:r>
              <a:rPr lang="en-US" sz="2400" baseline="30000" dirty="0"/>
              <a:t>nd</a:t>
            </a:r>
            <a:r>
              <a:rPr lang="en-US" sz="2400" dirty="0"/>
              <a:t> - 5</a:t>
            </a:r>
            <a:r>
              <a:rPr lang="en-US" sz="2400" baseline="30000" dirty="0"/>
              <a:t>th</a:t>
            </a:r>
            <a:r>
              <a:rPr lang="en-US" sz="2400" dirty="0"/>
              <a:t> letters (positions 1-4)?</a:t>
            </a:r>
          </a:p>
          <a:p>
            <a:pPr marL="0" indent="0" algn="ctr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print(name[1:5])</a:t>
            </a:r>
            <a:endParaRPr lang="en-US" sz="2400" dirty="0">
              <a:ea typeface="Courier" charset="0"/>
              <a:cs typeface="Courier" charset="0"/>
            </a:endParaRPr>
          </a:p>
          <a:p>
            <a:r>
              <a:rPr lang="en-US" sz="2400" dirty="0">
                <a:ea typeface="Courier" charset="0"/>
                <a:cs typeface="Courier" charset="0"/>
              </a:rPr>
              <a:t>What happens if we do this?</a:t>
            </a:r>
          </a:p>
          <a:p>
            <a:pPr marL="0" indent="0" algn="ctr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print(name[2:])</a:t>
            </a:r>
          </a:p>
          <a:p>
            <a:r>
              <a:rPr lang="en-US" sz="2400" dirty="0">
                <a:ea typeface="Courier" charset="0"/>
                <a:cs typeface="Courier" charset="0"/>
              </a:rPr>
              <a:t>What about this?</a:t>
            </a:r>
          </a:p>
          <a:p>
            <a:pPr marL="0" indent="0" algn="ctr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print(name[-2:])</a:t>
            </a:r>
          </a:p>
          <a:p>
            <a:endParaRPr lang="en-US" sz="2400" dirty="0">
              <a:ea typeface="Courier" charset="0"/>
              <a:cs typeface="Courier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29A7FB-054A-7B49-9DFF-B56C856CDE01}"/>
              </a:ext>
            </a:extLst>
          </p:cNvPr>
          <p:cNvGrpSpPr/>
          <p:nvPr/>
        </p:nvGrpSpPr>
        <p:grpSpPr>
          <a:xfrm>
            <a:off x="8270977" y="1966856"/>
            <a:ext cx="2779643" cy="1268205"/>
            <a:chOff x="6134762" y="2780266"/>
            <a:chExt cx="2779643" cy="126820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93B600-EB5F-C74F-B028-11FC3AEEFD35}"/>
                </a:ext>
              </a:extLst>
            </p:cNvPr>
            <p:cNvSpPr txBox="1"/>
            <p:nvPr/>
          </p:nvSpPr>
          <p:spPr>
            <a:xfrm>
              <a:off x="6802929" y="3217474"/>
              <a:ext cx="21114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 to, but </a:t>
              </a:r>
            </a:p>
            <a:p>
              <a:pPr algn="ctr"/>
              <a:r>
                <a:rPr lang="en-US" sz="2400" b="1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including</a:t>
              </a:r>
            </a:p>
          </p:txBody>
        </p:sp>
        <p:sp>
          <p:nvSpPr>
            <p:cNvPr id="7" name="Circular Arrow 6">
              <a:extLst>
                <a:ext uri="{FF2B5EF4-FFF2-40B4-BE49-F238E27FC236}">
                  <a16:creationId xmlns:a16="http://schemas.microsoft.com/office/drawing/2014/main" id="{7B76C4B5-EB28-E945-807A-872B8419A673}"/>
                </a:ext>
              </a:extLst>
            </p:cNvPr>
            <p:cNvSpPr/>
            <p:nvPr/>
          </p:nvSpPr>
          <p:spPr>
            <a:xfrm rot="19811118" flipH="1" flipV="1">
              <a:off x="6134762" y="2780266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24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031A-CD0B-BB44-ABF7-23791FA8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1984248"/>
            <a:ext cx="2701637" cy="2684734"/>
          </a:xfrm>
        </p:spPr>
        <p:txBody>
          <a:bodyPr/>
          <a:lstStyle/>
          <a:p>
            <a:r>
              <a:rPr lang="en-US" dirty="0"/>
              <a:t>15-minute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5BC64-0C26-8B49-88CD-F98DFBD3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Given this string: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Write a short program that uses </a:t>
            </a:r>
            <a:r>
              <a:rPr lang="en-US" sz="2400" b="1" dirty="0"/>
              <a:t>slicing</a:t>
            </a:r>
            <a:r>
              <a:rPr lang="en-US" sz="2400" dirty="0"/>
              <a:t> to produce</a:t>
            </a:r>
            <a:r>
              <a:rPr lang="en-US" sz="2400" b="1" dirty="0"/>
              <a:t>: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CC722-5228-9843-9404-5BAEE6465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192" y="1984248"/>
            <a:ext cx="5509455" cy="2386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B127BC-D4CB-A540-8E63-E3CF89474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968" y="3918481"/>
            <a:ext cx="4025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28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What did you come up with?</a:t>
            </a:r>
            <a:endParaRPr lang="en-US" sz="28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8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as objects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88383E-7691-624D-933F-0EBEA94D9592}"/>
              </a:ext>
            </a:extLst>
          </p:cNvPr>
          <p:cNvGrpSpPr/>
          <p:nvPr/>
        </p:nvGrpSpPr>
        <p:grpSpPr>
          <a:xfrm>
            <a:off x="5613806" y="1764441"/>
            <a:ext cx="3735299" cy="3319973"/>
            <a:chOff x="289560" y="4620755"/>
            <a:chExt cx="1935480" cy="17202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F7D572-6A7B-DE48-9D5D-CAA6310912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7719"/>
            <a:stretch/>
          </p:blipFill>
          <p:spPr>
            <a:xfrm>
              <a:off x="289560" y="4620755"/>
              <a:ext cx="1935480" cy="152890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7D13BA-40F1-1340-9142-930A4AABD980}"/>
                </a:ext>
              </a:extLst>
            </p:cNvPr>
            <p:cNvSpPr txBox="1"/>
            <p:nvPr/>
          </p:nvSpPr>
          <p:spPr>
            <a:xfrm>
              <a:off x="772971" y="6149657"/>
              <a:ext cx="968659" cy="1913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“object-oriented”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096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methods for working with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685423" cy="5120640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s.lower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2400" dirty="0"/>
              <a:t>: convert the string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2400" dirty="0">
                <a:latin typeface="Arial" panose="020B0604020202020204" pitchFamily="34" charset="0"/>
                <a:ea typeface="Courier" charset="0"/>
                <a:cs typeface="Arial" panose="020B0604020202020204" pitchFamily="34" charset="0"/>
              </a:rPr>
              <a:t> </a:t>
            </a:r>
            <a:r>
              <a:rPr lang="en-US" sz="2400" dirty="0"/>
              <a:t>to lowercase</a:t>
            </a:r>
          </a:p>
          <a:p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s.upper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2400" dirty="0"/>
              <a:t>: convert the string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2400" dirty="0">
                <a:latin typeface="Arial" panose="020B0604020202020204" pitchFamily="34" charset="0"/>
                <a:ea typeface="Courier" charset="0"/>
                <a:cs typeface="Arial" panose="020B0604020202020204" pitchFamily="34" charset="0"/>
              </a:rPr>
              <a:t> </a:t>
            </a:r>
            <a:r>
              <a:rPr lang="en-US" sz="2400" dirty="0"/>
              <a:t>to UPPERCASE</a:t>
            </a:r>
          </a:p>
          <a:p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s.strip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2400" dirty="0"/>
              <a:t>: remove whitespace from the start / end of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</a:t>
            </a:r>
            <a:endParaRPr lang="en-US" sz="2400" dirty="0"/>
          </a:p>
          <a:p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s.replace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'old'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'new'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400" dirty="0"/>
              <a:t>: replace all occurrences of 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'old'</a:t>
            </a:r>
            <a:r>
              <a:rPr lang="en-US" sz="2400" dirty="0"/>
              <a:t> in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 </a:t>
            </a:r>
            <a:r>
              <a:rPr lang="en-US" sz="2400" dirty="0"/>
              <a:t>by 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'new'</a:t>
            </a:r>
          </a:p>
          <a:p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s.split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(c)</a:t>
            </a:r>
            <a:r>
              <a:rPr lang="en-US" sz="2400" dirty="0"/>
              <a:t>: slice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/>
              <a:t>into pieces using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400" dirty="0"/>
              <a:t> as a delimiter</a:t>
            </a:r>
          </a:p>
          <a:p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s.join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(list)</a:t>
            </a:r>
            <a:r>
              <a:rPr lang="en-US" sz="2400" dirty="0"/>
              <a:t>: opposite of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split()</a:t>
            </a:r>
            <a:r>
              <a:rPr lang="en-US" sz="2400" dirty="0"/>
              <a:t>, join the elements in the list together using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2400" dirty="0"/>
              <a:t> as the delimiter, e.g.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'-'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.join([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'b'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'c'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])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 a-b-c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391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0484-819C-204C-9A87-3D4BDDA5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0E6C-6C65-CA48-BE5B-6D600F2B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ourier" pitchFamily="2" charset="0"/>
              </a:rPr>
              <a:t>strings</a:t>
            </a:r>
            <a:r>
              <a:rPr lang="en-US" sz="2400" dirty="0"/>
              <a:t> in python are </a:t>
            </a:r>
            <a:r>
              <a:rPr lang="en-US" sz="2400" b="1" dirty="0"/>
              <a:t>immutable </a:t>
            </a:r>
            <a:r>
              <a:rPr lang="en-US" sz="2400" dirty="0"/>
              <a:t>(along with </a:t>
            </a:r>
            <a:r>
              <a:rPr lang="en-US" sz="2400" b="1" dirty="0" err="1">
                <a:latin typeface="Courier" pitchFamily="2" charset="0"/>
              </a:rPr>
              <a:t>ints</a:t>
            </a:r>
            <a:r>
              <a:rPr lang="en-US" sz="2400" dirty="0"/>
              <a:t>, </a:t>
            </a:r>
            <a:r>
              <a:rPr lang="en-US" sz="2400" b="1" dirty="0">
                <a:latin typeface="Courier" pitchFamily="2" charset="0"/>
              </a:rPr>
              <a:t>floats</a:t>
            </a:r>
            <a:r>
              <a:rPr lang="en-US" sz="2400" dirty="0"/>
              <a:t>, </a:t>
            </a:r>
            <a:r>
              <a:rPr lang="en-US" sz="2400" b="1" dirty="0">
                <a:latin typeface="Courier" pitchFamily="2" charset="0"/>
              </a:rPr>
              <a:t>bools</a:t>
            </a:r>
            <a:r>
              <a:rPr lang="en-US" sz="2400" dirty="0"/>
              <a:t>, and a few other built-in types)</a:t>
            </a:r>
            <a:endParaRPr lang="en-US" sz="2400" b="1" dirty="0"/>
          </a:p>
          <a:p>
            <a:r>
              <a:rPr lang="en-US" sz="2400" dirty="0"/>
              <a:t>This means that when we call a method on them, the original isn’t modified</a:t>
            </a:r>
          </a:p>
        </p:txBody>
      </p:sp>
    </p:spTree>
    <p:extLst>
      <p:ext uri="{BB962C8B-B14F-4D97-AF65-F5344CB8AC3E}">
        <p14:creationId xmlns:p14="http://schemas.microsoft.com/office/powerpoint/2010/main" val="183148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operations on strings</a:t>
            </a:r>
          </a:p>
          <a:p>
            <a:r>
              <a:rPr lang="en-US" sz="2800" dirty="0"/>
              <a:t>accessing individual letters</a:t>
            </a:r>
          </a:p>
          <a:p>
            <a:r>
              <a:rPr lang="en-US" sz="2800" dirty="0"/>
              <a:t>handy methods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0E6C-6C65-CA48-BE5B-6D600F2B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Work with 1 – 2 other people to write a short program that:</a:t>
            </a:r>
          </a:p>
          <a:p>
            <a:pPr lvl="1"/>
            <a:r>
              <a:rPr lang="en-US" sz="2200" dirty="0"/>
              <a:t>Takes as input from the user a string</a:t>
            </a:r>
          </a:p>
          <a:p>
            <a:pPr lvl="1"/>
            <a:r>
              <a:rPr lang="en-US" sz="2200" dirty="0"/>
              <a:t>Takes as input from the user a character (char1)</a:t>
            </a:r>
          </a:p>
          <a:p>
            <a:pPr lvl="1"/>
            <a:r>
              <a:rPr lang="en-US" sz="2200" dirty="0"/>
              <a:t>Takes as input from the user another character (char2)</a:t>
            </a:r>
          </a:p>
          <a:p>
            <a:pPr lvl="1"/>
            <a:r>
              <a:rPr lang="en-US" sz="2200" dirty="0"/>
              <a:t>Returns that the input string with all occurrences of char1 replaced with char2 and in all caps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C82CA5-178F-5513-14DD-6E7224EC47A2}"/>
              </a:ext>
            </a:extLst>
          </p:cNvPr>
          <p:cNvSpPr txBox="1">
            <a:spLocks/>
          </p:cNvSpPr>
          <p:nvPr/>
        </p:nvSpPr>
        <p:spPr>
          <a:xfrm>
            <a:off x="138545" y="1984248"/>
            <a:ext cx="2701637" cy="2684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15-minute exercise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8828FC-B550-D145-9037-16C2358FF97E}"/>
              </a:ext>
            </a:extLst>
          </p:cNvPr>
          <p:cNvSpPr/>
          <p:nvPr/>
        </p:nvSpPr>
        <p:spPr>
          <a:xfrm>
            <a:off x="4336473" y="3796145"/>
            <a:ext cx="6580909" cy="16348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a string: Ab Mosca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a character: a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another character: o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 MOSCO</a:t>
            </a:r>
          </a:p>
        </p:txBody>
      </p:sp>
    </p:spTree>
    <p:extLst>
      <p:ext uri="{BB962C8B-B14F-4D97-AF65-F5344CB8AC3E}">
        <p14:creationId xmlns:p14="http://schemas.microsoft.com/office/powerpoint/2010/main" val="33673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24AE-F168-2744-9EAC-0ECE74AC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C29C5B-CDED-C54F-98F3-4C1174041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507347" y="540327"/>
            <a:ext cx="7006107" cy="48768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93F30D-ADBD-4A47-B0D6-97B5CE64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3093027"/>
            <a:ext cx="5753100" cy="31115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8DDC2E0-061F-334E-B508-01ADF95AB7B7}"/>
              </a:ext>
            </a:extLst>
          </p:cNvPr>
          <p:cNvGrpSpPr/>
          <p:nvPr/>
        </p:nvGrpSpPr>
        <p:grpSpPr>
          <a:xfrm>
            <a:off x="5303105" y="4648777"/>
            <a:ext cx="1893013" cy="1658678"/>
            <a:chOff x="2678517" y="3008880"/>
            <a:chExt cx="1893013" cy="165867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F62278-D541-4C4F-8D30-FD982BB99B2B}"/>
                </a:ext>
              </a:extLst>
            </p:cNvPr>
            <p:cNvSpPr txBox="1"/>
            <p:nvPr/>
          </p:nvSpPr>
          <p:spPr>
            <a:xfrm>
              <a:off x="2678517" y="3836561"/>
              <a:ext cx="14269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what’s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going on?</a:t>
              </a:r>
              <a:endParaRPr lang="en-US" sz="2400" dirty="0">
                <a:solidFill>
                  <a:srgbClr val="003470"/>
                </a:solidFill>
                <a:latin typeface="Courier" pitchFamily="2" charset="0"/>
              </a:endParaRPr>
            </a:p>
          </p:txBody>
        </p:sp>
        <p:sp>
          <p:nvSpPr>
            <p:cNvPr id="11" name="Circular Arrow 10">
              <a:extLst>
                <a:ext uri="{FF2B5EF4-FFF2-40B4-BE49-F238E27FC236}">
                  <a16:creationId xmlns:a16="http://schemas.microsoft.com/office/drawing/2014/main" id="{CE98A62B-E8C1-9A4A-9A04-722339EEE4E3}"/>
                </a:ext>
              </a:extLst>
            </p:cNvPr>
            <p:cNvSpPr/>
            <p:nvPr/>
          </p:nvSpPr>
          <p:spPr>
            <a:xfrm rot="1788882" flipV="1">
              <a:off x="3372033" y="3008880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38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984D-FBDC-6C4B-AE1C-4299F9E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(RECAP) Core concept 3: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BA22-B10D-8B44-B6E6-5E4365C6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909" y="864108"/>
            <a:ext cx="8160327" cy="5120640"/>
          </a:xfrm>
        </p:spPr>
        <p:txBody>
          <a:bodyPr>
            <a:normAutofit/>
          </a:bodyPr>
          <a:lstStyle/>
          <a:p>
            <a:r>
              <a:rPr lang="en-US" sz="2400" dirty="0"/>
              <a:t>In CS, a sequence of characters that isn’t a number is called a </a:t>
            </a:r>
            <a:r>
              <a:rPr lang="en-US" sz="24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string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/>
              <a:t>In Python, a string is declared using </a:t>
            </a:r>
            <a:r>
              <a:rPr lang="en-US" sz="2400" b="1" dirty="0"/>
              <a:t>quotation marks</a:t>
            </a:r>
          </a:p>
          <a:p>
            <a:r>
              <a:rPr lang="en-US" sz="2400" dirty="0"/>
              <a:t>Strings can contain letters, numbers, spaces, and special characters</a:t>
            </a:r>
          </a:p>
          <a:p>
            <a:r>
              <a:rPr lang="en-US" sz="2400" dirty="0"/>
              <a:t>Example:</a:t>
            </a:r>
          </a:p>
          <a:p>
            <a:pPr marL="0" indent="0" algn="ctr">
              <a:buNone/>
            </a:pPr>
            <a:r>
              <a:rPr lang="en-US" sz="3600" dirty="0">
                <a:latin typeface="Courier" pitchFamily="2" charset="0"/>
              </a:rPr>
              <a:t>x = “Jordan”</a:t>
            </a:r>
          </a:p>
          <a:p>
            <a:pPr marL="2005013" indent="0">
              <a:buNone/>
            </a:pPr>
            <a:r>
              <a:rPr lang="en-US" sz="3600" dirty="0">
                <a:latin typeface="Courier" pitchFamily="2" charset="0"/>
              </a:rPr>
              <a:t>x = “Bates Hall”</a:t>
            </a:r>
          </a:p>
          <a:p>
            <a:pPr marL="0" indent="0" algn="ctr">
              <a:buNone/>
            </a:pPr>
            <a:endParaRPr lang="en-US" sz="4800" dirty="0">
              <a:latin typeface="Courier" pitchFamily="2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05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Concatenation</a:t>
            </a:r>
            <a:r>
              <a:rPr lang="en-US" sz="2400" dirty="0"/>
              <a:t>: join two strings together with +, e.g.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“Ab”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 “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“Mosca”</a:t>
            </a:r>
          </a:p>
          <a:p>
            <a:endParaRPr lang="en-US" sz="2400" dirty="0"/>
          </a:p>
          <a:p>
            <a:r>
              <a:rPr lang="en-US" sz="2400" b="1" dirty="0"/>
              <a:t>Repetition</a:t>
            </a:r>
            <a:r>
              <a:rPr lang="en-US" sz="2400" dirty="0"/>
              <a:t> (i.e. self-concatenation): use *, e.g.</a:t>
            </a:r>
          </a:p>
          <a:p>
            <a:pPr marL="0" indent="0" algn="ctr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3 * 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“hi”</a:t>
            </a:r>
          </a:p>
        </p:txBody>
      </p:sp>
    </p:spTree>
    <p:extLst>
      <p:ext uri="{BB962C8B-B14F-4D97-AF65-F5344CB8AC3E}">
        <p14:creationId xmlns:p14="http://schemas.microsoft.com/office/powerpoint/2010/main" val="91996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Multi-line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879387" cy="5120640"/>
          </a:xfrm>
        </p:spPr>
        <p:txBody>
          <a:bodyPr>
            <a:noAutofit/>
          </a:bodyPr>
          <a:lstStyle/>
          <a:p>
            <a:r>
              <a:rPr lang="en-US" sz="2400" b="1" dirty="0"/>
              <a:t>Problem</a:t>
            </a:r>
            <a:r>
              <a:rPr lang="en-US" sz="2400" dirty="0"/>
              <a:t>: a string that looks ugly when you try to type it all on one line, e.g.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917575" indent="0">
              <a:spcBef>
                <a:spcPts val="0"/>
              </a:spcBef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917575" indent="0">
              <a:spcBef>
                <a:spcPts val="0"/>
              </a:spcBef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desc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"This course is an introduction to co</a:t>
            </a:r>
          </a:p>
          <a:p>
            <a:pPr marL="917575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mputer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science and computer programming. The programming language Python (Version 3) is u</a:t>
            </a:r>
          </a:p>
          <a:p>
            <a:pPr marL="917575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sed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to introduce basic programming skills an</a:t>
            </a:r>
          </a:p>
          <a:p>
            <a:pPr marL="917575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 techniques.”</a:t>
            </a:r>
          </a:p>
          <a:p>
            <a:pPr marL="917575" indent="0"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30188" indent="-230188">
              <a:spcBef>
                <a:spcPts val="0"/>
              </a:spcBef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We can use 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triple quotes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to make a multi-line string, e.g.</a:t>
            </a:r>
          </a:p>
          <a:p>
            <a:pPr marL="917575" indent="0">
              <a:spcBef>
                <a:spcPts val="0"/>
              </a:spcBef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917575" indent="0">
              <a:spcBef>
                <a:spcPts val="0"/>
              </a:spcBef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desc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0B050"/>
                </a:solidFill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charset="0"/>
                <a:ea typeface="Courier" charset="0"/>
                <a:cs typeface="Courier" charset="0"/>
              </a:rPr>
              <a:t>”””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This course is an introduction to </a:t>
            </a:r>
          </a:p>
          <a:p>
            <a:pPr marL="917575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computer science and computer programming. </a:t>
            </a:r>
          </a:p>
          <a:p>
            <a:pPr marL="917575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The programming language Python (Version 3) </a:t>
            </a:r>
          </a:p>
          <a:p>
            <a:pPr marL="917575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is used to introduce basic programming </a:t>
            </a:r>
          </a:p>
          <a:p>
            <a:pPr marL="917575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skills and techniques.</a:t>
            </a:r>
            <a:r>
              <a:rPr lang="en-US" dirty="0">
                <a:solidFill>
                  <a:srgbClr val="00B050"/>
                </a:solidFill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charset="0"/>
                <a:ea typeface="Courier" charset="0"/>
                <a:cs typeface="Courier" charset="0"/>
              </a:rPr>
              <a:t>”””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54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quotes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Problem:</a:t>
            </a:r>
            <a:r>
              <a:rPr lang="en-US" sz="2400" dirty="0"/>
              <a:t> you have a statement that contains both an apostrophe and double quotes, e.g.</a:t>
            </a:r>
          </a:p>
          <a:p>
            <a:pPr marL="0" indent="0" algn="ctr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“I can’t!” he said</a:t>
            </a:r>
          </a:p>
          <a:p>
            <a:r>
              <a:rPr lang="en-US" sz="2400" dirty="0"/>
              <a:t>What’s the </a:t>
            </a:r>
            <a:r>
              <a:rPr lang="en-US" sz="2400" b="1" dirty="0"/>
              <a:t>issue</a:t>
            </a:r>
            <a:r>
              <a:rPr lang="en-US" sz="2400" dirty="0"/>
              <a:t> here?</a:t>
            </a:r>
          </a:p>
          <a:p>
            <a:pPr lvl="1"/>
            <a:r>
              <a:rPr lang="en-US" sz="2000" dirty="0"/>
              <a:t>If we try to wrap it in single quotes, Python thinks the </a:t>
            </a:r>
            <a:r>
              <a:rPr lang="en-US" sz="2000" dirty="0" err="1"/>
              <a:t>apostophe</a:t>
            </a:r>
            <a:r>
              <a:rPr lang="en-US" sz="2000" dirty="0"/>
              <a:t> in should end the string:</a:t>
            </a:r>
          </a:p>
          <a:p>
            <a:pPr marL="274320" lvl="1" indent="0" algn="ctr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s = </a:t>
            </a:r>
            <a:r>
              <a:rPr lang="en-US" sz="2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‘“I can’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t!” he said’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If we try to wrap it in double quotes, Python thinks the double quote at the beginning of the sentence should end the string</a:t>
            </a:r>
          </a:p>
          <a:p>
            <a:pPr marL="274320" lvl="1" indent="0" algn="ctr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s = </a:t>
            </a:r>
            <a:r>
              <a:rPr lang="en-US" sz="2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““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I can’t!” he said”</a:t>
            </a:r>
          </a:p>
        </p:txBody>
      </p:sp>
    </p:spTree>
    <p:extLst>
      <p:ext uri="{BB962C8B-B14F-4D97-AF65-F5344CB8AC3E}">
        <p14:creationId xmlns:p14="http://schemas.microsoft.com/office/powerpoint/2010/main" val="374989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quotes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Problem: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you have a statement that contains both an apostrophe and double quotes, e.g.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“I can’t!” he said</a:t>
            </a:r>
          </a:p>
          <a:p>
            <a:r>
              <a:rPr lang="en-US" sz="2400" b="1" dirty="0"/>
              <a:t>Solution</a:t>
            </a:r>
            <a:r>
              <a:rPr lang="en-US" sz="2400" dirty="0"/>
              <a:t>: protect (“escape”) special characters using a backslash, e.g.</a:t>
            </a:r>
            <a:endParaRPr lang="en-US" sz="28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320" lvl="1" indent="0" algn="ctr">
              <a:buNone/>
            </a:pPr>
            <a:endParaRPr lang="en-US" sz="28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320" lvl="1" indent="0" algn="ctr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s = </a:t>
            </a:r>
            <a:r>
              <a:rPr lang="en-US" sz="2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‘“I can\’t!” he said’</a:t>
            </a:r>
          </a:p>
          <a:p>
            <a:pPr marL="274320" lvl="1" indent="0" algn="ctr">
              <a:buNone/>
            </a:pPr>
            <a:r>
              <a:rPr lang="en-US" sz="2000" dirty="0"/>
              <a:t>or</a:t>
            </a:r>
          </a:p>
          <a:p>
            <a:pPr marL="274320" lvl="1" indent="0" algn="ctr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s = </a:t>
            </a:r>
            <a:r>
              <a:rPr lang="en-US" sz="2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“\“I can’t!\” he said”</a:t>
            </a:r>
          </a:p>
        </p:txBody>
      </p:sp>
    </p:spTree>
    <p:extLst>
      <p:ext uri="{BB962C8B-B14F-4D97-AF65-F5344CB8AC3E}">
        <p14:creationId xmlns:p14="http://schemas.microsoft.com/office/powerpoint/2010/main" val="200430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individual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8219" y="864108"/>
            <a:ext cx="8354290" cy="5120640"/>
          </a:xfrm>
        </p:spPr>
        <p:txBody>
          <a:bodyPr>
            <a:normAutofit/>
          </a:bodyPr>
          <a:lstStyle/>
          <a:p>
            <a:r>
              <a:rPr lang="en-US" sz="2400" dirty="0"/>
              <a:t>One way to think about a </a:t>
            </a:r>
            <a:r>
              <a:rPr lang="en-US" sz="2400" b="1" dirty="0">
                <a:latin typeface="Courier" pitchFamily="2" charset="0"/>
              </a:rPr>
              <a:t>string</a:t>
            </a:r>
            <a:r>
              <a:rPr lang="en-US" sz="2400" dirty="0"/>
              <a:t> is as a </a:t>
            </a:r>
            <a:r>
              <a:rPr lang="en-US" sz="2400" b="1" dirty="0">
                <a:highlight>
                  <a:srgbClr val="FFFF00"/>
                </a:highlight>
                <a:latin typeface="Courier" pitchFamily="2" charset="0"/>
              </a:rPr>
              <a:t>list</a:t>
            </a:r>
            <a:r>
              <a:rPr lang="en-US" sz="2400" dirty="0"/>
              <a:t> of letters</a:t>
            </a:r>
          </a:p>
        </p:txBody>
      </p:sp>
    </p:spTree>
    <p:extLst>
      <p:ext uri="{BB962C8B-B14F-4D97-AF65-F5344CB8AC3E}">
        <p14:creationId xmlns:p14="http://schemas.microsoft.com/office/powerpoint/2010/main" val="92380711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518</TotalTime>
  <Words>1059</Words>
  <Application>Microsoft Macintosh PowerPoint</Application>
  <PresentationFormat>Widescreen</PresentationFormat>
  <Paragraphs>145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Consolas</vt:lpstr>
      <vt:lpstr>Corbel</vt:lpstr>
      <vt:lpstr>Courier</vt:lpstr>
      <vt:lpstr>Wingdings 2</vt:lpstr>
      <vt:lpstr>Frame</vt:lpstr>
      <vt:lpstr>Why Does My Computer Do That? Intro to Coding with Python– Strings and String Methods</vt:lpstr>
      <vt:lpstr>Plan for Today</vt:lpstr>
      <vt:lpstr>Discussion</vt:lpstr>
      <vt:lpstr>(RECAP) Core concept 3: strings</vt:lpstr>
      <vt:lpstr>Operations on strings</vt:lpstr>
      <vt:lpstr>Multi-line strings</vt:lpstr>
      <vt:lpstr>Escaping quotes</vt:lpstr>
      <vt:lpstr>Escaping quotes</vt:lpstr>
      <vt:lpstr>Accessing individual letters</vt:lpstr>
      <vt:lpstr>Lists</vt:lpstr>
      <vt:lpstr>Lists</vt:lpstr>
      <vt:lpstr>Lists</vt:lpstr>
      <vt:lpstr>Accessing individual letters</vt:lpstr>
      <vt:lpstr>“Slicing” (getting a substring)</vt:lpstr>
      <vt:lpstr>15-minute exercise</vt:lpstr>
      <vt:lpstr>Discussion</vt:lpstr>
      <vt:lpstr>Strings as objects</vt:lpstr>
      <vt:lpstr>Useful methods for working with strings</vt:lpstr>
      <vt:lpstr>Fun fact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21</cp:revision>
  <dcterms:created xsi:type="dcterms:W3CDTF">2023-08-03T18:49:17Z</dcterms:created>
  <dcterms:modified xsi:type="dcterms:W3CDTF">2023-09-27T13:14:40Z</dcterms:modified>
</cp:coreProperties>
</file>