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3"/>
  </p:notesMasterIdLst>
  <p:sldIdLst>
    <p:sldId id="256" r:id="rId2"/>
    <p:sldId id="335" r:id="rId3"/>
    <p:sldId id="336" r:id="rId4"/>
    <p:sldId id="338" r:id="rId5"/>
    <p:sldId id="337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3" r:id="rId19"/>
    <p:sldId id="354" r:id="rId20"/>
    <p:sldId id="352" r:id="rId21"/>
    <p:sldId id="3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(live</a:t>
            </a:r>
            <a:r>
              <a:rPr lang="en-US" baseline="0" dirty="0"/>
              <a:t> implementation of code on slide 27) </a:t>
            </a:r>
            <a:r>
              <a:rPr lang="mr-IN" baseline="0" dirty="0"/>
              <a:t>–</a:t>
            </a:r>
            <a:r>
              <a:rPr lang="en-US" baseline="0" dirty="0"/>
              <a:t> this is usually where I’d end if I were breaking this into two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Recursion Pt.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68551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2" r="74199" b="30542"/>
          <a:stretch/>
        </p:blipFill>
        <p:spPr>
          <a:xfrm>
            <a:off x="8847628" y="2368551"/>
            <a:ext cx="1327604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05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66894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915744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BBC3-BC94-9D4A-BAC8-CE040CA2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99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Back to this subproblem. We can think about it the same way</a:t>
            </a:r>
          </a:p>
        </p:txBody>
      </p:sp>
    </p:spTree>
    <p:extLst>
      <p:ext uri="{BB962C8B-B14F-4D97-AF65-F5344CB8AC3E}">
        <p14:creationId xmlns:p14="http://schemas.microsoft.com/office/powerpoint/2010/main" val="66645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7" y="2496411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810126" y="3429000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5493350" y="1611622"/>
            <a:ext cx="1701899" cy="1199497"/>
            <a:chOff x="4945380" y="-74948"/>
            <a:chExt cx="170189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56028"/>
          <a:stretch/>
        </p:blipFill>
        <p:spPr>
          <a:xfrm>
            <a:off x="4810088" y="2496394"/>
            <a:ext cx="1285912" cy="932606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966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84" y="2396259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641273" y="239626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4538085" y="337673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641079" y="3328848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765258" y="311165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640908" y="308146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4424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47" y="2326987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5368636" y="2326988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5265448" y="3307458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5368442" y="3259576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7492621" y="3042381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7368271" y="3012188"/>
            <a:ext cx="1285912" cy="780689"/>
          </a:xfrm>
          <a:prstGeom prst="rect">
            <a:avLst/>
          </a:pr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FEF11-4BF8-3241-BF2B-5077C8A72488}"/>
              </a:ext>
            </a:extLst>
          </p:cNvPr>
          <p:cNvGrpSpPr/>
          <p:nvPr/>
        </p:nvGrpSpPr>
        <p:grpSpPr>
          <a:xfrm>
            <a:off x="4040968" y="3307458"/>
            <a:ext cx="1839987" cy="1199497"/>
            <a:chOff x="3024820" y="1295326"/>
            <a:chExt cx="1839987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90625-FF7C-474C-A11C-60CB58A6B09A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D617F8D9-DD3C-714E-8A58-443E87778666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29495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795839" y="2368551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684636" y="3576764"/>
            <a:ext cx="1557915" cy="285024"/>
            <a:chOff x="1797050" y="3301139"/>
            <a:chExt cx="1557915" cy="285024"/>
          </a:xfrm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  <a:effectLst/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19824" y="3083944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795474" y="3053751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17350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60" y="2423968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823549" y="2423969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712346" y="3632182"/>
            <a:ext cx="1557915" cy="285024"/>
            <a:chOff x="1797050" y="3301139"/>
            <a:chExt cx="1557915" cy="285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47534" y="3139362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823184" y="3109169"/>
            <a:ext cx="1285912" cy="780689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27C8-ABE2-3F45-B34C-E13FD11A2374}"/>
              </a:ext>
            </a:extLst>
          </p:cNvPr>
          <p:cNvGrpSpPr/>
          <p:nvPr/>
        </p:nvGrpSpPr>
        <p:grpSpPr>
          <a:xfrm>
            <a:off x="7524441" y="2194725"/>
            <a:ext cx="1701899" cy="1199497"/>
            <a:chOff x="4945380" y="-74948"/>
            <a:chExt cx="1701899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7A25A-7713-A44E-AD32-F6424BAC5A0F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C09DB1D9-9D65-FD47-9C54-99B8F93C08D9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2" y="2301801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b="42589"/>
          <a:stretch/>
        </p:blipFill>
        <p:spPr>
          <a:xfrm>
            <a:off x="5045221" y="2301802"/>
            <a:ext cx="1454727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785EA-C8FA-A34D-8CC3-ABD0043BE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540" r="74971" b="43788"/>
          <a:stretch/>
        </p:blipFill>
        <p:spPr>
          <a:xfrm>
            <a:off x="9040328" y="2703302"/>
            <a:ext cx="1285875" cy="107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9D073-D7D0-704A-B844-015938DB2A98}"/>
              </a:ext>
            </a:extLst>
          </p:cNvPr>
          <p:cNvSpPr txBox="1"/>
          <p:nvPr/>
        </p:nvSpPr>
        <p:spPr>
          <a:xfrm>
            <a:off x="5960138" y="5078689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470"/>
                </a:solidFill>
              </a:rPr>
              <a:t>…and so on!</a:t>
            </a:r>
          </a:p>
        </p:txBody>
      </p:sp>
    </p:spTree>
    <p:extLst>
      <p:ext uri="{BB962C8B-B14F-4D97-AF65-F5344CB8AC3E}">
        <p14:creationId xmlns:p14="http://schemas.microsoft.com/office/powerpoint/2010/main" val="5678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4A-F05B-E841-9BED-B6E4819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46-739A-894A-9000-B047E78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Try the towers again. Start with one disk, then 2, then 3, …</a:t>
            </a:r>
          </a:p>
          <a:p>
            <a:pPr marL="0" indent="0" algn="ctr">
              <a:buNone/>
            </a:pPr>
            <a:r>
              <a:rPr lang="en-US" sz="2800" dirty="0"/>
              <a:t>How many </a:t>
            </a:r>
            <a:r>
              <a:rPr lang="en-US" sz="2800" b="1" dirty="0"/>
              <a:t>moves</a:t>
            </a:r>
            <a:r>
              <a:rPr lang="en-US" sz="2800" dirty="0"/>
              <a:t> does it take to solve each version?</a:t>
            </a:r>
          </a:p>
        </p:txBody>
      </p:sp>
    </p:spTree>
    <p:extLst>
      <p:ext uri="{BB962C8B-B14F-4D97-AF65-F5344CB8AC3E}">
        <p14:creationId xmlns:p14="http://schemas.microsoft.com/office/powerpoint/2010/main" val="108737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F52-C452-9445-AFB0-B86AEF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D832F-E46F-6144-AB40-E5F44089AE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6811207"/>
              </p:ext>
            </p:extLst>
          </p:nvPr>
        </p:nvGraphicFramePr>
        <p:xfrm>
          <a:off x="4076249" y="1281712"/>
          <a:ext cx="4039502" cy="4707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751">
                  <a:extLst>
                    <a:ext uri="{9D8B030D-6E8A-4147-A177-3AD203B41FA5}">
                      <a16:colId xmlns:a16="http://schemas.microsoft.com/office/drawing/2014/main" val="3390371360"/>
                    </a:ext>
                  </a:extLst>
                </a:gridCol>
                <a:gridCol w="2019751">
                  <a:extLst>
                    <a:ext uri="{9D8B030D-6E8A-4147-A177-3AD203B41FA5}">
                      <a16:colId xmlns:a16="http://schemas.microsoft.com/office/drawing/2014/main" val="817552819"/>
                    </a:ext>
                  </a:extLst>
                </a:gridCol>
              </a:tblGrid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nDisks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nMoves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59386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17772320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2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355257217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1842839285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4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15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74141613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5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10098784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64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254657998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127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216290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Notice any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patterns</a:t>
                </a:r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𝑛𝑀𝑜𝑣𝑒𝑠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𝑛𝐷𝑖𝑠𝑘𝑠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Motivating example: Towers of Hanoi</a:t>
            </a:r>
          </a:p>
          <a:p>
            <a:r>
              <a:rPr lang="en-US" sz="2400" dirty="0"/>
              <a:t>Tough problems, simple solutions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882-2A44-A446-9D3E-B109CE6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BB0-60E0-8941-9E28-87B1D12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base case</a:t>
            </a:r>
            <a:r>
              <a:rPr lang="en-US" sz="2400" dirty="0"/>
              <a:t>: what to do in the simplest possible case (i.e. when you have a single disk)</a:t>
            </a:r>
          </a:p>
          <a:p>
            <a:r>
              <a:rPr lang="en-US" sz="2400" b="1" dirty="0"/>
              <a:t>A recursive step</a:t>
            </a:r>
            <a:r>
              <a:rPr lang="en-US" sz="2400" dirty="0"/>
              <a:t>: break the original problem into one or more smaller problems, and solve that (saving the intermediate result)</a:t>
            </a:r>
          </a:p>
        </p:txBody>
      </p:sp>
    </p:spTree>
    <p:extLst>
      <p:ext uri="{BB962C8B-B14F-4D97-AF65-F5344CB8AC3E}">
        <p14:creationId xmlns:p14="http://schemas.microsoft.com/office/powerpoint/2010/main" val="52739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7DB-2C59-D044-89C9-803736C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r>
              <a:rPr lang="en-US" dirty="0"/>
              <a:t>: Towers of Hanoi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B03157-37A4-224D-A9E7-A23BFD6767B5}"/>
              </a:ext>
            </a:extLst>
          </p:cNvPr>
          <p:cNvGrpSpPr/>
          <p:nvPr/>
        </p:nvGrpSpPr>
        <p:grpSpPr>
          <a:xfrm>
            <a:off x="4827372" y="1922275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E47CC-15CC-B242-8025-76596C566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F1CD94-249A-5F45-8E86-F70DE8A1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6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2780-EA6B-3747-AEB9-C7AD3C6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33E-7E3E-A44A-9AEF-7CEAD09E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498186"/>
            <a:ext cx="5549900" cy="212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1E81A-1EB9-F6C8-F5B5-D9DB206C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3" y="2994152"/>
            <a:ext cx="7315200" cy="3365662"/>
          </a:xfrm>
        </p:spPr>
        <p:txBody>
          <a:bodyPr>
            <a:normAutofit/>
          </a:bodyPr>
          <a:lstStyle/>
          <a:p>
            <a:r>
              <a:rPr lang="en-US" sz="2400" dirty="0"/>
              <a:t>Move the tower from A to C</a:t>
            </a:r>
          </a:p>
          <a:p>
            <a:r>
              <a:rPr lang="en-US" sz="2400" dirty="0"/>
              <a:t>You can only move </a:t>
            </a:r>
            <a:r>
              <a:rPr lang="en-US" sz="2400" b="1" dirty="0"/>
              <a:t>one</a:t>
            </a:r>
            <a:r>
              <a:rPr lang="en-US" sz="2400" dirty="0"/>
              <a:t> disk at a time</a:t>
            </a:r>
          </a:p>
          <a:p>
            <a:r>
              <a:rPr lang="en-US" sz="2400" dirty="0"/>
              <a:t>You can only move a disk to a pole where it will be the </a:t>
            </a:r>
            <a:r>
              <a:rPr lang="en-US" sz="2400" b="1" dirty="0"/>
              <a:t>smallest</a:t>
            </a:r>
            <a:r>
              <a:rPr lang="en-US" sz="2400" dirty="0"/>
              <a:t> (i.e. you can’t put a disk on top of a larger one)</a:t>
            </a:r>
          </a:p>
          <a:p>
            <a:r>
              <a:rPr lang="en-US" sz="2400" dirty="0"/>
              <a:t>You can only remove the </a:t>
            </a:r>
            <a:r>
              <a:rPr lang="en-US" sz="2400" b="1" dirty="0"/>
              <a:t>smallest</a:t>
            </a:r>
            <a:r>
              <a:rPr lang="en-US" sz="2400" dirty="0"/>
              <a:t> disk from a pole (i.e. you can’t lift up the stack to get a larger disk from below)</a:t>
            </a:r>
          </a:p>
        </p:txBody>
      </p:sp>
    </p:spTree>
    <p:extLst>
      <p:ext uri="{BB962C8B-B14F-4D97-AF65-F5344CB8AC3E}">
        <p14:creationId xmlns:p14="http://schemas.microsoft.com/office/powerpoint/2010/main" val="6746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Did you solve it?</a:t>
            </a:r>
          </a:p>
          <a:p>
            <a:pPr marL="0" indent="0" algn="ctr">
              <a:buNone/>
            </a:pPr>
            <a:r>
              <a:rPr lang="en-US" sz="2800" dirty="0"/>
              <a:t>Notice any </a:t>
            </a:r>
            <a:r>
              <a:rPr lang="en-US" sz="2800" b="1" dirty="0"/>
              <a:t>patterns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15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41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25330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532908" y="2916027"/>
            <a:ext cx="2295072" cy="1340295"/>
            <a:chOff x="2569735" y="1295326"/>
            <a:chExt cx="2295072" cy="13402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569735" y="1804624"/>
              <a:ext cx="1468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suppose we can 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04B7-C1E3-ED52-AFAD-263AD9F9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99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re-frame the problem this way?</a:t>
            </a:r>
          </a:p>
        </p:txBody>
      </p:sp>
    </p:spTree>
    <p:extLst>
      <p:ext uri="{BB962C8B-B14F-4D97-AF65-F5344CB8AC3E}">
        <p14:creationId xmlns:p14="http://schemas.microsoft.com/office/powerpoint/2010/main" val="34160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77" y="2479386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75778" y="2479387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76207" y="2877789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330392" y="2479387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D45FE-2B02-E163-A08F-7D3D47D142B0}"/>
              </a:ext>
            </a:extLst>
          </p:cNvPr>
          <p:cNvSpPr txBox="1"/>
          <p:nvPr/>
        </p:nvSpPr>
        <p:spPr>
          <a:xfrm>
            <a:off x="6784852" y="4600286"/>
            <a:ext cx="146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470"/>
                </a:solidFill>
              </a:rPr>
              <a:t>Solved!</a:t>
            </a:r>
            <a:endParaRPr lang="en-US" sz="1600" b="1" dirty="0">
              <a:solidFill>
                <a:srgbClr val="003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0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14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5039015" y="2368551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7139444" y="2766953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593629" y="2368551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t="57410" r="74199" b="30543"/>
          <a:stretch/>
        </p:blipFill>
        <p:spPr>
          <a:xfrm>
            <a:off x="5138497" y="3586163"/>
            <a:ext cx="1327604" cy="25550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CCCAA1-B2C8-944E-9E9D-86291A5E7FCA}"/>
              </a:ext>
            </a:extLst>
          </p:cNvPr>
          <p:cNvGrpSpPr/>
          <p:nvPr/>
        </p:nvGrpSpPr>
        <p:grpSpPr>
          <a:xfrm>
            <a:off x="3446703" y="3658982"/>
            <a:ext cx="2083835" cy="1199497"/>
            <a:chOff x="2780972" y="1295326"/>
            <a:chExt cx="2083835" cy="1199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3F034-99DB-5F45-88B7-3CCB9750739C}"/>
                </a:ext>
              </a:extLst>
            </p:cNvPr>
            <p:cNvSpPr txBox="1"/>
            <p:nvPr/>
          </p:nvSpPr>
          <p:spPr>
            <a:xfrm>
              <a:off x="2780972" y="1804624"/>
              <a:ext cx="1501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Now, 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07619BFF-9954-E045-B68B-DD541A63179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40841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40842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62353" y="2739244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40842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847628" y="3558454"/>
            <a:ext cx="1327604" cy="2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6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678797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6385D-11C7-3D47-BB95-014FC475EBED}"/>
              </a:ext>
            </a:extLst>
          </p:cNvPr>
          <p:cNvSpPr/>
          <p:nvPr/>
        </p:nvSpPr>
        <p:spPr>
          <a:xfrm>
            <a:off x="6674789" y="2766952"/>
            <a:ext cx="1557915" cy="107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5540" r="74971" b="43788"/>
          <a:stretch/>
        </p:blipFill>
        <p:spPr>
          <a:xfrm>
            <a:off x="6779226" y="2766953"/>
            <a:ext cx="1285875" cy="107471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233411" y="2368551"/>
            <a:ext cx="1003300" cy="14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764501" y="3586163"/>
            <a:ext cx="1327604" cy="255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77E58B-81BF-0749-A816-8E0D6C338817}"/>
              </a:ext>
            </a:extLst>
          </p:cNvPr>
          <p:cNvGrpSpPr/>
          <p:nvPr/>
        </p:nvGrpSpPr>
        <p:grpSpPr>
          <a:xfrm>
            <a:off x="5666945" y="1876483"/>
            <a:ext cx="1732199" cy="1490217"/>
            <a:chOff x="3132608" y="1004606"/>
            <a:chExt cx="1732199" cy="1490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214E2-4921-574A-93F5-6D4A01BD032D}"/>
                </a:ext>
              </a:extLst>
            </p:cNvPr>
            <p:cNvSpPr txBox="1"/>
            <p:nvPr/>
          </p:nvSpPr>
          <p:spPr>
            <a:xfrm>
              <a:off x="3132608" y="1004606"/>
              <a:ext cx="151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 </a:t>
              </a:r>
              <a:r>
                <a:rPr lang="en-US" sz="1600" dirty="0">
                  <a:solidFill>
                    <a:srgbClr val="003470"/>
                  </a:solidFill>
                </a:rPr>
                <a:t>again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AD88F282-91A0-DD42-9ED8-E36FFB010424}"/>
                </a:ext>
              </a:extLst>
            </p:cNvPr>
            <p:cNvSpPr/>
            <p:nvPr/>
          </p:nvSpPr>
          <p:spPr>
            <a:xfrm rot="16200000" flipH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0959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555</TotalTime>
  <Words>366</Words>
  <Application>Microsoft Macintosh PowerPoint</Application>
  <PresentationFormat>Widescreen</PresentationFormat>
  <Paragraphs>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Corbel</vt:lpstr>
      <vt:lpstr>Wingdings 2</vt:lpstr>
      <vt:lpstr>Frame</vt:lpstr>
      <vt:lpstr>Intro to Coding with Python– Recursion Pt. 1</vt:lpstr>
      <vt:lpstr>Plan for Today</vt:lpstr>
      <vt:lpstr>Towers of Hanoi</vt:lpstr>
      <vt:lpstr>Discussion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Discussion</vt:lpstr>
      <vt:lpstr>Algorithmic analysis</vt:lpstr>
      <vt:lpstr>Basic structure of a recursive algorithm</vt:lpstr>
      <vt:lpstr>Demo: Towers of Hanoi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31</cp:revision>
  <dcterms:created xsi:type="dcterms:W3CDTF">2023-08-03T18:49:17Z</dcterms:created>
  <dcterms:modified xsi:type="dcterms:W3CDTF">2024-02-26T11:54:27Z</dcterms:modified>
</cp:coreProperties>
</file>